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9850"/>
  <p:notesSz cx="9144000" cy="514985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444" y="12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50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654807" y="0"/>
            <a:ext cx="3740150" cy="5145405"/>
          </a:xfrm>
          <a:custGeom>
            <a:avLst/>
            <a:gdLst/>
            <a:ahLst/>
            <a:cxnLst/>
            <a:rect l="l" t="t" r="r" b="b"/>
            <a:pathLst>
              <a:path w="3740150" h="5145405">
                <a:moveTo>
                  <a:pt x="0" y="5145024"/>
                </a:moveTo>
                <a:lnTo>
                  <a:pt x="3739896" y="5145024"/>
                </a:lnTo>
                <a:lnTo>
                  <a:pt x="3739896" y="0"/>
                </a:lnTo>
                <a:lnTo>
                  <a:pt x="0" y="0"/>
                </a:lnTo>
                <a:lnTo>
                  <a:pt x="0" y="5145024"/>
                </a:lnTo>
                <a:close/>
              </a:path>
            </a:pathLst>
          </a:custGeom>
          <a:solidFill>
            <a:srgbClr val="011346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99714" y="1776222"/>
            <a:ext cx="354457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5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983"/>
            <a:ext cx="9144000" cy="1844039"/>
          </a:xfrm>
          <a:custGeom>
            <a:avLst/>
            <a:gdLst/>
            <a:ahLst/>
            <a:cxnLst/>
            <a:rect l="l" t="t" r="r" b="b"/>
            <a:pathLst>
              <a:path w="9144000" h="1844039">
                <a:moveTo>
                  <a:pt x="0" y="1844039"/>
                </a:moveTo>
                <a:lnTo>
                  <a:pt x="9144000" y="1844039"/>
                </a:lnTo>
                <a:lnTo>
                  <a:pt x="9144000" y="0"/>
                </a:lnTo>
                <a:lnTo>
                  <a:pt x="0" y="0"/>
                </a:lnTo>
                <a:lnTo>
                  <a:pt x="0" y="18440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3258311"/>
            <a:ext cx="9144000" cy="1542415"/>
          </a:xfrm>
          <a:custGeom>
            <a:avLst/>
            <a:gdLst/>
            <a:ahLst/>
            <a:cxnLst/>
            <a:rect l="l" t="t" r="r" b="b"/>
            <a:pathLst>
              <a:path w="9144000" h="1542414">
                <a:moveTo>
                  <a:pt x="0" y="1542288"/>
                </a:moveTo>
                <a:lnTo>
                  <a:pt x="9144000" y="1542288"/>
                </a:lnTo>
                <a:lnTo>
                  <a:pt x="9144000" y="0"/>
                </a:lnTo>
                <a:lnTo>
                  <a:pt x="0" y="0"/>
                </a:lnTo>
                <a:lnTo>
                  <a:pt x="0" y="1542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786127" y="1399031"/>
            <a:ext cx="2280285" cy="579120"/>
          </a:xfrm>
          <a:custGeom>
            <a:avLst/>
            <a:gdLst/>
            <a:ahLst/>
            <a:cxnLst/>
            <a:rect l="l" t="t" r="r" b="b"/>
            <a:pathLst>
              <a:path w="2280285" h="579119">
                <a:moveTo>
                  <a:pt x="31750" y="504198"/>
                </a:moveTo>
                <a:lnTo>
                  <a:pt x="23252" y="505908"/>
                </a:lnTo>
                <a:lnTo>
                  <a:pt x="11144" y="514064"/>
                </a:lnTo>
                <a:lnTo>
                  <a:pt x="2988" y="526172"/>
                </a:lnTo>
                <a:lnTo>
                  <a:pt x="0" y="541019"/>
                </a:lnTo>
                <a:lnTo>
                  <a:pt x="2988" y="555867"/>
                </a:lnTo>
                <a:lnTo>
                  <a:pt x="11144" y="567975"/>
                </a:lnTo>
                <a:lnTo>
                  <a:pt x="23252" y="576131"/>
                </a:lnTo>
                <a:lnTo>
                  <a:pt x="38100" y="579119"/>
                </a:lnTo>
                <a:lnTo>
                  <a:pt x="52947" y="576131"/>
                </a:lnTo>
                <a:lnTo>
                  <a:pt x="65055" y="567975"/>
                </a:lnTo>
                <a:lnTo>
                  <a:pt x="73211" y="555867"/>
                </a:lnTo>
                <a:lnTo>
                  <a:pt x="76200" y="541019"/>
                </a:lnTo>
                <a:lnTo>
                  <a:pt x="31750" y="541019"/>
                </a:lnTo>
                <a:lnTo>
                  <a:pt x="31750" y="504198"/>
                </a:lnTo>
                <a:close/>
              </a:path>
              <a:path w="2280285" h="579119">
                <a:moveTo>
                  <a:pt x="38100" y="502919"/>
                </a:moveTo>
                <a:lnTo>
                  <a:pt x="31750" y="504198"/>
                </a:lnTo>
                <a:lnTo>
                  <a:pt x="31750" y="541019"/>
                </a:lnTo>
                <a:lnTo>
                  <a:pt x="44450" y="541019"/>
                </a:lnTo>
                <a:lnTo>
                  <a:pt x="44450" y="504198"/>
                </a:lnTo>
                <a:lnTo>
                  <a:pt x="38100" y="502919"/>
                </a:lnTo>
                <a:close/>
              </a:path>
              <a:path w="2280285" h="579119">
                <a:moveTo>
                  <a:pt x="44450" y="504198"/>
                </a:moveTo>
                <a:lnTo>
                  <a:pt x="44450" y="541019"/>
                </a:lnTo>
                <a:lnTo>
                  <a:pt x="76200" y="541019"/>
                </a:lnTo>
                <a:lnTo>
                  <a:pt x="73211" y="526172"/>
                </a:lnTo>
                <a:lnTo>
                  <a:pt x="65055" y="514064"/>
                </a:lnTo>
                <a:lnTo>
                  <a:pt x="52947" y="505908"/>
                </a:lnTo>
                <a:lnTo>
                  <a:pt x="44450" y="504198"/>
                </a:lnTo>
                <a:close/>
              </a:path>
              <a:path w="2280285" h="579119">
                <a:moveTo>
                  <a:pt x="44450" y="490219"/>
                </a:moveTo>
                <a:lnTo>
                  <a:pt x="31750" y="490219"/>
                </a:lnTo>
                <a:lnTo>
                  <a:pt x="31750" y="504198"/>
                </a:lnTo>
                <a:lnTo>
                  <a:pt x="38100" y="502919"/>
                </a:lnTo>
                <a:lnTo>
                  <a:pt x="44450" y="502919"/>
                </a:lnTo>
                <a:lnTo>
                  <a:pt x="44450" y="490219"/>
                </a:lnTo>
                <a:close/>
              </a:path>
              <a:path w="2280285" h="579119">
                <a:moveTo>
                  <a:pt x="44450" y="502919"/>
                </a:moveTo>
                <a:lnTo>
                  <a:pt x="38100" y="502919"/>
                </a:lnTo>
                <a:lnTo>
                  <a:pt x="44450" y="504198"/>
                </a:lnTo>
                <a:lnTo>
                  <a:pt x="44450" y="502919"/>
                </a:lnTo>
                <a:close/>
              </a:path>
              <a:path w="2280285" h="579119">
                <a:moveTo>
                  <a:pt x="44450" y="401319"/>
                </a:moveTo>
                <a:lnTo>
                  <a:pt x="31750" y="401319"/>
                </a:lnTo>
                <a:lnTo>
                  <a:pt x="31750" y="452119"/>
                </a:lnTo>
                <a:lnTo>
                  <a:pt x="44450" y="452119"/>
                </a:lnTo>
                <a:lnTo>
                  <a:pt x="44450" y="401319"/>
                </a:lnTo>
                <a:close/>
              </a:path>
              <a:path w="2280285" h="579119">
                <a:moveTo>
                  <a:pt x="44450" y="312419"/>
                </a:moveTo>
                <a:lnTo>
                  <a:pt x="31750" y="312419"/>
                </a:lnTo>
                <a:lnTo>
                  <a:pt x="31750" y="363219"/>
                </a:lnTo>
                <a:lnTo>
                  <a:pt x="44450" y="363219"/>
                </a:lnTo>
                <a:lnTo>
                  <a:pt x="44450" y="312419"/>
                </a:lnTo>
                <a:close/>
              </a:path>
              <a:path w="2280285" h="579119">
                <a:moveTo>
                  <a:pt x="44450" y="223519"/>
                </a:moveTo>
                <a:lnTo>
                  <a:pt x="31750" y="223519"/>
                </a:lnTo>
                <a:lnTo>
                  <a:pt x="31750" y="274319"/>
                </a:lnTo>
                <a:lnTo>
                  <a:pt x="44450" y="274319"/>
                </a:lnTo>
                <a:lnTo>
                  <a:pt x="44450" y="223519"/>
                </a:lnTo>
                <a:close/>
              </a:path>
              <a:path w="2280285" h="579119">
                <a:moveTo>
                  <a:pt x="44450" y="134619"/>
                </a:moveTo>
                <a:lnTo>
                  <a:pt x="31750" y="134619"/>
                </a:lnTo>
                <a:lnTo>
                  <a:pt x="31750" y="185419"/>
                </a:lnTo>
                <a:lnTo>
                  <a:pt x="44450" y="185419"/>
                </a:lnTo>
                <a:lnTo>
                  <a:pt x="44450" y="134619"/>
                </a:lnTo>
                <a:close/>
              </a:path>
              <a:path w="2280285" h="579119">
                <a:moveTo>
                  <a:pt x="44450" y="45719"/>
                </a:moveTo>
                <a:lnTo>
                  <a:pt x="31750" y="45719"/>
                </a:lnTo>
                <a:lnTo>
                  <a:pt x="31750" y="96519"/>
                </a:lnTo>
                <a:lnTo>
                  <a:pt x="44450" y="96519"/>
                </a:lnTo>
                <a:lnTo>
                  <a:pt x="44450" y="45719"/>
                </a:lnTo>
                <a:close/>
              </a:path>
              <a:path w="2280285" h="579119">
                <a:moveTo>
                  <a:pt x="119380" y="31750"/>
                </a:moveTo>
                <a:lnTo>
                  <a:pt x="68580" y="31750"/>
                </a:lnTo>
                <a:lnTo>
                  <a:pt x="68580" y="44450"/>
                </a:lnTo>
                <a:lnTo>
                  <a:pt x="119380" y="44450"/>
                </a:lnTo>
                <a:lnTo>
                  <a:pt x="119380" y="31750"/>
                </a:lnTo>
                <a:close/>
              </a:path>
              <a:path w="2280285" h="579119">
                <a:moveTo>
                  <a:pt x="208280" y="31750"/>
                </a:moveTo>
                <a:lnTo>
                  <a:pt x="157480" y="31750"/>
                </a:lnTo>
                <a:lnTo>
                  <a:pt x="157480" y="44450"/>
                </a:lnTo>
                <a:lnTo>
                  <a:pt x="208280" y="44450"/>
                </a:lnTo>
                <a:lnTo>
                  <a:pt x="208280" y="31750"/>
                </a:lnTo>
                <a:close/>
              </a:path>
              <a:path w="2280285" h="579119">
                <a:moveTo>
                  <a:pt x="297180" y="31750"/>
                </a:moveTo>
                <a:lnTo>
                  <a:pt x="246380" y="31750"/>
                </a:lnTo>
                <a:lnTo>
                  <a:pt x="246380" y="44450"/>
                </a:lnTo>
                <a:lnTo>
                  <a:pt x="297180" y="44450"/>
                </a:lnTo>
                <a:lnTo>
                  <a:pt x="297180" y="31750"/>
                </a:lnTo>
                <a:close/>
              </a:path>
              <a:path w="2280285" h="579119">
                <a:moveTo>
                  <a:pt x="386080" y="31750"/>
                </a:moveTo>
                <a:lnTo>
                  <a:pt x="335280" y="31750"/>
                </a:lnTo>
                <a:lnTo>
                  <a:pt x="335280" y="44450"/>
                </a:lnTo>
                <a:lnTo>
                  <a:pt x="386080" y="44450"/>
                </a:lnTo>
                <a:lnTo>
                  <a:pt x="386080" y="31750"/>
                </a:lnTo>
                <a:close/>
              </a:path>
              <a:path w="2280285" h="579119">
                <a:moveTo>
                  <a:pt x="474980" y="31750"/>
                </a:moveTo>
                <a:lnTo>
                  <a:pt x="424180" y="31750"/>
                </a:lnTo>
                <a:lnTo>
                  <a:pt x="424180" y="44450"/>
                </a:lnTo>
                <a:lnTo>
                  <a:pt x="474980" y="44450"/>
                </a:lnTo>
                <a:lnTo>
                  <a:pt x="474980" y="31750"/>
                </a:lnTo>
                <a:close/>
              </a:path>
              <a:path w="2280285" h="579119">
                <a:moveTo>
                  <a:pt x="563880" y="31750"/>
                </a:moveTo>
                <a:lnTo>
                  <a:pt x="513080" y="31750"/>
                </a:lnTo>
                <a:lnTo>
                  <a:pt x="513080" y="44450"/>
                </a:lnTo>
                <a:lnTo>
                  <a:pt x="563880" y="44450"/>
                </a:lnTo>
                <a:lnTo>
                  <a:pt x="563880" y="31750"/>
                </a:lnTo>
                <a:close/>
              </a:path>
              <a:path w="2280285" h="579119">
                <a:moveTo>
                  <a:pt x="652780" y="31750"/>
                </a:moveTo>
                <a:lnTo>
                  <a:pt x="601980" y="31750"/>
                </a:lnTo>
                <a:lnTo>
                  <a:pt x="601980" y="44450"/>
                </a:lnTo>
                <a:lnTo>
                  <a:pt x="652780" y="44450"/>
                </a:lnTo>
                <a:lnTo>
                  <a:pt x="652780" y="31750"/>
                </a:lnTo>
                <a:close/>
              </a:path>
              <a:path w="2280285" h="579119">
                <a:moveTo>
                  <a:pt x="741680" y="31750"/>
                </a:moveTo>
                <a:lnTo>
                  <a:pt x="690880" y="31750"/>
                </a:lnTo>
                <a:lnTo>
                  <a:pt x="690880" y="44450"/>
                </a:lnTo>
                <a:lnTo>
                  <a:pt x="741680" y="44450"/>
                </a:lnTo>
                <a:lnTo>
                  <a:pt x="741680" y="31750"/>
                </a:lnTo>
                <a:close/>
              </a:path>
              <a:path w="2280285" h="579119">
                <a:moveTo>
                  <a:pt x="830580" y="31750"/>
                </a:moveTo>
                <a:lnTo>
                  <a:pt x="779780" y="31750"/>
                </a:lnTo>
                <a:lnTo>
                  <a:pt x="779780" y="44450"/>
                </a:lnTo>
                <a:lnTo>
                  <a:pt x="830580" y="44450"/>
                </a:lnTo>
                <a:lnTo>
                  <a:pt x="830580" y="31750"/>
                </a:lnTo>
                <a:close/>
              </a:path>
              <a:path w="2280285" h="579119">
                <a:moveTo>
                  <a:pt x="919480" y="31750"/>
                </a:moveTo>
                <a:lnTo>
                  <a:pt x="868680" y="31750"/>
                </a:lnTo>
                <a:lnTo>
                  <a:pt x="868680" y="44450"/>
                </a:lnTo>
                <a:lnTo>
                  <a:pt x="919480" y="44450"/>
                </a:lnTo>
                <a:lnTo>
                  <a:pt x="919480" y="31750"/>
                </a:lnTo>
                <a:close/>
              </a:path>
              <a:path w="2280285" h="579119">
                <a:moveTo>
                  <a:pt x="1008380" y="31750"/>
                </a:moveTo>
                <a:lnTo>
                  <a:pt x="957580" y="31750"/>
                </a:lnTo>
                <a:lnTo>
                  <a:pt x="957580" y="44450"/>
                </a:lnTo>
                <a:lnTo>
                  <a:pt x="1008380" y="44450"/>
                </a:lnTo>
                <a:lnTo>
                  <a:pt x="1008380" y="31750"/>
                </a:lnTo>
                <a:close/>
              </a:path>
              <a:path w="2280285" h="579119">
                <a:moveTo>
                  <a:pt x="1097280" y="31750"/>
                </a:moveTo>
                <a:lnTo>
                  <a:pt x="1046480" y="31750"/>
                </a:lnTo>
                <a:lnTo>
                  <a:pt x="1046480" y="44450"/>
                </a:lnTo>
                <a:lnTo>
                  <a:pt x="1097280" y="44450"/>
                </a:lnTo>
                <a:lnTo>
                  <a:pt x="1097280" y="31750"/>
                </a:lnTo>
                <a:close/>
              </a:path>
              <a:path w="2280285" h="579119">
                <a:moveTo>
                  <a:pt x="1186180" y="31750"/>
                </a:moveTo>
                <a:lnTo>
                  <a:pt x="1135380" y="31750"/>
                </a:lnTo>
                <a:lnTo>
                  <a:pt x="1135380" y="44450"/>
                </a:lnTo>
                <a:lnTo>
                  <a:pt x="1186180" y="44450"/>
                </a:lnTo>
                <a:lnTo>
                  <a:pt x="1186180" y="31750"/>
                </a:lnTo>
                <a:close/>
              </a:path>
              <a:path w="2280285" h="579119">
                <a:moveTo>
                  <a:pt x="1275080" y="31750"/>
                </a:moveTo>
                <a:lnTo>
                  <a:pt x="1224280" y="31750"/>
                </a:lnTo>
                <a:lnTo>
                  <a:pt x="1224280" y="44450"/>
                </a:lnTo>
                <a:lnTo>
                  <a:pt x="1275080" y="44450"/>
                </a:lnTo>
                <a:lnTo>
                  <a:pt x="1275080" y="31750"/>
                </a:lnTo>
                <a:close/>
              </a:path>
              <a:path w="2280285" h="579119">
                <a:moveTo>
                  <a:pt x="1363980" y="31750"/>
                </a:moveTo>
                <a:lnTo>
                  <a:pt x="1313180" y="31750"/>
                </a:lnTo>
                <a:lnTo>
                  <a:pt x="1313180" y="44450"/>
                </a:lnTo>
                <a:lnTo>
                  <a:pt x="1363980" y="44450"/>
                </a:lnTo>
                <a:lnTo>
                  <a:pt x="1363980" y="31750"/>
                </a:lnTo>
                <a:close/>
              </a:path>
              <a:path w="2280285" h="579119">
                <a:moveTo>
                  <a:pt x="1452880" y="31750"/>
                </a:moveTo>
                <a:lnTo>
                  <a:pt x="1402080" y="31750"/>
                </a:lnTo>
                <a:lnTo>
                  <a:pt x="1402080" y="44450"/>
                </a:lnTo>
                <a:lnTo>
                  <a:pt x="1452880" y="44450"/>
                </a:lnTo>
                <a:lnTo>
                  <a:pt x="1452880" y="31750"/>
                </a:lnTo>
                <a:close/>
              </a:path>
              <a:path w="2280285" h="579119">
                <a:moveTo>
                  <a:pt x="1541780" y="31750"/>
                </a:moveTo>
                <a:lnTo>
                  <a:pt x="1490980" y="31750"/>
                </a:lnTo>
                <a:lnTo>
                  <a:pt x="1490980" y="44450"/>
                </a:lnTo>
                <a:lnTo>
                  <a:pt x="1541780" y="44450"/>
                </a:lnTo>
                <a:lnTo>
                  <a:pt x="1541780" y="31750"/>
                </a:lnTo>
                <a:close/>
              </a:path>
              <a:path w="2280285" h="579119">
                <a:moveTo>
                  <a:pt x="1630680" y="31750"/>
                </a:moveTo>
                <a:lnTo>
                  <a:pt x="1579880" y="31750"/>
                </a:lnTo>
                <a:lnTo>
                  <a:pt x="1579880" y="44450"/>
                </a:lnTo>
                <a:lnTo>
                  <a:pt x="1630680" y="44450"/>
                </a:lnTo>
                <a:lnTo>
                  <a:pt x="1630680" y="31750"/>
                </a:lnTo>
                <a:close/>
              </a:path>
              <a:path w="2280285" h="579119">
                <a:moveTo>
                  <a:pt x="1719580" y="31750"/>
                </a:moveTo>
                <a:lnTo>
                  <a:pt x="1668780" y="31750"/>
                </a:lnTo>
                <a:lnTo>
                  <a:pt x="1668780" y="44450"/>
                </a:lnTo>
                <a:lnTo>
                  <a:pt x="1719580" y="44450"/>
                </a:lnTo>
                <a:lnTo>
                  <a:pt x="1719580" y="31750"/>
                </a:lnTo>
                <a:close/>
              </a:path>
              <a:path w="2280285" h="579119">
                <a:moveTo>
                  <a:pt x="1808480" y="31750"/>
                </a:moveTo>
                <a:lnTo>
                  <a:pt x="1757680" y="31750"/>
                </a:lnTo>
                <a:lnTo>
                  <a:pt x="1757680" y="44450"/>
                </a:lnTo>
                <a:lnTo>
                  <a:pt x="1808480" y="44450"/>
                </a:lnTo>
                <a:lnTo>
                  <a:pt x="1808480" y="31750"/>
                </a:lnTo>
                <a:close/>
              </a:path>
              <a:path w="2280285" h="579119">
                <a:moveTo>
                  <a:pt x="1897380" y="31750"/>
                </a:moveTo>
                <a:lnTo>
                  <a:pt x="1846580" y="31750"/>
                </a:lnTo>
                <a:lnTo>
                  <a:pt x="1846580" y="44450"/>
                </a:lnTo>
                <a:lnTo>
                  <a:pt x="1897380" y="44450"/>
                </a:lnTo>
                <a:lnTo>
                  <a:pt x="1897380" y="31750"/>
                </a:lnTo>
                <a:close/>
              </a:path>
              <a:path w="2280285" h="579119">
                <a:moveTo>
                  <a:pt x="1986280" y="31750"/>
                </a:moveTo>
                <a:lnTo>
                  <a:pt x="1935480" y="31750"/>
                </a:lnTo>
                <a:lnTo>
                  <a:pt x="1935480" y="44450"/>
                </a:lnTo>
                <a:lnTo>
                  <a:pt x="1986280" y="44450"/>
                </a:lnTo>
                <a:lnTo>
                  <a:pt x="1986280" y="31750"/>
                </a:lnTo>
                <a:close/>
              </a:path>
              <a:path w="2280285" h="579119">
                <a:moveTo>
                  <a:pt x="2075180" y="31750"/>
                </a:moveTo>
                <a:lnTo>
                  <a:pt x="2024380" y="31750"/>
                </a:lnTo>
                <a:lnTo>
                  <a:pt x="2024380" y="44450"/>
                </a:lnTo>
                <a:lnTo>
                  <a:pt x="2075180" y="44450"/>
                </a:lnTo>
                <a:lnTo>
                  <a:pt x="2075180" y="31750"/>
                </a:lnTo>
                <a:close/>
              </a:path>
              <a:path w="2280285" h="579119">
                <a:moveTo>
                  <a:pt x="2164080" y="31750"/>
                </a:moveTo>
                <a:lnTo>
                  <a:pt x="2113280" y="31750"/>
                </a:lnTo>
                <a:lnTo>
                  <a:pt x="2113280" y="44450"/>
                </a:lnTo>
                <a:lnTo>
                  <a:pt x="2164080" y="44450"/>
                </a:lnTo>
                <a:lnTo>
                  <a:pt x="2164080" y="31750"/>
                </a:lnTo>
                <a:close/>
              </a:path>
              <a:path w="2280285" h="579119">
                <a:moveTo>
                  <a:pt x="2241804" y="0"/>
                </a:moveTo>
                <a:lnTo>
                  <a:pt x="2226956" y="2988"/>
                </a:lnTo>
                <a:lnTo>
                  <a:pt x="2214848" y="11144"/>
                </a:lnTo>
                <a:lnTo>
                  <a:pt x="2206692" y="23252"/>
                </a:lnTo>
                <a:lnTo>
                  <a:pt x="2203704" y="38100"/>
                </a:lnTo>
                <a:lnTo>
                  <a:pt x="2206692" y="52947"/>
                </a:lnTo>
                <a:lnTo>
                  <a:pt x="2214848" y="65055"/>
                </a:lnTo>
                <a:lnTo>
                  <a:pt x="2226956" y="73211"/>
                </a:lnTo>
                <a:lnTo>
                  <a:pt x="2241804" y="76200"/>
                </a:lnTo>
                <a:lnTo>
                  <a:pt x="2256651" y="73211"/>
                </a:lnTo>
                <a:lnTo>
                  <a:pt x="2268759" y="65055"/>
                </a:lnTo>
                <a:lnTo>
                  <a:pt x="2276915" y="52947"/>
                </a:lnTo>
                <a:lnTo>
                  <a:pt x="2278625" y="44450"/>
                </a:lnTo>
                <a:lnTo>
                  <a:pt x="2241804" y="44450"/>
                </a:lnTo>
                <a:lnTo>
                  <a:pt x="2241804" y="31750"/>
                </a:lnTo>
                <a:lnTo>
                  <a:pt x="2278625" y="31750"/>
                </a:lnTo>
                <a:lnTo>
                  <a:pt x="2276915" y="23252"/>
                </a:lnTo>
                <a:lnTo>
                  <a:pt x="2268759" y="11144"/>
                </a:lnTo>
                <a:lnTo>
                  <a:pt x="2256651" y="2988"/>
                </a:lnTo>
                <a:lnTo>
                  <a:pt x="2241804" y="0"/>
                </a:lnTo>
                <a:close/>
              </a:path>
              <a:path w="2280285" h="579119">
                <a:moveTo>
                  <a:pt x="2204982" y="31750"/>
                </a:moveTo>
                <a:lnTo>
                  <a:pt x="2202180" y="31750"/>
                </a:lnTo>
                <a:lnTo>
                  <a:pt x="2202180" y="44450"/>
                </a:lnTo>
                <a:lnTo>
                  <a:pt x="2204982" y="44450"/>
                </a:lnTo>
                <a:lnTo>
                  <a:pt x="2203704" y="38100"/>
                </a:lnTo>
                <a:lnTo>
                  <a:pt x="2204982" y="31750"/>
                </a:lnTo>
                <a:close/>
              </a:path>
              <a:path w="2280285" h="579119">
                <a:moveTo>
                  <a:pt x="2278625" y="31750"/>
                </a:moveTo>
                <a:lnTo>
                  <a:pt x="2241804" y="31750"/>
                </a:lnTo>
                <a:lnTo>
                  <a:pt x="2241804" y="44450"/>
                </a:lnTo>
                <a:lnTo>
                  <a:pt x="2278625" y="44450"/>
                </a:lnTo>
                <a:lnTo>
                  <a:pt x="2279904" y="38100"/>
                </a:lnTo>
                <a:lnTo>
                  <a:pt x="2278625" y="3175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5035296" y="1399031"/>
            <a:ext cx="2280285" cy="579120"/>
          </a:xfrm>
          <a:custGeom>
            <a:avLst/>
            <a:gdLst/>
            <a:ahLst/>
            <a:cxnLst/>
            <a:rect l="l" t="t" r="r" b="b"/>
            <a:pathLst>
              <a:path w="2280284" h="579119">
                <a:moveTo>
                  <a:pt x="2235454" y="504198"/>
                </a:moveTo>
                <a:lnTo>
                  <a:pt x="2226956" y="505908"/>
                </a:lnTo>
                <a:lnTo>
                  <a:pt x="2214848" y="514064"/>
                </a:lnTo>
                <a:lnTo>
                  <a:pt x="2206692" y="526172"/>
                </a:lnTo>
                <a:lnTo>
                  <a:pt x="2203704" y="541019"/>
                </a:lnTo>
                <a:lnTo>
                  <a:pt x="2206692" y="555867"/>
                </a:lnTo>
                <a:lnTo>
                  <a:pt x="2214848" y="567975"/>
                </a:lnTo>
                <a:lnTo>
                  <a:pt x="2226956" y="576131"/>
                </a:lnTo>
                <a:lnTo>
                  <a:pt x="2241804" y="579119"/>
                </a:lnTo>
                <a:lnTo>
                  <a:pt x="2256651" y="576131"/>
                </a:lnTo>
                <a:lnTo>
                  <a:pt x="2268759" y="567975"/>
                </a:lnTo>
                <a:lnTo>
                  <a:pt x="2276915" y="555867"/>
                </a:lnTo>
                <a:lnTo>
                  <a:pt x="2279904" y="541019"/>
                </a:lnTo>
                <a:lnTo>
                  <a:pt x="2235454" y="541019"/>
                </a:lnTo>
                <a:lnTo>
                  <a:pt x="2235454" y="504198"/>
                </a:lnTo>
                <a:close/>
              </a:path>
              <a:path w="2280284" h="579119">
                <a:moveTo>
                  <a:pt x="2241804" y="502919"/>
                </a:moveTo>
                <a:lnTo>
                  <a:pt x="2235454" y="504198"/>
                </a:lnTo>
                <a:lnTo>
                  <a:pt x="2235454" y="541019"/>
                </a:lnTo>
                <a:lnTo>
                  <a:pt x="2248154" y="541019"/>
                </a:lnTo>
                <a:lnTo>
                  <a:pt x="2248154" y="504198"/>
                </a:lnTo>
                <a:lnTo>
                  <a:pt x="2241804" y="502919"/>
                </a:lnTo>
                <a:close/>
              </a:path>
              <a:path w="2280284" h="579119">
                <a:moveTo>
                  <a:pt x="2248154" y="504198"/>
                </a:moveTo>
                <a:lnTo>
                  <a:pt x="2248154" y="541019"/>
                </a:lnTo>
                <a:lnTo>
                  <a:pt x="2279904" y="541019"/>
                </a:lnTo>
                <a:lnTo>
                  <a:pt x="2276915" y="526172"/>
                </a:lnTo>
                <a:lnTo>
                  <a:pt x="2268759" y="514064"/>
                </a:lnTo>
                <a:lnTo>
                  <a:pt x="2256651" y="505908"/>
                </a:lnTo>
                <a:lnTo>
                  <a:pt x="2248154" y="504198"/>
                </a:lnTo>
                <a:close/>
              </a:path>
              <a:path w="2280284" h="579119">
                <a:moveTo>
                  <a:pt x="2248154" y="490219"/>
                </a:moveTo>
                <a:lnTo>
                  <a:pt x="2235454" y="490219"/>
                </a:lnTo>
                <a:lnTo>
                  <a:pt x="2235454" y="504198"/>
                </a:lnTo>
                <a:lnTo>
                  <a:pt x="2241804" y="502919"/>
                </a:lnTo>
                <a:lnTo>
                  <a:pt x="2248154" y="502919"/>
                </a:lnTo>
                <a:lnTo>
                  <a:pt x="2248154" y="490219"/>
                </a:lnTo>
                <a:close/>
              </a:path>
              <a:path w="2280284" h="579119">
                <a:moveTo>
                  <a:pt x="2248154" y="502919"/>
                </a:moveTo>
                <a:lnTo>
                  <a:pt x="2241804" y="502919"/>
                </a:lnTo>
                <a:lnTo>
                  <a:pt x="2248154" y="504198"/>
                </a:lnTo>
                <a:lnTo>
                  <a:pt x="2248154" y="502919"/>
                </a:lnTo>
                <a:close/>
              </a:path>
              <a:path w="2280284" h="579119">
                <a:moveTo>
                  <a:pt x="2248154" y="401319"/>
                </a:moveTo>
                <a:lnTo>
                  <a:pt x="2235454" y="401319"/>
                </a:lnTo>
                <a:lnTo>
                  <a:pt x="2235454" y="452119"/>
                </a:lnTo>
                <a:lnTo>
                  <a:pt x="2248154" y="452119"/>
                </a:lnTo>
                <a:lnTo>
                  <a:pt x="2248154" y="401319"/>
                </a:lnTo>
                <a:close/>
              </a:path>
              <a:path w="2280284" h="579119">
                <a:moveTo>
                  <a:pt x="2248154" y="312419"/>
                </a:moveTo>
                <a:lnTo>
                  <a:pt x="2235454" y="312419"/>
                </a:lnTo>
                <a:lnTo>
                  <a:pt x="2235454" y="363219"/>
                </a:lnTo>
                <a:lnTo>
                  <a:pt x="2248154" y="363219"/>
                </a:lnTo>
                <a:lnTo>
                  <a:pt x="2248154" y="312419"/>
                </a:lnTo>
                <a:close/>
              </a:path>
              <a:path w="2280284" h="579119">
                <a:moveTo>
                  <a:pt x="2248154" y="223519"/>
                </a:moveTo>
                <a:lnTo>
                  <a:pt x="2235454" y="223519"/>
                </a:lnTo>
                <a:lnTo>
                  <a:pt x="2235454" y="274319"/>
                </a:lnTo>
                <a:lnTo>
                  <a:pt x="2248154" y="274319"/>
                </a:lnTo>
                <a:lnTo>
                  <a:pt x="2248154" y="223519"/>
                </a:lnTo>
                <a:close/>
              </a:path>
              <a:path w="2280284" h="579119">
                <a:moveTo>
                  <a:pt x="2248154" y="134619"/>
                </a:moveTo>
                <a:lnTo>
                  <a:pt x="2235454" y="134619"/>
                </a:lnTo>
                <a:lnTo>
                  <a:pt x="2235454" y="185419"/>
                </a:lnTo>
                <a:lnTo>
                  <a:pt x="2248154" y="185419"/>
                </a:lnTo>
                <a:lnTo>
                  <a:pt x="2248154" y="134619"/>
                </a:lnTo>
                <a:close/>
              </a:path>
              <a:path w="2280284" h="579119">
                <a:moveTo>
                  <a:pt x="2248154" y="45719"/>
                </a:moveTo>
                <a:lnTo>
                  <a:pt x="2235454" y="45719"/>
                </a:lnTo>
                <a:lnTo>
                  <a:pt x="2235454" y="96519"/>
                </a:lnTo>
                <a:lnTo>
                  <a:pt x="2248154" y="96519"/>
                </a:lnTo>
                <a:lnTo>
                  <a:pt x="2248154" y="45719"/>
                </a:lnTo>
                <a:close/>
              </a:path>
              <a:path w="2280284" h="579119">
                <a:moveTo>
                  <a:pt x="2211324" y="31750"/>
                </a:moveTo>
                <a:lnTo>
                  <a:pt x="2160524" y="31750"/>
                </a:lnTo>
                <a:lnTo>
                  <a:pt x="2160524" y="44450"/>
                </a:lnTo>
                <a:lnTo>
                  <a:pt x="2211324" y="44450"/>
                </a:lnTo>
                <a:lnTo>
                  <a:pt x="2211324" y="31750"/>
                </a:lnTo>
                <a:close/>
              </a:path>
              <a:path w="2280284" h="579119">
                <a:moveTo>
                  <a:pt x="2122424" y="31750"/>
                </a:moveTo>
                <a:lnTo>
                  <a:pt x="2071624" y="31750"/>
                </a:lnTo>
                <a:lnTo>
                  <a:pt x="2071624" y="44450"/>
                </a:lnTo>
                <a:lnTo>
                  <a:pt x="2122424" y="44450"/>
                </a:lnTo>
                <a:lnTo>
                  <a:pt x="2122424" y="31750"/>
                </a:lnTo>
                <a:close/>
              </a:path>
              <a:path w="2280284" h="579119">
                <a:moveTo>
                  <a:pt x="2033524" y="31750"/>
                </a:moveTo>
                <a:lnTo>
                  <a:pt x="1982724" y="31750"/>
                </a:lnTo>
                <a:lnTo>
                  <a:pt x="1982724" y="44450"/>
                </a:lnTo>
                <a:lnTo>
                  <a:pt x="2033524" y="44450"/>
                </a:lnTo>
                <a:lnTo>
                  <a:pt x="2033524" y="31750"/>
                </a:lnTo>
                <a:close/>
              </a:path>
              <a:path w="2280284" h="579119">
                <a:moveTo>
                  <a:pt x="1944624" y="31750"/>
                </a:moveTo>
                <a:lnTo>
                  <a:pt x="1893824" y="31750"/>
                </a:lnTo>
                <a:lnTo>
                  <a:pt x="1893824" y="44450"/>
                </a:lnTo>
                <a:lnTo>
                  <a:pt x="1944624" y="44450"/>
                </a:lnTo>
                <a:lnTo>
                  <a:pt x="1944624" y="31750"/>
                </a:lnTo>
                <a:close/>
              </a:path>
              <a:path w="2280284" h="579119">
                <a:moveTo>
                  <a:pt x="1855724" y="31750"/>
                </a:moveTo>
                <a:lnTo>
                  <a:pt x="1804924" y="31750"/>
                </a:lnTo>
                <a:lnTo>
                  <a:pt x="1804924" y="44450"/>
                </a:lnTo>
                <a:lnTo>
                  <a:pt x="1855724" y="44450"/>
                </a:lnTo>
                <a:lnTo>
                  <a:pt x="1855724" y="31750"/>
                </a:lnTo>
                <a:close/>
              </a:path>
              <a:path w="2280284" h="579119">
                <a:moveTo>
                  <a:pt x="1766824" y="31750"/>
                </a:moveTo>
                <a:lnTo>
                  <a:pt x="1716024" y="31750"/>
                </a:lnTo>
                <a:lnTo>
                  <a:pt x="1716024" y="44450"/>
                </a:lnTo>
                <a:lnTo>
                  <a:pt x="1766824" y="44450"/>
                </a:lnTo>
                <a:lnTo>
                  <a:pt x="1766824" y="31750"/>
                </a:lnTo>
                <a:close/>
              </a:path>
              <a:path w="2280284" h="579119">
                <a:moveTo>
                  <a:pt x="1677924" y="31750"/>
                </a:moveTo>
                <a:lnTo>
                  <a:pt x="1627124" y="31750"/>
                </a:lnTo>
                <a:lnTo>
                  <a:pt x="1627124" y="44450"/>
                </a:lnTo>
                <a:lnTo>
                  <a:pt x="1677924" y="44450"/>
                </a:lnTo>
                <a:lnTo>
                  <a:pt x="1677924" y="31750"/>
                </a:lnTo>
                <a:close/>
              </a:path>
              <a:path w="2280284" h="579119">
                <a:moveTo>
                  <a:pt x="1589024" y="31750"/>
                </a:moveTo>
                <a:lnTo>
                  <a:pt x="1538224" y="31750"/>
                </a:lnTo>
                <a:lnTo>
                  <a:pt x="1538224" y="44450"/>
                </a:lnTo>
                <a:lnTo>
                  <a:pt x="1589024" y="44450"/>
                </a:lnTo>
                <a:lnTo>
                  <a:pt x="1589024" y="31750"/>
                </a:lnTo>
                <a:close/>
              </a:path>
              <a:path w="2280284" h="579119">
                <a:moveTo>
                  <a:pt x="1500124" y="31750"/>
                </a:moveTo>
                <a:lnTo>
                  <a:pt x="1449324" y="31750"/>
                </a:lnTo>
                <a:lnTo>
                  <a:pt x="1449324" y="44450"/>
                </a:lnTo>
                <a:lnTo>
                  <a:pt x="1500124" y="44450"/>
                </a:lnTo>
                <a:lnTo>
                  <a:pt x="1500124" y="31750"/>
                </a:lnTo>
                <a:close/>
              </a:path>
              <a:path w="2280284" h="579119">
                <a:moveTo>
                  <a:pt x="1411224" y="31750"/>
                </a:moveTo>
                <a:lnTo>
                  <a:pt x="1360424" y="31750"/>
                </a:lnTo>
                <a:lnTo>
                  <a:pt x="1360424" y="44450"/>
                </a:lnTo>
                <a:lnTo>
                  <a:pt x="1411224" y="44450"/>
                </a:lnTo>
                <a:lnTo>
                  <a:pt x="1411224" y="31750"/>
                </a:lnTo>
                <a:close/>
              </a:path>
              <a:path w="2280284" h="579119">
                <a:moveTo>
                  <a:pt x="1322324" y="31750"/>
                </a:moveTo>
                <a:lnTo>
                  <a:pt x="1271524" y="31750"/>
                </a:lnTo>
                <a:lnTo>
                  <a:pt x="1271524" y="44450"/>
                </a:lnTo>
                <a:lnTo>
                  <a:pt x="1322324" y="44450"/>
                </a:lnTo>
                <a:lnTo>
                  <a:pt x="1322324" y="31750"/>
                </a:lnTo>
                <a:close/>
              </a:path>
              <a:path w="2280284" h="579119">
                <a:moveTo>
                  <a:pt x="1233424" y="31750"/>
                </a:moveTo>
                <a:lnTo>
                  <a:pt x="1182624" y="31750"/>
                </a:lnTo>
                <a:lnTo>
                  <a:pt x="1182624" y="44450"/>
                </a:lnTo>
                <a:lnTo>
                  <a:pt x="1233424" y="44450"/>
                </a:lnTo>
                <a:lnTo>
                  <a:pt x="1233424" y="31750"/>
                </a:lnTo>
                <a:close/>
              </a:path>
              <a:path w="2280284" h="579119">
                <a:moveTo>
                  <a:pt x="1144524" y="31750"/>
                </a:moveTo>
                <a:lnTo>
                  <a:pt x="1093724" y="31750"/>
                </a:lnTo>
                <a:lnTo>
                  <a:pt x="1093724" y="44450"/>
                </a:lnTo>
                <a:lnTo>
                  <a:pt x="1144524" y="44450"/>
                </a:lnTo>
                <a:lnTo>
                  <a:pt x="1144524" y="31750"/>
                </a:lnTo>
                <a:close/>
              </a:path>
              <a:path w="2280284" h="579119">
                <a:moveTo>
                  <a:pt x="1055624" y="31750"/>
                </a:moveTo>
                <a:lnTo>
                  <a:pt x="1004824" y="31750"/>
                </a:lnTo>
                <a:lnTo>
                  <a:pt x="1004824" y="44450"/>
                </a:lnTo>
                <a:lnTo>
                  <a:pt x="1055624" y="44450"/>
                </a:lnTo>
                <a:lnTo>
                  <a:pt x="1055624" y="31750"/>
                </a:lnTo>
                <a:close/>
              </a:path>
              <a:path w="2280284" h="579119">
                <a:moveTo>
                  <a:pt x="966724" y="31750"/>
                </a:moveTo>
                <a:lnTo>
                  <a:pt x="915924" y="31750"/>
                </a:lnTo>
                <a:lnTo>
                  <a:pt x="915924" y="44450"/>
                </a:lnTo>
                <a:lnTo>
                  <a:pt x="966724" y="44450"/>
                </a:lnTo>
                <a:lnTo>
                  <a:pt x="966724" y="31750"/>
                </a:lnTo>
                <a:close/>
              </a:path>
              <a:path w="2280284" h="579119">
                <a:moveTo>
                  <a:pt x="877824" y="31750"/>
                </a:moveTo>
                <a:lnTo>
                  <a:pt x="827024" y="31750"/>
                </a:lnTo>
                <a:lnTo>
                  <a:pt x="827024" y="44450"/>
                </a:lnTo>
                <a:lnTo>
                  <a:pt x="877824" y="44450"/>
                </a:lnTo>
                <a:lnTo>
                  <a:pt x="877824" y="31750"/>
                </a:lnTo>
                <a:close/>
              </a:path>
              <a:path w="2280284" h="579119">
                <a:moveTo>
                  <a:pt x="788924" y="31750"/>
                </a:moveTo>
                <a:lnTo>
                  <a:pt x="738124" y="31750"/>
                </a:lnTo>
                <a:lnTo>
                  <a:pt x="738124" y="44450"/>
                </a:lnTo>
                <a:lnTo>
                  <a:pt x="788924" y="44450"/>
                </a:lnTo>
                <a:lnTo>
                  <a:pt x="788924" y="31750"/>
                </a:lnTo>
                <a:close/>
              </a:path>
              <a:path w="2280284" h="579119">
                <a:moveTo>
                  <a:pt x="700024" y="31750"/>
                </a:moveTo>
                <a:lnTo>
                  <a:pt x="649224" y="31750"/>
                </a:lnTo>
                <a:lnTo>
                  <a:pt x="649224" y="44450"/>
                </a:lnTo>
                <a:lnTo>
                  <a:pt x="700024" y="44450"/>
                </a:lnTo>
                <a:lnTo>
                  <a:pt x="700024" y="31750"/>
                </a:lnTo>
                <a:close/>
              </a:path>
              <a:path w="2280284" h="579119">
                <a:moveTo>
                  <a:pt x="611124" y="31750"/>
                </a:moveTo>
                <a:lnTo>
                  <a:pt x="560324" y="31750"/>
                </a:lnTo>
                <a:lnTo>
                  <a:pt x="560324" y="44450"/>
                </a:lnTo>
                <a:lnTo>
                  <a:pt x="611124" y="44450"/>
                </a:lnTo>
                <a:lnTo>
                  <a:pt x="611124" y="31750"/>
                </a:lnTo>
                <a:close/>
              </a:path>
              <a:path w="2280284" h="579119">
                <a:moveTo>
                  <a:pt x="522224" y="31750"/>
                </a:moveTo>
                <a:lnTo>
                  <a:pt x="471424" y="31750"/>
                </a:lnTo>
                <a:lnTo>
                  <a:pt x="471424" y="44450"/>
                </a:lnTo>
                <a:lnTo>
                  <a:pt x="522224" y="44450"/>
                </a:lnTo>
                <a:lnTo>
                  <a:pt x="522224" y="31750"/>
                </a:lnTo>
                <a:close/>
              </a:path>
              <a:path w="2280284" h="579119">
                <a:moveTo>
                  <a:pt x="433324" y="31750"/>
                </a:moveTo>
                <a:lnTo>
                  <a:pt x="382524" y="31750"/>
                </a:lnTo>
                <a:lnTo>
                  <a:pt x="382524" y="44450"/>
                </a:lnTo>
                <a:lnTo>
                  <a:pt x="433324" y="44450"/>
                </a:lnTo>
                <a:lnTo>
                  <a:pt x="433324" y="31750"/>
                </a:lnTo>
                <a:close/>
              </a:path>
              <a:path w="2280284" h="579119">
                <a:moveTo>
                  <a:pt x="344424" y="31750"/>
                </a:moveTo>
                <a:lnTo>
                  <a:pt x="293624" y="31750"/>
                </a:lnTo>
                <a:lnTo>
                  <a:pt x="293624" y="44450"/>
                </a:lnTo>
                <a:lnTo>
                  <a:pt x="344424" y="44450"/>
                </a:lnTo>
                <a:lnTo>
                  <a:pt x="344424" y="31750"/>
                </a:lnTo>
                <a:close/>
              </a:path>
              <a:path w="2280284" h="579119">
                <a:moveTo>
                  <a:pt x="255524" y="31750"/>
                </a:moveTo>
                <a:lnTo>
                  <a:pt x="204724" y="31750"/>
                </a:lnTo>
                <a:lnTo>
                  <a:pt x="204724" y="44450"/>
                </a:lnTo>
                <a:lnTo>
                  <a:pt x="255524" y="44450"/>
                </a:lnTo>
                <a:lnTo>
                  <a:pt x="255524" y="31750"/>
                </a:lnTo>
                <a:close/>
              </a:path>
              <a:path w="2280284" h="579119">
                <a:moveTo>
                  <a:pt x="166624" y="31750"/>
                </a:moveTo>
                <a:lnTo>
                  <a:pt x="115824" y="31750"/>
                </a:lnTo>
                <a:lnTo>
                  <a:pt x="115824" y="44450"/>
                </a:lnTo>
                <a:lnTo>
                  <a:pt x="166624" y="44450"/>
                </a:lnTo>
                <a:lnTo>
                  <a:pt x="166624" y="31750"/>
                </a:lnTo>
                <a:close/>
              </a:path>
              <a:path w="2280284" h="579119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921" y="44450"/>
                </a:lnTo>
                <a:lnTo>
                  <a:pt x="38100" y="44450"/>
                </a:lnTo>
                <a:lnTo>
                  <a:pt x="38100" y="31750"/>
                </a:lnTo>
                <a:lnTo>
                  <a:pt x="74921" y="3175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  <a:path w="2280284" h="579119">
                <a:moveTo>
                  <a:pt x="74921" y="31750"/>
                </a:moveTo>
                <a:lnTo>
                  <a:pt x="38100" y="31750"/>
                </a:lnTo>
                <a:lnTo>
                  <a:pt x="38100" y="44450"/>
                </a:lnTo>
                <a:lnTo>
                  <a:pt x="74921" y="44450"/>
                </a:lnTo>
                <a:lnTo>
                  <a:pt x="76200" y="38100"/>
                </a:lnTo>
                <a:lnTo>
                  <a:pt x="74921" y="31750"/>
                </a:lnTo>
                <a:close/>
              </a:path>
              <a:path w="2280284" h="579119">
                <a:moveTo>
                  <a:pt x="77724" y="31750"/>
                </a:moveTo>
                <a:lnTo>
                  <a:pt x="74921" y="31750"/>
                </a:lnTo>
                <a:lnTo>
                  <a:pt x="76200" y="38100"/>
                </a:lnTo>
                <a:lnTo>
                  <a:pt x="74921" y="44450"/>
                </a:lnTo>
                <a:lnTo>
                  <a:pt x="77724" y="44450"/>
                </a:lnTo>
                <a:lnTo>
                  <a:pt x="77724" y="3175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786127" y="3663695"/>
            <a:ext cx="2280285" cy="579120"/>
          </a:xfrm>
          <a:custGeom>
            <a:avLst/>
            <a:gdLst/>
            <a:ahLst/>
            <a:cxnLst/>
            <a:rect l="l" t="t" r="r" b="b"/>
            <a:pathLst>
              <a:path w="2280285" h="579120">
                <a:moveTo>
                  <a:pt x="31750" y="74921"/>
                </a:moveTo>
                <a:lnTo>
                  <a:pt x="31750" y="88899"/>
                </a:lnTo>
                <a:lnTo>
                  <a:pt x="44450" y="88899"/>
                </a:lnTo>
                <a:lnTo>
                  <a:pt x="44450" y="76199"/>
                </a:lnTo>
                <a:lnTo>
                  <a:pt x="38100" y="76199"/>
                </a:lnTo>
                <a:lnTo>
                  <a:pt x="31750" y="74921"/>
                </a:lnTo>
                <a:close/>
              </a:path>
              <a:path w="2280285" h="579120">
                <a:moveTo>
                  <a:pt x="44450" y="38099"/>
                </a:moveTo>
                <a:lnTo>
                  <a:pt x="31750" y="38099"/>
                </a:lnTo>
                <a:lnTo>
                  <a:pt x="31750" y="74921"/>
                </a:lnTo>
                <a:lnTo>
                  <a:pt x="38100" y="76199"/>
                </a:lnTo>
                <a:lnTo>
                  <a:pt x="44449" y="74921"/>
                </a:lnTo>
                <a:lnTo>
                  <a:pt x="44450" y="38099"/>
                </a:lnTo>
                <a:close/>
              </a:path>
              <a:path w="2280285" h="579120">
                <a:moveTo>
                  <a:pt x="44450" y="74921"/>
                </a:moveTo>
                <a:lnTo>
                  <a:pt x="38100" y="76199"/>
                </a:lnTo>
                <a:lnTo>
                  <a:pt x="44450" y="76199"/>
                </a:lnTo>
                <a:lnTo>
                  <a:pt x="44450" y="74921"/>
                </a:lnTo>
                <a:close/>
              </a:path>
              <a:path w="2280285" h="57912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099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1750" y="74921"/>
                </a:lnTo>
                <a:lnTo>
                  <a:pt x="31750" y="38099"/>
                </a:lnTo>
                <a:lnTo>
                  <a:pt x="76200" y="38099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  <a:path w="2280285" h="579120">
                <a:moveTo>
                  <a:pt x="76200" y="38099"/>
                </a:moveTo>
                <a:lnTo>
                  <a:pt x="44450" y="38099"/>
                </a:lnTo>
                <a:lnTo>
                  <a:pt x="44450" y="74921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099"/>
                </a:lnTo>
                <a:close/>
              </a:path>
              <a:path w="2280285" h="579120">
                <a:moveTo>
                  <a:pt x="44450" y="126999"/>
                </a:moveTo>
                <a:lnTo>
                  <a:pt x="31750" y="126999"/>
                </a:lnTo>
                <a:lnTo>
                  <a:pt x="31750" y="177799"/>
                </a:lnTo>
                <a:lnTo>
                  <a:pt x="44450" y="177799"/>
                </a:lnTo>
                <a:lnTo>
                  <a:pt x="44450" y="126999"/>
                </a:lnTo>
                <a:close/>
              </a:path>
              <a:path w="2280285" h="579120">
                <a:moveTo>
                  <a:pt x="44450" y="215899"/>
                </a:moveTo>
                <a:lnTo>
                  <a:pt x="31750" y="215899"/>
                </a:lnTo>
                <a:lnTo>
                  <a:pt x="31750" y="266699"/>
                </a:lnTo>
                <a:lnTo>
                  <a:pt x="44450" y="266699"/>
                </a:lnTo>
                <a:lnTo>
                  <a:pt x="44450" y="215899"/>
                </a:lnTo>
                <a:close/>
              </a:path>
              <a:path w="2280285" h="579120">
                <a:moveTo>
                  <a:pt x="44450" y="304799"/>
                </a:moveTo>
                <a:lnTo>
                  <a:pt x="31750" y="304799"/>
                </a:lnTo>
                <a:lnTo>
                  <a:pt x="31750" y="355599"/>
                </a:lnTo>
                <a:lnTo>
                  <a:pt x="44450" y="355599"/>
                </a:lnTo>
                <a:lnTo>
                  <a:pt x="44450" y="304799"/>
                </a:lnTo>
                <a:close/>
              </a:path>
              <a:path w="2280285" h="579120">
                <a:moveTo>
                  <a:pt x="44450" y="393699"/>
                </a:moveTo>
                <a:lnTo>
                  <a:pt x="31750" y="393699"/>
                </a:lnTo>
                <a:lnTo>
                  <a:pt x="31750" y="444499"/>
                </a:lnTo>
                <a:lnTo>
                  <a:pt x="44450" y="444499"/>
                </a:lnTo>
                <a:lnTo>
                  <a:pt x="44450" y="393699"/>
                </a:lnTo>
                <a:close/>
              </a:path>
              <a:path w="2280285" h="579120">
                <a:moveTo>
                  <a:pt x="44450" y="482599"/>
                </a:moveTo>
                <a:lnTo>
                  <a:pt x="31750" y="482599"/>
                </a:lnTo>
                <a:lnTo>
                  <a:pt x="31750" y="533399"/>
                </a:lnTo>
                <a:lnTo>
                  <a:pt x="44450" y="533399"/>
                </a:lnTo>
                <a:lnTo>
                  <a:pt x="44450" y="482599"/>
                </a:lnTo>
                <a:close/>
              </a:path>
              <a:path w="2280285" h="579120">
                <a:moveTo>
                  <a:pt x="119380" y="534669"/>
                </a:moveTo>
                <a:lnTo>
                  <a:pt x="68580" y="534669"/>
                </a:lnTo>
                <a:lnTo>
                  <a:pt x="68580" y="547369"/>
                </a:lnTo>
                <a:lnTo>
                  <a:pt x="119380" y="547369"/>
                </a:lnTo>
                <a:lnTo>
                  <a:pt x="119380" y="534669"/>
                </a:lnTo>
                <a:close/>
              </a:path>
              <a:path w="2280285" h="579120">
                <a:moveTo>
                  <a:pt x="208280" y="534669"/>
                </a:moveTo>
                <a:lnTo>
                  <a:pt x="157480" y="534669"/>
                </a:lnTo>
                <a:lnTo>
                  <a:pt x="157480" y="547369"/>
                </a:lnTo>
                <a:lnTo>
                  <a:pt x="208280" y="547369"/>
                </a:lnTo>
                <a:lnTo>
                  <a:pt x="208280" y="534669"/>
                </a:lnTo>
                <a:close/>
              </a:path>
              <a:path w="2280285" h="579120">
                <a:moveTo>
                  <a:pt x="297180" y="534669"/>
                </a:moveTo>
                <a:lnTo>
                  <a:pt x="246380" y="534669"/>
                </a:lnTo>
                <a:lnTo>
                  <a:pt x="246380" y="547369"/>
                </a:lnTo>
                <a:lnTo>
                  <a:pt x="297180" y="547369"/>
                </a:lnTo>
                <a:lnTo>
                  <a:pt x="297180" y="534669"/>
                </a:lnTo>
                <a:close/>
              </a:path>
              <a:path w="2280285" h="579120">
                <a:moveTo>
                  <a:pt x="386080" y="534669"/>
                </a:moveTo>
                <a:lnTo>
                  <a:pt x="335280" y="534669"/>
                </a:lnTo>
                <a:lnTo>
                  <a:pt x="335280" y="547369"/>
                </a:lnTo>
                <a:lnTo>
                  <a:pt x="386080" y="547369"/>
                </a:lnTo>
                <a:lnTo>
                  <a:pt x="386080" y="534669"/>
                </a:lnTo>
                <a:close/>
              </a:path>
              <a:path w="2280285" h="579120">
                <a:moveTo>
                  <a:pt x="474980" y="534669"/>
                </a:moveTo>
                <a:lnTo>
                  <a:pt x="424180" y="534669"/>
                </a:lnTo>
                <a:lnTo>
                  <a:pt x="424180" y="547369"/>
                </a:lnTo>
                <a:lnTo>
                  <a:pt x="474980" y="547369"/>
                </a:lnTo>
                <a:lnTo>
                  <a:pt x="474980" y="534669"/>
                </a:lnTo>
                <a:close/>
              </a:path>
              <a:path w="2280285" h="579120">
                <a:moveTo>
                  <a:pt x="563880" y="534669"/>
                </a:moveTo>
                <a:lnTo>
                  <a:pt x="513080" y="534669"/>
                </a:lnTo>
                <a:lnTo>
                  <a:pt x="513080" y="547369"/>
                </a:lnTo>
                <a:lnTo>
                  <a:pt x="563880" y="547369"/>
                </a:lnTo>
                <a:lnTo>
                  <a:pt x="563880" y="534669"/>
                </a:lnTo>
                <a:close/>
              </a:path>
              <a:path w="2280285" h="579120">
                <a:moveTo>
                  <a:pt x="652780" y="534669"/>
                </a:moveTo>
                <a:lnTo>
                  <a:pt x="601980" y="534669"/>
                </a:lnTo>
                <a:lnTo>
                  <a:pt x="601980" y="547369"/>
                </a:lnTo>
                <a:lnTo>
                  <a:pt x="652780" y="547369"/>
                </a:lnTo>
                <a:lnTo>
                  <a:pt x="652780" y="534669"/>
                </a:lnTo>
                <a:close/>
              </a:path>
              <a:path w="2280285" h="579120">
                <a:moveTo>
                  <a:pt x="741680" y="534669"/>
                </a:moveTo>
                <a:lnTo>
                  <a:pt x="690880" y="534669"/>
                </a:lnTo>
                <a:lnTo>
                  <a:pt x="690880" y="547369"/>
                </a:lnTo>
                <a:lnTo>
                  <a:pt x="741680" y="547369"/>
                </a:lnTo>
                <a:lnTo>
                  <a:pt x="741680" y="534669"/>
                </a:lnTo>
                <a:close/>
              </a:path>
              <a:path w="2280285" h="579120">
                <a:moveTo>
                  <a:pt x="830580" y="534669"/>
                </a:moveTo>
                <a:lnTo>
                  <a:pt x="779780" y="534669"/>
                </a:lnTo>
                <a:lnTo>
                  <a:pt x="779780" y="547369"/>
                </a:lnTo>
                <a:lnTo>
                  <a:pt x="830580" y="547369"/>
                </a:lnTo>
                <a:lnTo>
                  <a:pt x="830580" y="534669"/>
                </a:lnTo>
                <a:close/>
              </a:path>
              <a:path w="2280285" h="579120">
                <a:moveTo>
                  <a:pt x="919480" y="534669"/>
                </a:moveTo>
                <a:lnTo>
                  <a:pt x="868680" y="534669"/>
                </a:lnTo>
                <a:lnTo>
                  <a:pt x="868680" y="547369"/>
                </a:lnTo>
                <a:lnTo>
                  <a:pt x="919480" y="547369"/>
                </a:lnTo>
                <a:lnTo>
                  <a:pt x="919480" y="534669"/>
                </a:lnTo>
                <a:close/>
              </a:path>
              <a:path w="2280285" h="579120">
                <a:moveTo>
                  <a:pt x="1008380" y="534669"/>
                </a:moveTo>
                <a:lnTo>
                  <a:pt x="957580" y="534669"/>
                </a:lnTo>
                <a:lnTo>
                  <a:pt x="957580" y="547369"/>
                </a:lnTo>
                <a:lnTo>
                  <a:pt x="1008380" y="547369"/>
                </a:lnTo>
                <a:lnTo>
                  <a:pt x="1008380" y="534669"/>
                </a:lnTo>
                <a:close/>
              </a:path>
              <a:path w="2280285" h="579120">
                <a:moveTo>
                  <a:pt x="1097280" y="534669"/>
                </a:moveTo>
                <a:lnTo>
                  <a:pt x="1046480" y="534669"/>
                </a:lnTo>
                <a:lnTo>
                  <a:pt x="1046480" y="547369"/>
                </a:lnTo>
                <a:lnTo>
                  <a:pt x="1097280" y="547369"/>
                </a:lnTo>
                <a:lnTo>
                  <a:pt x="1097280" y="534669"/>
                </a:lnTo>
                <a:close/>
              </a:path>
              <a:path w="2280285" h="579120">
                <a:moveTo>
                  <a:pt x="1186180" y="534669"/>
                </a:moveTo>
                <a:lnTo>
                  <a:pt x="1135380" y="534669"/>
                </a:lnTo>
                <a:lnTo>
                  <a:pt x="1135380" y="547369"/>
                </a:lnTo>
                <a:lnTo>
                  <a:pt x="1186180" y="547369"/>
                </a:lnTo>
                <a:lnTo>
                  <a:pt x="1186180" y="534669"/>
                </a:lnTo>
                <a:close/>
              </a:path>
              <a:path w="2280285" h="579120">
                <a:moveTo>
                  <a:pt x="1275080" y="534669"/>
                </a:moveTo>
                <a:lnTo>
                  <a:pt x="1224280" y="534669"/>
                </a:lnTo>
                <a:lnTo>
                  <a:pt x="1224280" y="547369"/>
                </a:lnTo>
                <a:lnTo>
                  <a:pt x="1275080" y="547369"/>
                </a:lnTo>
                <a:lnTo>
                  <a:pt x="1275080" y="534669"/>
                </a:lnTo>
                <a:close/>
              </a:path>
              <a:path w="2280285" h="579120">
                <a:moveTo>
                  <a:pt x="1363980" y="534669"/>
                </a:moveTo>
                <a:lnTo>
                  <a:pt x="1313180" y="534669"/>
                </a:lnTo>
                <a:lnTo>
                  <a:pt x="1313180" y="547369"/>
                </a:lnTo>
                <a:lnTo>
                  <a:pt x="1363980" y="547369"/>
                </a:lnTo>
                <a:lnTo>
                  <a:pt x="1363980" y="534669"/>
                </a:lnTo>
                <a:close/>
              </a:path>
              <a:path w="2280285" h="579120">
                <a:moveTo>
                  <a:pt x="1452880" y="534669"/>
                </a:moveTo>
                <a:lnTo>
                  <a:pt x="1402080" y="534669"/>
                </a:lnTo>
                <a:lnTo>
                  <a:pt x="1402080" y="547369"/>
                </a:lnTo>
                <a:lnTo>
                  <a:pt x="1452880" y="547369"/>
                </a:lnTo>
                <a:lnTo>
                  <a:pt x="1452880" y="534669"/>
                </a:lnTo>
                <a:close/>
              </a:path>
              <a:path w="2280285" h="579120">
                <a:moveTo>
                  <a:pt x="1541780" y="534669"/>
                </a:moveTo>
                <a:lnTo>
                  <a:pt x="1490980" y="534669"/>
                </a:lnTo>
                <a:lnTo>
                  <a:pt x="1490980" y="547369"/>
                </a:lnTo>
                <a:lnTo>
                  <a:pt x="1541780" y="547369"/>
                </a:lnTo>
                <a:lnTo>
                  <a:pt x="1541780" y="534669"/>
                </a:lnTo>
                <a:close/>
              </a:path>
              <a:path w="2280285" h="579120">
                <a:moveTo>
                  <a:pt x="1630680" y="534669"/>
                </a:moveTo>
                <a:lnTo>
                  <a:pt x="1579880" y="534669"/>
                </a:lnTo>
                <a:lnTo>
                  <a:pt x="1579880" y="547369"/>
                </a:lnTo>
                <a:lnTo>
                  <a:pt x="1630680" y="547369"/>
                </a:lnTo>
                <a:lnTo>
                  <a:pt x="1630680" y="534669"/>
                </a:lnTo>
                <a:close/>
              </a:path>
              <a:path w="2280285" h="579120">
                <a:moveTo>
                  <a:pt x="1719580" y="534669"/>
                </a:moveTo>
                <a:lnTo>
                  <a:pt x="1668780" y="534669"/>
                </a:lnTo>
                <a:lnTo>
                  <a:pt x="1668780" y="547369"/>
                </a:lnTo>
                <a:lnTo>
                  <a:pt x="1719580" y="547369"/>
                </a:lnTo>
                <a:lnTo>
                  <a:pt x="1719580" y="534669"/>
                </a:lnTo>
                <a:close/>
              </a:path>
              <a:path w="2280285" h="579120">
                <a:moveTo>
                  <a:pt x="1808480" y="534669"/>
                </a:moveTo>
                <a:lnTo>
                  <a:pt x="1757680" y="534669"/>
                </a:lnTo>
                <a:lnTo>
                  <a:pt x="1757680" y="547369"/>
                </a:lnTo>
                <a:lnTo>
                  <a:pt x="1808480" y="547369"/>
                </a:lnTo>
                <a:lnTo>
                  <a:pt x="1808480" y="534669"/>
                </a:lnTo>
                <a:close/>
              </a:path>
              <a:path w="2280285" h="579120">
                <a:moveTo>
                  <a:pt x="1897380" y="534669"/>
                </a:moveTo>
                <a:lnTo>
                  <a:pt x="1846580" y="534669"/>
                </a:lnTo>
                <a:lnTo>
                  <a:pt x="1846580" y="547369"/>
                </a:lnTo>
                <a:lnTo>
                  <a:pt x="1897380" y="547369"/>
                </a:lnTo>
                <a:lnTo>
                  <a:pt x="1897380" y="534669"/>
                </a:lnTo>
                <a:close/>
              </a:path>
              <a:path w="2280285" h="579120">
                <a:moveTo>
                  <a:pt x="1986280" y="534669"/>
                </a:moveTo>
                <a:lnTo>
                  <a:pt x="1935480" y="534669"/>
                </a:lnTo>
                <a:lnTo>
                  <a:pt x="1935480" y="547369"/>
                </a:lnTo>
                <a:lnTo>
                  <a:pt x="1986280" y="547369"/>
                </a:lnTo>
                <a:lnTo>
                  <a:pt x="1986280" y="534669"/>
                </a:lnTo>
                <a:close/>
              </a:path>
              <a:path w="2280285" h="579120">
                <a:moveTo>
                  <a:pt x="2075180" y="534669"/>
                </a:moveTo>
                <a:lnTo>
                  <a:pt x="2024380" y="534669"/>
                </a:lnTo>
                <a:lnTo>
                  <a:pt x="2024380" y="547369"/>
                </a:lnTo>
                <a:lnTo>
                  <a:pt x="2075180" y="547369"/>
                </a:lnTo>
                <a:lnTo>
                  <a:pt x="2075180" y="534669"/>
                </a:lnTo>
                <a:close/>
              </a:path>
              <a:path w="2280285" h="579120">
                <a:moveTo>
                  <a:pt x="2164080" y="534669"/>
                </a:moveTo>
                <a:lnTo>
                  <a:pt x="2113280" y="534669"/>
                </a:lnTo>
                <a:lnTo>
                  <a:pt x="2113280" y="547369"/>
                </a:lnTo>
                <a:lnTo>
                  <a:pt x="2164080" y="547369"/>
                </a:lnTo>
                <a:lnTo>
                  <a:pt x="2164080" y="534669"/>
                </a:lnTo>
                <a:close/>
              </a:path>
              <a:path w="2280285" h="579120">
                <a:moveTo>
                  <a:pt x="2241804" y="502919"/>
                </a:moveTo>
                <a:lnTo>
                  <a:pt x="2226956" y="505913"/>
                </a:lnTo>
                <a:lnTo>
                  <a:pt x="2214848" y="514078"/>
                </a:lnTo>
                <a:lnTo>
                  <a:pt x="2206692" y="526188"/>
                </a:lnTo>
                <a:lnTo>
                  <a:pt x="2203704" y="541019"/>
                </a:lnTo>
                <a:lnTo>
                  <a:pt x="2206692" y="555851"/>
                </a:lnTo>
                <a:lnTo>
                  <a:pt x="2214848" y="567961"/>
                </a:lnTo>
                <a:lnTo>
                  <a:pt x="2226956" y="576126"/>
                </a:lnTo>
                <a:lnTo>
                  <a:pt x="2241804" y="579119"/>
                </a:lnTo>
                <a:lnTo>
                  <a:pt x="2256651" y="576126"/>
                </a:lnTo>
                <a:lnTo>
                  <a:pt x="2268759" y="567961"/>
                </a:lnTo>
                <a:lnTo>
                  <a:pt x="2276915" y="555851"/>
                </a:lnTo>
                <a:lnTo>
                  <a:pt x="2278624" y="547369"/>
                </a:lnTo>
                <a:lnTo>
                  <a:pt x="2241804" y="547369"/>
                </a:lnTo>
                <a:lnTo>
                  <a:pt x="2241804" y="534669"/>
                </a:lnTo>
                <a:lnTo>
                  <a:pt x="2278624" y="534669"/>
                </a:lnTo>
                <a:lnTo>
                  <a:pt x="2276915" y="526188"/>
                </a:lnTo>
                <a:lnTo>
                  <a:pt x="2268759" y="514078"/>
                </a:lnTo>
                <a:lnTo>
                  <a:pt x="2256651" y="505913"/>
                </a:lnTo>
                <a:lnTo>
                  <a:pt x="2241804" y="502919"/>
                </a:lnTo>
                <a:close/>
              </a:path>
              <a:path w="2280285" h="579120">
                <a:moveTo>
                  <a:pt x="2204983" y="534669"/>
                </a:moveTo>
                <a:lnTo>
                  <a:pt x="2202180" y="534669"/>
                </a:lnTo>
                <a:lnTo>
                  <a:pt x="2202180" y="547369"/>
                </a:lnTo>
                <a:lnTo>
                  <a:pt x="2204983" y="547369"/>
                </a:lnTo>
                <a:lnTo>
                  <a:pt x="2203704" y="541019"/>
                </a:lnTo>
                <a:lnTo>
                  <a:pt x="2204983" y="534669"/>
                </a:lnTo>
                <a:close/>
              </a:path>
              <a:path w="2280285" h="579120">
                <a:moveTo>
                  <a:pt x="2278624" y="534669"/>
                </a:moveTo>
                <a:lnTo>
                  <a:pt x="2241804" y="534669"/>
                </a:lnTo>
                <a:lnTo>
                  <a:pt x="2241804" y="547369"/>
                </a:lnTo>
                <a:lnTo>
                  <a:pt x="2278624" y="547369"/>
                </a:lnTo>
                <a:lnTo>
                  <a:pt x="2279904" y="541019"/>
                </a:lnTo>
                <a:lnTo>
                  <a:pt x="2278624" y="53466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035296" y="3663695"/>
            <a:ext cx="2280285" cy="579120"/>
          </a:xfrm>
          <a:custGeom>
            <a:avLst/>
            <a:gdLst/>
            <a:ahLst/>
            <a:cxnLst/>
            <a:rect l="l" t="t" r="r" b="b"/>
            <a:pathLst>
              <a:path w="2280284" h="579120">
                <a:moveTo>
                  <a:pt x="2235454" y="74921"/>
                </a:moveTo>
                <a:lnTo>
                  <a:pt x="2235454" y="88899"/>
                </a:lnTo>
                <a:lnTo>
                  <a:pt x="2248154" y="88899"/>
                </a:lnTo>
                <a:lnTo>
                  <a:pt x="2248154" y="76199"/>
                </a:lnTo>
                <a:lnTo>
                  <a:pt x="2241804" y="76199"/>
                </a:lnTo>
                <a:lnTo>
                  <a:pt x="2235454" y="74921"/>
                </a:lnTo>
                <a:close/>
              </a:path>
              <a:path w="2280284" h="579120">
                <a:moveTo>
                  <a:pt x="2248154" y="38099"/>
                </a:moveTo>
                <a:lnTo>
                  <a:pt x="2235454" y="38099"/>
                </a:lnTo>
                <a:lnTo>
                  <a:pt x="2235454" y="74921"/>
                </a:lnTo>
                <a:lnTo>
                  <a:pt x="2241804" y="76199"/>
                </a:lnTo>
                <a:lnTo>
                  <a:pt x="2248154" y="74921"/>
                </a:lnTo>
                <a:lnTo>
                  <a:pt x="2248154" y="38099"/>
                </a:lnTo>
                <a:close/>
              </a:path>
              <a:path w="2280284" h="579120">
                <a:moveTo>
                  <a:pt x="2248154" y="74921"/>
                </a:moveTo>
                <a:lnTo>
                  <a:pt x="2241804" y="76199"/>
                </a:lnTo>
                <a:lnTo>
                  <a:pt x="2248154" y="76199"/>
                </a:lnTo>
                <a:lnTo>
                  <a:pt x="2248154" y="74921"/>
                </a:lnTo>
                <a:close/>
              </a:path>
              <a:path w="2280284" h="579120">
                <a:moveTo>
                  <a:pt x="2241804" y="0"/>
                </a:moveTo>
                <a:lnTo>
                  <a:pt x="2226956" y="2988"/>
                </a:lnTo>
                <a:lnTo>
                  <a:pt x="2214848" y="11144"/>
                </a:lnTo>
                <a:lnTo>
                  <a:pt x="2206692" y="23252"/>
                </a:lnTo>
                <a:lnTo>
                  <a:pt x="2203704" y="38099"/>
                </a:lnTo>
                <a:lnTo>
                  <a:pt x="2206692" y="52947"/>
                </a:lnTo>
                <a:lnTo>
                  <a:pt x="2214848" y="65055"/>
                </a:lnTo>
                <a:lnTo>
                  <a:pt x="2226956" y="73211"/>
                </a:lnTo>
                <a:lnTo>
                  <a:pt x="2235454" y="74921"/>
                </a:lnTo>
                <a:lnTo>
                  <a:pt x="2235454" y="38099"/>
                </a:lnTo>
                <a:lnTo>
                  <a:pt x="2279904" y="38099"/>
                </a:lnTo>
                <a:lnTo>
                  <a:pt x="2276915" y="23252"/>
                </a:lnTo>
                <a:lnTo>
                  <a:pt x="2268759" y="11144"/>
                </a:lnTo>
                <a:lnTo>
                  <a:pt x="2256651" y="2988"/>
                </a:lnTo>
                <a:lnTo>
                  <a:pt x="2241804" y="0"/>
                </a:lnTo>
                <a:close/>
              </a:path>
              <a:path w="2280284" h="579120">
                <a:moveTo>
                  <a:pt x="2279904" y="38099"/>
                </a:moveTo>
                <a:lnTo>
                  <a:pt x="2248154" y="38099"/>
                </a:lnTo>
                <a:lnTo>
                  <a:pt x="2248154" y="74921"/>
                </a:lnTo>
                <a:lnTo>
                  <a:pt x="2256651" y="73211"/>
                </a:lnTo>
                <a:lnTo>
                  <a:pt x="2268759" y="65055"/>
                </a:lnTo>
                <a:lnTo>
                  <a:pt x="2276915" y="52947"/>
                </a:lnTo>
                <a:lnTo>
                  <a:pt x="2279904" y="38099"/>
                </a:lnTo>
                <a:close/>
              </a:path>
              <a:path w="2280284" h="579120">
                <a:moveTo>
                  <a:pt x="2248154" y="126999"/>
                </a:moveTo>
                <a:lnTo>
                  <a:pt x="2235454" y="126999"/>
                </a:lnTo>
                <a:lnTo>
                  <a:pt x="2235454" y="177799"/>
                </a:lnTo>
                <a:lnTo>
                  <a:pt x="2248154" y="177799"/>
                </a:lnTo>
                <a:lnTo>
                  <a:pt x="2248154" y="126999"/>
                </a:lnTo>
                <a:close/>
              </a:path>
              <a:path w="2280284" h="579120">
                <a:moveTo>
                  <a:pt x="2248154" y="215899"/>
                </a:moveTo>
                <a:lnTo>
                  <a:pt x="2235454" y="215899"/>
                </a:lnTo>
                <a:lnTo>
                  <a:pt x="2235454" y="266699"/>
                </a:lnTo>
                <a:lnTo>
                  <a:pt x="2248154" y="266699"/>
                </a:lnTo>
                <a:lnTo>
                  <a:pt x="2248154" y="215899"/>
                </a:lnTo>
                <a:close/>
              </a:path>
              <a:path w="2280284" h="579120">
                <a:moveTo>
                  <a:pt x="2248154" y="304799"/>
                </a:moveTo>
                <a:lnTo>
                  <a:pt x="2235454" y="304799"/>
                </a:lnTo>
                <a:lnTo>
                  <a:pt x="2235454" y="355599"/>
                </a:lnTo>
                <a:lnTo>
                  <a:pt x="2248154" y="355599"/>
                </a:lnTo>
                <a:lnTo>
                  <a:pt x="2248154" y="304799"/>
                </a:lnTo>
                <a:close/>
              </a:path>
              <a:path w="2280284" h="579120">
                <a:moveTo>
                  <a:pt x="2248154" y="393699"/>
                </a:moveTo>
                <a:lnTo>
                  <a:pt x="2235454" y="393699"/>
                </a:lnTo>
                <a:lnTo>
                  <a:pt x="2235454" y="444499"/>
                </a:lnTo>
                <a:lnTo>
                  <a:pt x="2248154" y="444499"/>
                </a:lnTo>
                <a:lnTo>
                  <a:pt x="2248154" y="393699"/>
                </a:lnTo>
                <a:close/>
              </a:path>
              <a:path w="2280284" h="579120">
                <a:moveTo>
                  <a:pt x="2248154" y="482599"/>
                </a:moveTo>
                <a:lnTo>
                  <a:pt x="2235454" y="482599"/>
                </a:lnTo>
                <a:lnTo>
                  <a:pt x="2235454" y="533399"/>
                </a:lnTo>
                <a:lnTo>
                  <a:pt x="2248154" y="533399"/>
                </a:lnTo>
                <a:lnTo>
                  <a:pt x="2248154" y="482599"/>
                </a:lnTo>
                <a:close/>
              </a:path>
              <a:path w="2280284" h="579120">
                <a:moveTo>
                  <a:pt x="2211324" y="534669"/>
                </a:moveTo>
                <a:lnTo>
                  <a:pt x="2160524" y="534669"/>
                </a:lnTo>
                <a:lnTo>
                  <a:pt x="2160524" y="547369"/>
                </a:lnTo>
                <a:lnTo>
                  <a:pt x="2211324" y="547369"/>
                </a:lnTo>
                <a:lnTo>
                  <a:pt x="2211324" y="534669"/>
                </a:lnTo>
                <a:close/>
              </a:path>
              <a:path w="2280284" h="579120">
                <a:moveTo>
                  <a:pt x="2122424" y="534669"/>
                </a:moveTo>
                <a:lnTo>
                  <a:pt x="2071624" y="534669"/>
                </a:lnTo>
                <a:lnTo>
                  <a:pt x="2071624" y="547369"/>
                </a:lnTo>
                <a:lnTo>
                  <a:pt x="2122424" y="547369"/>
                </a:lnTo>
                <a:lnTo>
                  <a:pt x="2122424" y="534669"/>
                </a:lnTo>
                <a:close/>
              </a:path>
              <a:path w="2280284" h="579120">
                <a:moveTo>
                  <a:pt x="2033524" y="534669"/>
                </a:moveTo>
                <a:lnTo>
                  <a:pt x="1982724" y="534669"/>
                </a:lnTo>
                <a:lnTo>
                  <a:pt x="1982724" y="547369"/>
                </a:lnTo>
                <a:lnTo>
                  <a:pt x="2033524" y="547369"/>
                </a:lnTo>
                <a:lnTo>
                  <a:pt x="2033524" y="534669"/>
                </a:lnTo>
                <a:close/>
              </a:path>
              <a:path w="2280284" h="579120">
                <a:moveTo>
                  <a:pt x="1944624" y="534669"/>
                </a:moveTo>
                <a:lnTo>
                  <a:pt x="1893824" y="534669"/>
                </a:lnTo>
                <a:lnTo>
                  <a:pt x="1893824" y="547369"/>
                </a:lnTo>
                <a:lnTo>
                  <a:pt x="1944624" y="547369"/>
                </a:lnTo>
                <a:lnTo>
                  <a:pt x="1944624" y="534669"/>
                </a:lnTo>
                <a:close/>
              </a:path>
              <a:path w="2280284" h="579120">
                <a:moveTo>
                  <a:pt x="1855724" y="534669"/>
                </a:moveTo>
                <a:lnTo>
                  <a:pt x="1804924" y="534669"/>
                </a:lnTo>
                <a:lnTo>
                  <a:pt x="1804924" y="547369"/>
                </a:lnTo>
                <a:lnTo>
                  <a:pt x="1855724" y="547369"/>
                </a:lnTo>
                <a:lnTo>
                  <a:pt x="1855724" y="534669"/>
                </a:lnTo>
                <a:close/>
              </a:path>
              <a:path w="2280284" h="579120">
                <a:moveTo>
                  <a:pt x="1766824" y="534669"/>
                </a:moveTo>
                <a:lnTo>
                  <a:pt x="1716024" y="534669"/>
                </a:lnTo>
                <a:lnTo>
                  <a:pt x="1716024" y="547369"/>
                </a:lnTo>
                <a:lnTo>
                  <a:pt x="1766824" y="547369"/>
                </a:lnTo>
                <a:lnTo>
                  <a:pt x="1766824" y="534669"/>
                </a:lnTo>
                <a:close/>
              </a:path>
              <a:path w="2280284" h="579120">
                <a:moveTo>
                  <a:pt x="1677924" y="534669"/>
                </a:moveTo>
                <a:lnTo>
                  <a:pt x="1627124" y="534669"/>
                </a:lnTo>
                <a:lnTo>
                  <a:pt x="1627124" y="547369"/>
                </a:lnTo>
                <a:lnTo>
                  <a:pt x="1677924" y="547369"/>
                </a:lnTo>
                <a:lnTo>
                  <a:pt x="1677924" y="534669"/>
                </a:lnTo>
                <a:close/>
              </a:path>
              <a:path w="2280284" h="579120">
                <a:moveTo>
                  <a:pt x="1589024" y="534669"/>
                </a:moveTo>
                <a:lnTo>
                  <a:pt x="1538224" y="534669"/>
                </a:lnTo>
                <a:lnTo>
                  <a:pt x="1538224" y="547369"/>
                </a:lnTo>
                <a:lnTo>
                  <a:pt x="1589024" y="547369"/>
                </a:lnTo>
                <a:lnTo>
                  <a:pt x="1589024" y="534669"/>
                </a:lnTo>
                <a:close/>
              </a:path>
              <a:path w="2280284" h="579120">
                <a:moveTo>
                  <a:pt x="1500124" y="534669"/>
                </a:moveTo>
                <a:lnTo>
                  <a:pt x="1449324" y="534669"/>
                </a:lnTo>
                <a:lnTo>
                  <a:pt x="1449324" y="547369"/>
                </a:lnTo>
                <a:lnTo>
                  <a:pt x="1500124" y="547369"/>
                </a:lnTo>
                <a:lnTo>
                  <a:pt x="1500124" y="534669"/>
                </a:lnTo>
                <a:close/>
              </a:path>
              <a:path w="2280284" h="579120">
                <a:moveTo>
                  <a:pt x="1411224" y="534669"/>
                </a:moveTo>
                <a:lnTo>
                  <a:pt x="1360424" y="534669"/>
                </a:lnTo>
                <a:lnTo>
                  <a:pt x="1360424" y="547369"/>
                </a:lnTo>
                <a:lnTo>
                  <a:pt x="1411224" y="547369"/>
                </a:lnTo>
                <a:lnTo>
                  <a:pt x="1411224" y="534669"/>
                </a:lnTo>
                <a:close/>
              </a:path>
              <a:path w="2280284" h="579120">
                <a:moveTo>
                  <a:pt x="1322324" y="534669"/>
                </a:moveTo>
                <a:lnTo>
                  <a:pt x="1271524" y="534669"/>
                </a:lnTo>
                <a:lnTo>
                  <a:pt x="1271524" y="547369"/>
                </a:lnTo>
                <a:lnTo>
                  <a:pt x="1322324" y="547369"/>
                </a:lnTo>
                <a:lnTo>
                  <a:pt x="1322324" y="534669"/>
                </a:lnTo>
                <a:close/>
              </a:path>
              <a:path w="2280284" h="579120">
                <a:moveTo>
                  <a:pt x="1233424" y="534669"/>
                </a:moveTo>
                <a:lnTo>
                  <a:pt x="1182624" y="534669"/>
                </a:lnTo>
                <a:lnTo>
                  <a:pt x="1182624" y="547369"/>
                </a:lnTo>
                <a:lnTo>
                  <a:pt x="1233424" y="547369"/>
                </a:lnTo>
                <a:lnTo>
                  <a:pt x="1233424" y="534669"/>
                </a:lnTo>
                <a:close/>
              </a:path>
              <a:path w="2280284" h="579120">
                <a:moveTo>
                  <a:pt x="1144524" y="534669"/>
                </a:moveTo>
                <a:lnTo>
                  <a:pt x="1093724" y="534669"/>
                </a:lnTo>
                <a:lnTo>
                  <a:pt x="1093724" y="547369"/>
                </a:lnTo>
                <a:lnTo>
                  <a:pt x="1144524" y="547369"/>
                </a:lnTo>
                <a:lnTo>
                  <a:pt x="1144524" y="534669"/>
                </a:lnTo>
                <a:close/>
              </a:path>
              <a:path w="2280284" h="579120">
                <a:moveTo>
                  <a:pt x="1055624" y="534669"/>
                </a:moveTo>
                <a:lnTo>
                  <a:pt x="1004824" y="534669"/>
                </a:lnTo>
                <a:lnTo>
                  <a:pt x="1004824" y="547369"/>
                </a:lnTo>
                <a:lnTo>
                  <a:pt x="1055624" y="547369"/>
                </a:lnTo>
                <a:lnTo>
                  <a:pt x="1055624" y="534669"/>
                </a:lnTo>
                <a:close/>
              </a:path>
              <a:path w="2280284" h="579120">
                <a:moveTo>
                  <a:pt x="966724" y="534669"/>
                </a:moveTo>
                <a:lnTo>
                  <a:pt x="915924" y="534669"/>
                </a:lnTo>
                <a:lnTo>
                  <a:pt x="915924" y="547369"/>
                </a:lnTo>
                <a:lnTo>
                  <a:pt x="966724" y="547369"/>
                </a:lnTo>
                <a:lnTo>
                  <a:pt x="966724" y="534669"/>
                </a:lnTo>
                <a:close/>
              </a:path>
              <a:path w="2280284" h="579120">
                <a:moveTo>
                  <a:pt x="877824" y="534669"/>
                </a:moveTo>
                <a:lnTo>
                  <a:pt x="827024" y="534669"/>
                </a:lnTo>
                <a:lnTo>
                  <a:pt x="827024" y="547369"/>
                </a:lnTo>
                <a:lnTo>
                  <a:pt x="877824" y="547369"/>
                </a:lnTo>
                <a:lnTo>
                  <a:pt x="877824" y="534669"/>
                </a:lnTo>
                <a:close/>
              </a:path>
              <a:path w="2280284" h="579120">
                <a:moveTo>
                  <a:pt x="788924" y="534669"/>
                </a:moveTo>
                <a:lnTo>
                  <a:pt x="738124" y="534669"/>
                </a:lnTo>
                <a:lnTo>
                  <a:pt x="738124" y="547369"/>
                </a:lnTo>
                <a:lnTo>
                  <a:pt x="788924" y="547369"/>
                </a:lnTo>
                <a:lnTo>
                  <a:pt x="788924" y="534669"/>
                </a:lnTo>
                <a:close/>
              </a:path>
              <a:path w="2280284" h="579120">
                <a:moveTo>
                  <a:pt x="700024" y="534669"/>
                </a:moveTo>
                <a:lnTo>
                  <a:pt x="649224" y="534669"/>
                </a:lnTo>
                <a:lnTo>
                  <a:pt x="649224" y="547369"/>
                </a:lnTo>
                <a:lnTo>
                  <a:pt x="700024" y="547369"/>
                </a:lnTo>
                <a:lnTo>
                  <a:pt x="700024" y="534669"/>
                </a:lnTo>
                <a:close/>
              </a:path>
              <a:path w="2280284" h="579120">
                <a:moveTo>
                  <a:pt x="611124" y="534669"/>
                </a:moveTo>
                <a:lnTo>
                  <a:pt x="560324" y="534669"/>
                </a:lnTo>
                <a:lnTo>
                  <a:pt x="560324" y="547369"/>
                </a:lnTo>
                <a:lnTo>
                  <a:pt x="611124" y="547369"/>
                </a:lnTo>
                <a:lnTo>
                  <a:pt x="611124" y="534669"/>
                </a:lnTo>
                <a:close/>
              </a:path>
              <a:path w="2280284" h="579120">
                <a:moveTo>
                  <a:pt x="522224" y="534669"/>
                </a:moveTo>
                <a:lnTo>
                  <a:pt x="471424" y="534669"/>
                </a:lnTo>
                <a:lnTo>
                  <a:pt x="471424" y="547369"/>
                </a:lnTo>
                <a:lnTo>
                  <a:pt x="522224" y="547369"/>
                </a:lnTo>
                <a:lnTo>
                  <a:pt x="522224" y="534669"/>
                </a:lnTo>
                <a:close/>
              </a:path>
              <a:path w="2280284" h="579120">
                <a:moveTo>
                  <a:pt x="433324" y="534669"/>
                </a:moveTo>
                <a:lnTo>
                  <a:pt x="382524" y="534669"/>
                </a:lnTo>
                <a:lnTo>
                  <a:pt x="382524" y="547369"/>
                </a:lnTo>
                <a:lnTo>
                  <a:pt x="433324" y="547369"/>
                </a:lnTo>
                <a:lnTo>
                  <a:pt x="433324" y="534669"/>
                </a:lnTo>
                <a:close/>
              </a:path>
              <a:path w="2280284" h="579120">
                <a:moveTo>
                  <a:pt x="344424" y="534669"/>
                </a:moveTo>
                <a:lnTo>
                  <a:pt x="293624" y="534669"/>
                </a:lnTo>
                <a:lnTo>
                  <a:pt x="293624" y="547369"/>
                </a:lnTo>
                <a:lnTo>
                  <a:pt x="344424" y="547369"/>
                </a:lnTo>
                <a:lnTo>
                  <a:pt x="344424" y="534669"/>
                </a:lnTo>
                <a:close/>
              </a:path>
              <a:path w="2280284" h="579120">
                <a:moveTo>
                  <a:pt x="255524" y="534669"/>
                </a:moveTo>
                <a:lnTo>
                  <a:pt x="204724" y="534669"/>
                </a:lnTo>
                <a:lnTo>
                  <a:pt x="204724" y="547369"/>
                </a:lnTo>
                <a:lnTo>
                  <a:pt x="255524" y="547369"/>
                </a:lnTo>
                <a:lnTo>
                  <a:pt x="255524" y="534669"/>
                </a:lnTo>
                <a:close/>
              </a:path>
              <a:path w="2280284" h="579120">
                <a:moveTo>
                  <a:pt x="166624" y="534669"/>
                </a:moveTo>
                <a:lnTo>
                  <a:pt x="115824" y="534669"/>
                </a:lnTo>
                <a:lnTo>
                  <a:pt x="115824" y="547369"/>
                </a:lnTo>
                <a:lnTo>
                  <a:pt x="166624" y="547369"/>
                </a:lnTo>
                <a:lnTo>
                  <a:pt x="166624" y="534669"/>
                </a:lnTo>
                <a:close/>
              </a:path>
              <a:path w="2280284" h="579120">
                <a:moveTo>
                  <a:pt x="38100" y="502919"/>
                </a:moveTo>
                <a:lnTo>
                  <a:pt x="23252" y="505913"/>
                </a:lnTo>
                <a:lnTo>
                  <a:pt x="11144" y="514078"/>
                </a:lnTo>
                <a:lnTo>
                  <a:pt x="2988" y="526188"/>
                </a:lnTo>
                <a:lnTo>
                  <a:pt x="0" y="541019"/>
                </a:lnTo>
                <a:lnTo>
                  <a:pt x="2988" y="555851"/>
                </a:lnTo>
                <a:lnTo>
                  <a:pt x="11144" y="567961"/>
                </a:lnTo>
                <a:lnTo>
                  <a:pt x="23252" y="576126"/>
                </a:lnTo>
                <a:lnTo>
                  <a:pt x="38100" y="579119"/>
                </a:lnTo>
                <a:lnTo>
                  <a:pt x="52947" y="576126"/>
                </a:lnTo>
                <a:lnTo>
                  <a:pt x="65055" y="567961"/>
                </a:lnTo>
                <a:lnTo>
                  <a:pt x="73211" y="555851"/>
                </a:lnTo>
                <a:lnTo>
                  <a:pt x="74920" y="547369"/>
                </a:lnTo>
                <a:lnTo>
                  <a:pt x="38100" y="547369"/>
                </a:lnTo>
                <a:lnTo>
                  <a:pt x="38100" y="534669"/>
                </a:lnTo>
                <a:lnTo>
                  <a:pt x="74920" y="534669"/>
                </a:lnTo>
                <a:lnTo>
                  <a:pt x="73211" y="526188"/>
                </a:lnTo>
                <a:lnTo>
                  <a:pt x="65055" y="514078"/>
                </a:lnTo>
                <a:lnTo>
                  <a:pt x="52947" y="505913"/>
                </a:lnTo>
                <a:lnTo>
                  <a:pt x="38100" y="502919"/>
                </a:lnTo>
                <a:close/>
              </a:path>
              <a:path w="2280284" h="579120">
                <a:moveTo>
                  <a:pt x="74920" y="534669"/>
                </a:moveTo>
                <a:lnTo>
                  <a:pt x="38100" y="534669"/>
                </a:lnTo>
                <a:lnTo>
                  <a:pt x="38100" y="547369"/>
                </a:lnTo>
                <a:lnTo>
                  <a:pt x="74920" y="547369"/>
                </a:lnTo>
                <a:lnTo>
                  <a:pt x="76200" y="541019"/>
                </a:lnTo>
                <a:lnTo>
                  <a:pt x="74920" y="534669"/>
                </a:lnTo>
                <a:close/>
              </a:path>
              <a:path w="2280284" h="579120">
                <a:moveTo>
                  <a:pt x="77724" y="534669"/>
                </a:moveTo>
                <a:lnTo>
                  <a:pt x="74920" y="534669"/>
                </a:lnTo>
                <a:lnTo>
                  <a:pt x="76200" y="541019"/>
                </a:lnTo>
                <a:lnTo>
                  <a:pt x="74920" y="547369"/>
                </a:lnTo>
                <a:lnTo>
                  <a:pt x="77724" y="547369"/>
                </a:lnTo>
                <a:lnTo>
                  <a:pt x="77724" y="53466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0" y="2478023"/>
            <a:ext cx="9144000" cy="780415"/>
          </a:xfrm>
          <a:custGeom>
            <a:avLst/>
            <a:gdLst/>
            <a:ahLst/>
            <a:cxnLst/>
            <a:rect l="l" t="t" r="r" b="b"/>
            <a:pathLst>
              <a:path w="9144000" h="780414">
                <a:moveTo>
                  <a:pt x="0" y="780288"/>
                </a:moveTo>
                <a:lnTo>
                  <a:pt x="9144000" y="780288"/>
                </a:lnTo>
                <a:lnTo>
                  <a:pt x="9144000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5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50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87552" y="0"/>
            <a:ext cx="3179445" cy="5145405"/>
          </a:xfrm>
          <a:custGeom>
            <a:avLst/>
            <a:gdLst/>
            <a:ahLst/>
            <a:cxnLst/>
            <a:rect l="l" t="t" r="r" b="b"/>
            <a:pathLst>
              <a:path w="3179445" h="5145405">
                <a:moveTo>
                  <a:pt x="0" y="5145024"/>
                </a:moveTo>
                <a:lnTo>
                  <a:pt x="3179064" y="5145024"/>
                </a:lnTo>
                <a:lnTo>
                  <a:pt x="3179064" y="0"/>
                </a:lnTo>
                <a:lnTo>
                  <a:pt x="0" y="0"/>
                </a:lnTo>
                <a:lnTo>
                  <a:pt x="0" y="5145024"/>
                </a:lnTo>
                <a:close/>
              </a:path>
            </a:pathLst>
          </a:custGeom>
          <a:solidFill>
            <a:srgbClr val="011346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50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2309" y="229869"/>
            <a:ext cx="7339380" cy="32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1330" y="819149"/>
            <a:ext cx="8181339" cy="3484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g"/><Relationship Id="rId13" Type="http://schemas.openxmlformats.org/officeDocument/2006/relationships/image" Target="../media/image99.jpg"/><Relationship Id="rId3" Type="http://schemas.openxmlformats.org/officeDocument/2006/relationships/image" Target="../media/image89.jpg"/><Relationship Id="rId7" Type="http://schemas.openxmlformats.org/officeDocument/2006/relationships/image" Target="../media/image93.png"/><Relationship Id="rId12" Type="http://schemas.openxmlformats.org/officeDocument/2006/relationships/image" Target="../media/image98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g"/><Relationship Id="rId11" Type="http://schemas.openxmlformats.org/officeDocument/2006/relationships/image" Target="../media/image97.jpg"/><Relationship Id="rId5" Type="http://schemas.openxmlformats.org/officeDocument/2006/relationships/image" Target="../media/image91.png"/><Relationship Id="rId10" Type="http://schemas.openxmlformats.org/officeDocument/2006/relationships/image" Target="../media/image96.jpg"/><Relationship Id="rId4" Type="http://schemas.openxmlformats.org/officeDocument/2006/relationships/image" Target="../media/image90.jpg"/><Relationship Id="rId9" Type="http://schemas.openxmlformats.org/officeDocument/2006/relationships/image" Target="../media/image95.png"/><Relationship Id="rId14" Type="http://schemas.openxmlformats.org/officeDocument/2006/relationships/image" Target="../media/image10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image" Target="../media/image101.png"/><Relationship Id="rId16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23.png"/><Relationship Id="rId3" Type="http://schemas.openxmlformats.org/officeDocument/2006/relationships/image" Target="../media/image102.png"/><Relationship Id="rId7" Type="http://schemas.openxmlformats.org/officeDocument/2006/relationships/image" Target="../media/image118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" Type="http://schemas.openxmlformats.org/officeDocument/2006/relationships/image" Target="../media/image101.png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21.png"/><Relationship Id="rId5" Type="http://schemas.openxmlformats.org/officeDocument/2006/relationships/image" Target="../media/image117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116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" Type="http://schemas.openxmlformats.org/officeDocument/2006/relationships/image" Target="../media/image128.png"/><Relationship Id="rId16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9714" y="1776222"/>
            <a:ext cx="34544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b="1" dirty="0" err="1" smtClean="0">
                <a:solidFill>
                  <a:srgbClr val="FFFFFF"/>
                </a:solidFill>
                <a:latin typeface="Microsoft YaHei"/>
                <a:cs typeface="Microsoft YaHei"/>
              </a:rPr>
              <a:t>AA</a:t>
            </a:r>
            <a:r>
              <a:rPr sz="3000" b="1" dirty="0" err="1" smtClean="0">
                <a:solidFill>
                  <a:srgbClr val="FFFFFF"/>
                </a:solidFill>
                <a:latin typeface="Microsoft YaHei"/>
                <a:cs typeface="Microsoft YaHei"/>
              </a:rPr>
              <a:t>商业计划书</a:t>
            </a:r>
            <a:endParaRPr sz="3000" dirty="0">
              <a:latin typeface="Microsoft YaHei"/>
              <a:cs typeface="Microsoft Ya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92797" y="4693411"/>
            <a:ext cx="197040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400" b="1" spc="-15" dirty="0" err="1" smtClean="0">
                <a:solidFill>
                  <a:srgbClr val="FFFFFF"/>
                </a:solidFill>
                <a:latin typeface="Microsoft YaHei"/>
                <a:cs typeface="Microsoft YaHei"/>
              </a:rPr>
              <a:t>AA</a:t>
            </a:r>
            <a:r>
              <a:rPr sz="1400" b="1" spc="-15" dirty="0" err="1" smtClean="0">
                <a:solidFill>
                  <a:srgbClr val="FFFFFF"/>
                </a:solidFill>
                <a:latin typeface="Microsoft YaHei"/>
                <a:cs typeface="Microsoft YaHei"/>
              </a:rPr>
              <a:t>有限公司</a:t>
            </a:r>
            <a:endParaRPr sz="1400" dirty="0">
              <a:latin typeface="Microsoft YaHei"/>
              <a:cs typeface="Microsoft YaHe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21864" y="2307335"/>
            <a:ext cx="762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45352" y="2307335"/>
            <a:ext cx="762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64535" y="2343911"/>
            <a:ext cx="3524250" cy="0"/>
          </a:xfrm>
          <a:custGeom>
            <a:avLst/>
            <a:gdLst/>
            <a:ahLst/>
            <a:cxnLst/>
            <a:rect l="l" t="t" r="r" b="b"/>
            <a:pathLst>
              <a:path w="3524250">
                <a:moveTo>
                  <a:pt x="0" y="0"/>
                </a:moveTo>
                <a:lnTo>
                  <a:pt x="3524250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71747" y="2405633"/>
            <a:ext cx="24923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7540" marR="5080" indent="-62547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64EBEF"/>
                </a:solidFill>
                <a:latin typeface="Microsoft YaHei"/>
                <a:cs typeface="Microsoft YaHei"/>
              </a:rPr>
              <a:t>时</a:t>
            </a:r>
            <a:r>
              <a:rPr sz="2400" b="1" spc="-5" dirty="0">
                <a:solidFill>
                  <a:srgbClr val="64EBEF"/>
                </a:solidFill>
                <a:latin typeface="Microsoft YaHei"/>
                <a:cs typeface="Microsoft YaHei"/>
              </a:rPr>
              <a:t>代</a:t>
            </a:r>
            <a:r>
              <a:rPr sz="2400" b="1" dirty="0">
                <a:solidFill>
                  <a:srgbClr val="64EBEF"/>
                </a:solidFill>
                <a:latin typeface="Microsoft YaHei"/>
                <a:cs typeface="Microsoft YaHei"/>
              </a:rPr>
              <a:t>家庭</a:t>
            </a:r>
            <a:r>
              <a:rPr sz="2400" b="1" spc="-5" dirty="0">
                <a:solidFill>
                  <a:srgbClr val="64EBEF"/>
                </a:solidFill>
                <a:latin typeface="Microsoft YaHei"/>
                <a:cs typeface="Microsoft YaHei"/>
              </a:rPr>
              <a:t>A</a:t>
            </a:r>
            <a:r>
              <a:rPr sz="2400" b="1" spc="10" dirty="0">
                <a:solidFill>
                  <a:srgbClr val="64EBEF"/>
                </a:solidFill>
                <a:latin typeface="Microsoft YaHei"/>
                <a:cs typeface="Microsoft YaHei"/>
              </a:rPr>
              <a:t>I</a:t>
            </a:r>
            <a:r>
              <a:rPr sz="2400" b="1" dirty="0">
                <a:solidFill>
                  <a:srgbClr val="64EBEF"/>
                </a:solidFill>
                <a:latin typeface="Microsoft YaHei"/>
                <a:cs typeface="Microsoft YaHei"/>
              </a:rPr>
              <a:t>场景化 学习平台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65120" y="2563367"/>
            <a:ext cx="1100328" cy="801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19983" y="2578607"/>
            <a:ext cx="990599" cy="694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3519804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09/</a:t>
            </a:r>
            <a:r>
              <a:rPr spc="20" dirty="0"/>
              <a:t> </a:t>
            </a:r>
            <a:r>
              <a:rPr spc="-10" dirty="0"/>
              <a:t>市场分析</a:t>
            </a:r>
            <a:r>
              <a:rPr spc="10" dirty="0"/>
              <a:t> </a:t>
            </a:r>
            <a:r>
              <a:rPr spc="-10" dirty="0"/>
              <a:t>—— </a:t>
            </a:r>
            <a:r>
              <a:rPr b="0" spc="-10" dirty="0">
                <a:latin typeface="Microsoft YaHei"/>
                <a:cs typeface="Microsoft YaHei"/>
              </a:rPr>
              <a:t>规模和容量</a:t>
            </a:r>
          </a:p>
        </p:txBody>
      </p:sp>
      <p:sp>
        <p:nvSpPr>
          <p:cNvPr id="7" name="object 7"/>
          <p:cNvSpPr/>
          <p:nvPr/>
        </p:nvSpPr>
        <p:spPr>
          <a:xfrm>
            <a:off x="5483352" y="1207007"/>
            <a:ext cx="2508504" cy="3124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39485" y="1222247"/>
            <a:ext cx="2397760" cy="3017520"/>
          </a:xfrm>
          <a:custGeom>
            <a:avLst/>
            <a:gdLst/>
            <a:ahLst/>
            <a:cxnLst/>
            <a:rect l="l" t="t" r="r" b="b"/>
            <a:pathLst>
              <a:path w="2397759" h="3017520">
                <a:moveTo>
                  <a:pt x="2397506" y="0"/>
                </a:moveTo>
                <a:lnTo>
                  <a:pt x="437641" y="0"/>
                </a:lnTo>
                <a:lnTo>
                  <a:pt x="437641" y="1760220"/>
                </a:lnTo>
                <a:lnTo>
                  <a:pt x="0" y="2103628"/>
                </a:lnTo>
                <a:lnTo>
                  <a:pt x="437641" y="2514600"/>
                </a:lnTo>
                <a:lnTo>
                  <a:pt x="437641" y="3017520"/>
                </a:lnTo>
                <a:lnTo>
                  <a:pt x="2397506" y="3017520"/>
                </a:lnTo>
                <a:lnTo>
                  <a:pt x="2397506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99809" y="1453336"/>
            <a:ext cx="1717675" cy="2541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sz="1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【</a:t>
            </a:r>
            <a:r>
              <a:rPr sz="1000" b="1" dirty="0">
                <a:solidFill>
                  <a:srgbClr val="FFFFFF"/>
                </a:solidFill>
                <a:latin typeface="Microsoft YaHei"/>
                <a:cs typeface="Microsoft YaHei"/>
              </a:rPr>
              <a:t>3-12</a:t>
            </a:r>
            <a:r>
              <a:rPr sz="1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岁为主要用</a:t>
            </a:r>
            <a:r>
              <a:rPr sz="1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户</a:t>
            </a:r>
            <a:r>
              <a:rPr sz="1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人群】 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截止2019年全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国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普通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小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学在 校生</a:t>
            </a:r>
            <a:r>
              <a:rPr sz="1000" dirty="0">
                <a:solidFill>
                  <a:srgbClr val="FFFFFF"/>
                </a:solidFill>
                <a:latin typeface="Microsoft YaHei"/>
                <a:cs typeface="Microsoft YaHei"/>
              </a:rPr>
              <a:t>为10339.25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万人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，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比上 年增</a:t>
            </a:r>
            <a:r>
              <a:rPr sz="1000" dirty="0">
                <a:solidFill>
                  <a:srgbClr val="FFFFFF"/>
                </a:solidFill>
                <a:latin typeface="Microsoft YaHei"/>
                <a:cs typeface="Microsoft YaHei"/>
              </a:rPr>
              <a:t>长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2</a:t>
            </a:r>
            <a:r>
              <a:rPr sz="1000" dirty="0">
                <a:solidFill>
                  <a:srgbClr val="FFFFFF"/>
                </a:solidFill>
                <a:latin typeface="Microsoft YaHei"/>
                <a:cs typeface="Microsoft YaHei"/>
              </a:rPr>
              <a:t>.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43</a:t>
            </a:r>
            <a:r>
              <a:rPr sz="1000" spc="-5" dirty="0">
                <a:solidFill>
                  <a:srgbClr val="FFFFFF"/>
                </a:solidFill>
                <a:latin typeface="Microsoft YaHei"/>
                <a:cs typeface="Microsoft YaHei"/>
              </a:rPr>
              <a:t>%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。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2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0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1</a:t>
            </a:r>
            <a:r>
              <a:rPr sz="1000" spc="10" dirty="0">
                <a:solidFill>
                  <a:srgbClr val="FFFFFF"/>
                </a:solidFill>
                <a:latin typeface="Microsoft YaHei"/>
                <a:cs typeface="Microsoft YaHei"/>
              </a:rPr>
              <a:t>9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年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中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国幼 </a:t>
            </a:r>
            <a:r>
              <a:rPr sz="1000" spc="10" dirty="0">
                <a:solidFill>
                  <a:srgbClr val="FFFFFF"/>
                </a:solidFill>
                <a:latin typeface="Microsoft YaHei"/>
                <a:cs typeface="Microsoft YaHei"/>
              </a:rPr>
              <a:t>儿园已经达</a:t>
            </a:r>
            <a:r>
              <a:rPr sz="1000" spc="-5" dirty="0">
                <a:solidFill>
                  <a:srgbClr val="FFFFFF"/>
                </a:solidFill>
                <a:latin typeface="Microsoft YaHei"/>
                <a:cs typeface="Microsoft YaHei"/>
              </a:rPr>
              <a:t>到</a:t>
            </a:r>
            <a:r>
              <a:rPr sz="1000" dirty="0">
                <a:solidFill>
                  <a:srgbClr val="FFFFFF"/>
                </a:solidFill>
                <a:latin typeface="Microsoft YaHei"/>
                <a:cs typeface="Microsoft YaHei"/>
              </a:rPr>
              <a:t>26.7</a:t>
            </a:r>
            <a:r>
              <a:rPr sz="1000" spc="10" dirty="0">
                <a:solidFill>
                  <a:srgbClr val="FFFFFF"/>
                </a:solidFill>
                <a:latin typeface="Microsoft YaHei"/>
                <a:cs typeface="Microsoft YaHei"/>
              </a:rPr>
              <a:t>万所</a:t>
            </a:r>
            <a:r>
              <a:rPr sz="1000" spc="-15" dirty="0">
                <a:solidFill>
                  <a:srgbClr val="FFFFFF"/>
                </a:solidFill>
                <a:latin typeface="Microsoft YaHei"/>
                <a:cs typeface="Microsoft YaHei"/>
              </a:rPr>
              <a:t>，</a:t>
            </a:r>
            <a:r>
              <a:rPr sz="1000" spc="10" dirty="0">
                <a:solidFill>
                  <a:srgbClr val="FFFFFF"/>
                </a:solidFill>
                <a:latin typeface="Microsoft YaHei"/>
                <a:cs typeface="Microsoft YaHei"/>
              </a:rPr>
              <a:t>其中 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民办幼儿园占</a:t>
            </a:r>
            <a:r>
              <a:rPr sz="1000" spc="-10" dirty="0">
                <a:solidFill>
                  <a:srgbClr val="FFFFFF"/>
                </a:solidFill>
                <a:latin typeface="Microsoft YaHei"/>
                <a:cs typeface="Microsoft YaHei"/>
              </a:rPr>
              <a:t>比</a:t>
            </a:r>
            <a:r>
              <a:rPr sz="1000" spc="-5" dirty="0">
                <a:solidFill>
                  <a:srgbClr val="FFFFFF"/>
                </a:solidFill>
                <a:latin typeface="Microsoft YaHei"/>
                <a:cs typeface="Microsoft YaHei"/>
              </a:rPr>
              <a:t>62%，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公办及 其他形式幼儿园占</a:t>
            </a:r>
            <a:r>
              <a:rPr sz="1000" spc="-15" dirty="0">
                <a:solidFill>
                  <a:srgbClr val="FFFFFF"/>
                </a:solidFill>
                <a:latin typeface="Microsoft YaHei"/>
                <a:cs typeface="Microsoft YaHei"/>
              </a:rPr>
              <a:t>比</a:t>
            </a:r>
            <a:r>
              <a:rPr sz="1000" spc="-5" dirty="0">
                <a:solidFill>
                  <a:srgbClr val="FFFFFF"/>
                </a:solidFill>
                <a:latin typeface="Microsoft YaHei"/>
                <a:cs typeface="Microsoft YaHei"/>
              </a:rPr>
              <a:t>38%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。随 着国家对幼儿园的政策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调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整，  </a:t>
            </a:r>
            <a:r>
              <a:rPr sz="1000" spc="10" dirty="0">
                <a:solidFill>
                  <a:srgbClr val="FFFFFF"/>
                </a:solidFill>
                <a:latin typeface="Microsoft YaHei"/>
                <a:cs typeface="Microsoft YaHei"/>
              </a:rPr>
              <a:t>2020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年中国普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惠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性幼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儿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园覆 盖率大幅提高，其中普</a:t>
            </a:r>
            <a:r>
              <a:rPr sz="1000" spc="-20" dirty="0">
                <a:solidFill>
                  <a:srgbClr val="FFFFFF"/>
                </a:solidFill>
                <a:latin typeface="Microsoft YaHei"/>
                <a:cs typeface="Microsoft YaHei"/>
              </a:rPr>
              <a:t>惠</a:t>
            </a: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园占 到80%以上。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87424" y="1709927"/>
            <a:ext cx="3642360" cy="0"/>
          </a:xfrm>
          <a:custGeom>
            <a:avLst/>
            <a:gdLst/>
            <a:ahLst/>
            <a:cxnLst/>
            <a:rect l="l" t="t" r="r" b="b"/>
            <a:pathLst>
              <a:path w="3642360">
                <a:moveTo>
                  <a:pt x="0" y="0"/>
                </a:moveTo>
                <a:lnTo>
                  <a:pt x="3641852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81015" y="2042159"/>
            <a:ext cx="48260" cy="0"/>
          </a:xfrm>
          <a:custGeom>
            <a:avLst/>
            <a:gdLst/>
            <a:ahLst/>
            <a:cxnLst/>
            <a:rect l="l" t="t" r="r" b="b"/>
            <a:pathLst>
              <a:path w="48260">
                <a:moveTo>
                  <a:pt x="0" y="0"/>
                </a:moveTo>
                <a:lnTo>
                  <a:pt x="48260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7424" y="2042159"/>
            <a:ext cx="3304540" cy="0"/>
          </a:xfrm>
          <a:custGeom>
            <a:avLst/>
            <a:gdLst/>
            <a:ahLst/>
            <a:cxnLst/>
            <a:rect l="l" t="t" r="r" b="b"/>
            <a:pathLst>
              <a:path w="3304540">
                <a:moveTo>
                  <a:pt x="0" y="0"/>
                </a:moveTo>
                <a:lnTo>
                  <a:pt x="3304031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81015" y="2371344"/>
            <a:ext cx="48260" cy="0"/>
          </a:xfrm>
          <a:custGeom>
            <a:avLst/>
            <a:gdLst/>
            <a:ahLst/>
            <a:cxnLst/>
            <a:rect l="l" t="t" r="r" b="b"/>
            <a:pathLst>
              <a:path w="48260">
                <a:moveTo>
                  <a:pt x="0" y="0"/>
                </a:moveTo>
                <a:lnTo>
                  <a:pt x="48260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90288" y="2371344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6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87424" y="2371344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60">
                <a:moveTo>
                  <a:pt x="0" y="0"/>
                </a:moveTo>
                <a:lnTo>
                  <a:pt x="2816352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81015" y="2700527"/>
            <a:ext cx="48260" cy="0"/>
          </a:xfrm>
          <a:custGeom>
            <a:avLst/>
            <a:gdLst/>
            <a:ahLst/>
            <a:cxnLst/>
            <a:rect l="l" t="t" r="r" b="b"/>
            <a:pathLst>
              <a:path w="48260">
                <a:moveTo>
                  <a:pt x="0" y="0"/>
                </a:moveTo>
                <a:lnTo>
                  <a:pt x="48260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90288" y="2700527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6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02608" y="2700527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6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05784" y="270052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87424" y="2700527"/>
            <a:ext cx="1831975" cy="0"/>
          </a:xfrm>
          <a:custGeom>
            <a:avLst/>
            <a:gdLst/>
            <a:ahLst/>
            <a:cxnLst/>
            <a:rect l="l" t="t" r="r" b="b"/>
            <a:pathLst>
              <a:path w="1831975">
                <a:moveTo>
                  <a:pt x="0" y="0"/>
                </a:moveTo>
                <a:lnTo>
                  <a:pt x="1831848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81015" y="3032759"/>
            <a:ext cx="48260" cy="0"/>
          </a:xfrm>
          <a:custGeom>
            <a:avLst/>
            <a:gdLst/>
            <a:ahLst/>
            <a:cxnLst/>
            <a:rect l="l" t="t" r="r" b="b"/>
            <a:pathLst>
              <a:path w="48260">
                <a:moveTo>
                  <a:pt x="0" y="0"/>
                </a:moveTo>
                <a:lnTo>
                  <a:pt x="48260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90288" y="3032759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6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02608" y="3032759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6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05784" y="3032759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78479" y="3032759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0792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87424" y="3032759"/>
            <a:ext cx="1301750" cy="0"/>
          </a:xfrm>
          <a:custGeom>
            <a:avLst/>
            <a:gdLst/>
            <a:ahLst/>
            <a:cxnLst/>
            <a:rect l="l" t="t" r="r" b="b"/>
            <a:pathLst>
              <a:path w="1301750">
                <a:moveTo>
                  <a:pt x="0" y="0"/>
                </a:moveTo>
                <a:lnTo>
                  <a:pt x="1301495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81015" y="3361944"/>
            <a:ext cx="48260" cy="0"/>
          </a:xfrm>
          <a:custGeom>
            <a:avLst/>
            <a:gdLst/>
            <a:ahLst/>
            <a:cxnLst/>
            <a:rect l="l" t="t" r="r" b="b"/>
            <a:pathLst>
              <a:path w="48260">
                <a:moveTo>
                  <a:pt x="0" y="0"/>
                </a:moveTo>
                <a:lnTo>
                  <a:pt x="48260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90288" y="3361944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6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02608" y="3361944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6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05784" y="3361944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78479" y="3361944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0792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02992" y="3361944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92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066544" y="3361944"/>
            <a:ext cx="247015" cy="0"/>
          </a:xfrm>
          <a:custGeom>
            <a:avLst/>
            <a:gdLst/>
            <a:ahLst/>
            <a:cxnLst/>
            <a:rect l="l" t="t" r="r" b="b"/>
            <a:pathLst>
              <a:path w="247014">
                <a:moveTo>
                  <a:pt x="0" y="0"/>
                </a:moveTo>
                <a:lnTo>
                  <a:pt x="246887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87424" y="3361944"/>
            <a:ext cx="289560" cy="0"/>
          </a:xfrm>
          <a:custGeom>
            <a:avLst/>
            <a:gdLst/>
            <a:ahLst/>
            <a:cxnLst/>
            <a:rect l="l" t="t" r="r" b="b"/>
            <a:pathLst>
              <a:path w="289560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1219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005636" y="1591183"/>
            <a:ext cx="35496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7E7E7E"/>
                </a:solidFill>
                <a:latin typeface="Calibri"/>
                <a:cs typeface="Calibri"/>
              </a:rPr>
              <a:t>3000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05636" y="1914270"/>
            <a:ext cx="35496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7E7E7E"/>
                </a:solidFill>
                <a:latin typeface="Calibri"/>
                <a:cs typeface="Calibri"/>
              </a:rPr>
              <a:t>2500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05636" y="2237358"/>
            <a:ext cx="35496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7E7E7E"/>
                </a:solidFill>
                <a:latin typeface="Calibri"/>
                <a:cs typeface="Calibri"/>
              </a:rPr>
              <a:t>2000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05636" y="2560446"/>
            <a:ext cx="35496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7E7E7E"/>
                </a:solidFill>
                <a:latin typeface="Calibri"/>
                <a:cs typeface="Calibri"/>
              </a:rPr>
              <a:t>1500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05636" y="2883534"/>
            <a:ext cx="35496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7E7E7E"/>
                </a:solidFill>
                <a:latin typeface="Calibri"/>
                <a:cs typeface="Calibri"/>
              </a:rPr>
              <a:t>1000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48308" y="3206622"/>
            <a:ext cx="2724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7E7E7E"/>
                </a:solidFill>
                <a:latin typeface="Calibri"/>
                <a:cs typeface="Calibri"/>
              </a:rPr>
              <a:t>500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58061" y="4497120"/>
            <a:ext cx="20586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204470" indent="-192405">
              <a:lnSpc>
                <a:spcPct val="100000"/>
              </a:lnSpc>
              <a:spcBef>
                <a:spcPts val="115"/>
              </a:spcBef>
              <a:buFont typeface="Wingdings"/>
              <a:buChar char=""/>
              <a:tabLst>
                <a:tab pos="205104" algn="l"/>
              </a:tabLst>
            </a:pPr>
            <a:r>
              <a:rPr sz="9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中国在线教育行</a:t>
            </a:r>
            <a:r>
              <a:rPr sz="900" b="1" spc="-20" dirty="0">
                <a:solidFill>
                  <a:srgbClr val="001F5F"/>
                </a:solidFill>
                <a:latin typeface="Microsoft YaHei"/>
                <a:cs typeface="Microsoft YaHei"/>
              </a:rPr>
              <a:t>业</a:t>
            </a:r>
            <a:r>
              <a:rPr sz="9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市</a:t>
            </a:r>
            <a:r>
              <a:rPr sz="900" b="1" spc="-20" dirty="0">
                <a:solidFill>
                  <a:srgbClr val="001F5F"/>
                </a:solidFill>
                <a:latin typeface="Microsoft YaHei"/>
                <a:cs typeface="Microsoft YaHei"/>
              </a:rPr>
              <a:t>场</a:t>
            </a:r>
            <a:r>
              <a:rPr sz="9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规</a:t>
            </a:r>
            <a:r>
              <a:rPr sz="900" b="1" spc="-20" dirty="0">
                <a:solidFill>
                  <a:srgbClr val="001F5F"/>
                </a:solidFill>
                <a:latin typeface="Microsoft YaHei"/>
                <a:cs typeface="Microsoft YaHei"/>
              </a:rPr>
              <a:t>模</a:t>
            </a:r>
            <a:r>
              <a:rPr sz="9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（</a:t>
            </a:r>
            <a:r>
              <a:rPr sz="900" b="1" spc="-20" dirty="0">
                <a:solidFill>
                  <a:srgbClr val="001F5F"/>
                </a:solidFill>
                <a:latin typeface="Microsoft YaHei"/>
                <a:cs typeface="Microsoft YaHei"/>
              </a:rPr>
              <a:t>亿</a:t>
            </a:r>
            <a:r>
              <a:rPr sz="9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元）</a:t>
            </a:r>
            <a:endParaRPr sz="900">
              <a:latin typeface="Microsoft YaHei"/>
              <a:cs typeface="Microsoft YaHe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14090" y="4497120"/>
            <a:ext cx="107505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b="1" dirty="0">
                <a:solidFill>
                  <a:srgbClr val="001F5F"/>
                </a:solidFill>
                <a:latin typeface="Microsoft YaHei"/>
                <a:cs typeface="Microsoft YaHei"/>
              </a:rPr>
              <a:t>@</a:t>
            </a:r>
            <a:r>
              <a:rPr sz="9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前瞻经济学</a:t>
            </a:r>
            <a:r>
              <a:rPr sz="900" b="1" spc="-15" dirty="0">
                <a:solidFill>
                  <a:srgbClr val="001F5F"/>
                </a:solidFill>
                <a:latin typeface="Microsoft YaHei"/>
                <a:cs typeface="Microsoft YaHei"/>
              </a:rPr>
              <a:t>人</a:t>
            </a:r>
            <a:r>
              <a:rPr sz="90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APP</a:t>
            </a:r>
            <a:endParaRPr sz="900">
              <a:latin typeface="Microsoft YaHei"/>
              <a:cs typeface="Microsoft YaHe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770633" y="3041395"/>
            <a:ext cx="28892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5" dirty="0">
                <a:solidFill>
                  <a:srgbClr val="019AA3"/>
                </a:solidFill>
                <a:latin typeface="Calibri"/>
                <a:cs typeface="Calibri"/>
              </a:rPr>
              <a:t>701.</a:t>
            </a:r>
            <a:r>
              <a:rPr sz="900" b="1" spc="5" dirty="0">
                <a:solidFill>
                  <a:srgbClr val="019AA3"/>
                </a:solidFill>
                <a:latin typeface="Calibri"/>
                <a:cs typeface="Calibri"/>
              </a:rPr>
              <a:t>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133469" y="1164463"/>
            <a:ext cx="787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7E7E7E"/>
                </a:solidFill>
                <a:latin typeface="Microsoft YaHei"/>
                <a:cs typeface="Microsoft YaHei"/>
              </a:rPr>
              <a:t>单位：亿元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514855" y="3200400"/>
            <a:ext cx="600456" cy="743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76983" y="3249167"/>
            <a:ext cx="289560" cy="433070"/>
          </a:xfrm>
          <a:custGeom>
            <a:avLst/>
            <a:gdLst/>
            <a:ahLst/>
            <a:cxnLst/>
            <a:rect l="l" t="t" r="r" b="b"/>
            <a:pathLst>
              <a:path w="289560" h="433070">
                <a:moveTo>
                  <a:pt x="0" y="432816"/>
                </a:moveTo>
                <a:lnTo>
                  <a:pt x="289560" y="432816"/>
                </a:lnTo>
                <a:lnTo>
                  <a:pt x="289560" y="0"/>
                </a:lnTo>
                <a:lnTo>
                  <a:pt x="0" y="0"/>
                </a:lnTo>
                <a:lnTo>
                  <a:pt x="0" y="432816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051304" y="3048000"/>
            <a:ext cx="600456" cy="896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313432" y="3096767"/>
            <a:ext cx="289560" cy="585470"/>
          </a:xfrm>
          <a:custGeom>
            <a:avLst/>
            <a:gdLst/>
            <a:ahLst/>
            <a:cxnLst/>
            <a:rect l="l" t="t" r="r" b="b"/>
            <a:pathLst>
              <a:path w="289560" h="585470">
                <a:moveTo>
                  <a:pt x="0" y="585216"/>
                </a:moveTo>
                <a:lnTo>
                  <a:pt x="289560" y="585216"/>
                </a:lnTo>
                <a:lnTo>
                  <a:pt x="289560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64E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526792" y="2651759"/>
            <a:ext cx="600456" cy="12923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788920" y="2700527"/>
            <a:ext cx="289560" cy="981710"/>
          </a:xfrm>
          <a:custGeom>
            <a:avLst/>
            <a:gdLst/>
            <a:ahLst/>
            <a:cxnLst/>
            <a:rect l="l" t="t" r="r" b="b"/>
            <a:pathLst>
              <a:path w="289560" h="981710">
                <a:moveTo>
                  <a:pt x="0" y="981456"/>
                </a:moveTo>
                <a:lnTo>
                  <a:pt x="289560" y="981456"/>
                </a:lnTo>
                <a:lnTo>
                  <a:pt x="289560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057144" y="2453639"/>
            <a:ext cx="597407" cy="1490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319271" y="2502407"/>
            <a:ext cx="287020" cy="1179830"/>
          </a:xfrm>
          <a:custGeom>
            <a:avLst/>
            <a:gdLst/>
            <a:ahLst/>
            <a:cxnLst/>
            <a:rect l="l" t="t" r="r" b="b"/>
            <a:pathLst>
              <a:path w="287020" h="1179829">
                <a:moveTo>
                  <a:pt x="0" y="1179575"/>
                </a:moveTo>
                <a:lnTo>
                  <a:pt x="286512" y="1179575"/>
                </a:lnTo>
                <a:lnTo>
                  <a:pt x="286512" y="0"/>
                </a:lnTo>
                <a:lnTo>
                  <a:pt x="0" y="0"/>
                </a:lnTo>
                <a:lnTo>
                  <a:pt x="0" y="1179575"/>
                </a:lnTo>
                <a:close/>
              </a:path>
            </a:pathLst>
          </a:custGeom>
          <a:solidFill>
            <a:srgbClr val="64E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50920" y="2331719"/>
            <a:ext cx="600455" cy="16123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813047" y="2380488"/>
            <a:ext cx="289560" cy="1301750"/>
          </a:xfrm>
          <a:custGeom>
            <a:avLst/>
            <a:gdLst/>
            <a:ahLst/>
            <a:cxnLst/>
            <a:rect l="l" t="t" r="r" b="b"/>
            <a:pathLst>
              <a:path w="289560" h="1301750">
                <a:moveTo>
                  <a:pt x="0" y="1301496"/>
                </a:moveTo>
                <a:lnTo>
                  <a:pt x="289560" y="1301496"/>
                </a:lnTo>
                <a:lnTo>
                  <a:pt x="289560" y="0"/>
                </a:lnTo>
                <a:lnTo>
                  <a:pt x="0" y="0"/>
                </a:lnTo>
                <a:lnTo>
                  <a:pt x="0" y="1301496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041647" y="2057400"/>
            <a:ext cx="597408" cy="18867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303776" y="2106167"/>
            <a:ext cx="287020" cy="1576070"/>
          </a:xfrm>
          <a:custGeom>
            <a:avLst/>
            <a:gdLst/>
            <a:ahLst/>
            <a:cxnLst/>
            <a:rect l="l" t="t" r="r" b="b"/>
            <a:pathLst>
              <a:path w="287020" h="1576070">
                <a:moveTo>
                  <a:pt x="0" y="1575816"/>
                </a:moveTo>
                <a:lnTo>
                  <a:pt x="286512" y="1575816"/>
                </a:lnTo>
                <a:lnTo>
                  <a:pt x="286512" y="0"/>
                </a:lnTo>
                <a:lnTo>
                  <a:pt x="0" y="0"/>
                </a:lnTo>
                <a:lnTo>
                  <a:pt x="0" y="1575816"/>
                </a:lnTo>
                <a:close/>
              </a:path>
            </a:pathLst>
          </a:custGeom>
          <a:solidFill>
            <a:srgbClr val="64E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130604" y="3424513"/>
            <a:ext cx="4049395" cy="51371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5"/>
              </a:spcBef>
              <a:tabLst>
                <a:tab pos="356235" algn="l"/>
                <a:tab pos="4036060" algn="l"/>
              </a:tabLst>
            </a:pPr>
            <a:r>
              <a:rPr sz="1300" b="1" spc="-5" dirty="0">
                <a:solidFill>
                  <a:srgbClr val="7E7E7E"/>
                </a:solidFill>
                <a:latin typeface="Calibri"/>
                <a:cs typeface="Calibri"/>
              </a:rPr>
              <a:t>0	</a:t>
            </a:r>
            <a:r>
              <a:rPr sz="1300" u="sng" spc="-10" dirty="0">
                <a:solidFill>
                  <a:srgbClr val="7E7E7E"/>
                </a:solidFill>
                <a:uFill>
                  <a:solidFill>
                    <a:srgbClr val="D9D9D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300" u="sng" spc="-5" dirty="0">
                <a:solidFill>
                  <a:srgbClr val="7E7E7E"/>
                </a:solidFill>
                <a:uFill>
                  <a:solidFill>
                    <a:srgbClr val="D9D9D9"/>
                  </a:solidFill>
                </a:uFill>
                <a:latin typeface="Times New Roman"/>
                <a:cs typeface="Times New Roman"/>
              </a:rPr>
              <a:t>	</a:t>
            </a:r>
            <a:endParaRPr sz="1300">
              <a:latin typeface="Times New Roman"/>
              <a:cs typeface="Times New Roman"/>
            </a:endParaRPr>
          </a:p>
          <a:p>
            <a:pPr marL="556895">
              <a:lnSpc>
                <a:spcPct val="100000"/>
              </a:lnSpc>
              <a:spcBef>
                <a:spcPts val="495"/>
              </a:spcBef>
              <a:tabLst>
                <a:tab pos="1123950" algn="l"/>
                <a:tab pos="1600835" algn="l"/>
                <a:tab pos="2077720" algn="l"/>
                <a:tab pos="2645410" algn="l"/>
                <a:tab pos="3134995" algn="l"/>
                <a:tab pos="3612515" algn="l"/>
              </a:tabLst>
            </a:pPr>
            <a:r>
              <a:rPr sz="1200" b="1" spc="-22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2012</a:t>
            </a:r>
            <a:r>
              <a:rPr sz="1200" b="1" spc="-15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年	</a:t>
            </a:r>
            <a:r>
              <a:rPr sz="1200" b="1" spc="-22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2013</a:t>
            </a:r>
            <a:r>
              <a:rPr sz="1200" b="1" spc="-15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年	</a:t>
            </a:r>
            <a:r>
              <a:rPr sz="1200" b="1" spc="-22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2014</a:t>
            </a:r>
            <a:r>
              <a:rPr sz="1200" b="1" spc="-15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年	</a:t>
            </a:r>
            <a:r>
              <a:rPr sz="1200" b="1" spc="-30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2015</a:t>
            </a:r>
            <a:r>
              <a:rPr sz="1200" b="1" spc="-15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年	</a:t>
            </a:r>
            <a:r>
              <a:rPr sz="1200" b="1" spc="-30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2016</a:t>
            </a:r>
            <a:r>
              <a:rPr sz="1200" b="1" spc="-15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年	</a:t>
            </a:r>
            <a:r>
              <a:rPr sz="1200" b="1" spc="-22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2017</a:t>
            </a:r>
            <a:r>
              <a:rPr sz="1200" b="1" spc="-15" baseline="3472" dirty="0">
                <a:solidFill>
                  <a:srgbClr val="7E7E7E"/>
                </a:solidFill>
                <a:latin typeface="Microsoft YaHei"/>
                <a:cs typeface="Microsoft YaHei"/>
              </a:rPr>
              <a:t>年	</a:t>
            </a:r>
            <a:r>
              <a:rPr sz="800" b="1" spc="-15" dirty="0">
                <a:solidFill>
                  <a:srgbClr val="7E7E7E"/>
                </a:solidFill>
                <a:latin typeface="Microsoft YaHei"/>
                <a:cs typeface="Microsoft YaHei"/>
              </a:rPr>
              <a:t>2018</a:t>
            </a:r>
            <a:r>
              <a:rPr sz="800" b="1" spc="-10" dirty="0">
                <a:solidFill>
                  <a:srgbClr val="7E7E7E"/>
                </a:solidFill>
                <a:latin typeface="Microsoft YaHei"/>
                <a:cs typeface="Microsoft YaHei"/>
              </a:rPr>
              <a:t>年</a:t>
            </a:r>
            <a:endParaRPr sz="800">
              <a:latin typeface="Microsoft YaHei"/>
              <a:cs typeface="Microsoft YaHe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529328" y="1840991"/>
            <a:ext cx="600455" cy="210311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791455" y="1889759"/>
            <a:ext cx="289560" cy="1792605"/>
          </a:xfrm>
          <a:custGeom>
            <a:avLst/>
            <a:gdLst/>
            <a:ahLst/>
            <a:cxnLst/>
            <a:rect l="l" t="t" r="r" b="b"/>
            <a:pathLst>
              <a:path w="289560" h="1792604">
                <a:moveTo>
                  <a:pt x="0" y="1792224"/>
                </a:moveTo>
                <a:lnTo>
                  <a:pt x="289560" y="1792224"/>
                </a:lnTo>
                <a:lnTo>
                  <a:pt x="289560" y="0"/>
                </a:lnTo>
                <a:lnTo>
                  <a:pt x="0" y="0"/>
                </a:lnTo>
                <a:lnTo>
                  <a:pt x="0" y="1792224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2310129" y="2857245"/>
            <a:ext cx="28892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5" dirty="0">
                <a:solidFill>
                  <a:srgbClr val="019AA3"/>
                </a:solidFill>
                <a:latin typeface="Calibri"/>
                <a:cs typeface="Calibri"/>
              </a:rPr>
              <a:t>839.</a:t>
            </a:r>
            <a:r>
              <a:rPr sz="900" b="1" spc="5" dirty="0">
                <a:solidFill>
                  <a:srgbClr val="019AA3"/>
                </a:solidFill>
                <a:latin typeface="Calibri"/>
                <a:cs typeface="Calibri"/>
              </a:rPr>
              <a:t>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785364" y="2411933"/>
            <a:ext cx="37719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b="1" spc="-5" dirty="0">
                <a:solidFill>
                  <a:srgbClr val="019AA3"/>
                </a:solidFill>
                <a:latin typeface="Calibri"/>
                <a:cs typeface="Calibri"/>
              </a:rPr>
              <a:t>1,042.3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320034" y="2268727"/>
            <a:ext cx="376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5" dirty="0">
                <a:solidFill>
                  <a:srgbClr val="019AA3"/>
                </a:solidFill>
                <a:latin typeface="Calibri"/>
                <a:cs typeface="Calibri"/>
              </a:rPr>
              <a:t>1,275.5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808857" y="2160777"/>
            <a:ext cx="376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5" dirty="0">
                <a:solidFill>
                  <a:srgbClr val="019AA3"/>
                </a:solidFill>
                <a:latin typeface="Calibri"/>
                <a:cs typeface="Calibri"/>
              </a:rPr>
              <a:t>1,637.3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298060" y="1831594"/>
            <a:ext cx="37655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5" dirty="0">
                <a:solidFill>
                  <a:srgbClr val="019AA3"/>
                </a:solidFill>
                <a:latin typeface="Calibri"/>
                <a:cs typeface="Calibri"/>
              </a:rPr>
              <a:t>2,098.1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815966" y="1621281"/>
            <a:ext cx="28829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5" dirty="0">
                <a:solidFill>
                  <a:srgbClr val="019AA3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019AA3"/>
                </a:solidFill>
                <a:latin typeface="Calibri"/>
                <a:cs typeface="Calibri"/>
              </a:rPr>
              <a:t>,</a:t>
            </a:r>
            <a:r>
              <a:rPr sz="900" b="1" spc="-5" dirty="0">
                <a:solidFill>
                  <a:srgbClr val="019AA3"/>
                </a:solidFill>
                <a:latin typeface="Calibri"/>
                <a:cs typeface="Calibri"/>
              </a:rPr>
              <a:t>61</a:t>
            </a:r>
            <a:r>
              <a:rPr sz="900" b="1" spc="5" dirty="0">
                <a:solidFill>
                  <a:srgbClr val="019AA3"/>
                </a:solidFill>
                <a:latin typeface="Calibri"/>
                <a:cs typeface="Calibri"/>
              </a:rPr>
              <a:t>2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3963" y="851915"/>
            <a:ext cx="1706880" cy="3764279"/>
          </a:xfrm>
          <a:custGeom>
            <a:avLst/>
            <a:gdLst/>
            <a:ahLst/>
            <a:cxnLst/>
            <a:rect l="l" t="t" r="r" b="b"/>
            <a:pathLst>
              <a:path w="1706880" h="3764279">
                <a:moveTo>
                  <a:pt x="0" y="3764279"/>
                </a:moveTo>
                <a:lnTo>
                  <a:pt x="1706880" y="3764279"/>
                </a:lnTo>
                <a:lnTo>
                  <a:pt x="1706880" y="0"/>
                </a:lnTo>
                <a:lnTo>
                  <a:pt x="0" y="0"/>
                </a:lnTo>
                <a:lnTo>
                  <a:pt x="0" y="3764279"/>
                </a:lnTo>
                <a:close/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40791" y="850900"/>
            <a:ext cx="1638300" cy="359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3204" algn="just">
              <a:lnSpc>
                <a:spcPct val="150100"/>
              </a:lnSpc>
              <a:spcBef>
                <a:spcPts val="100"/>
              </a:spcBef>
            </a:pPr>
            <a:r>
              <a:rPr sz="1200" b="1" dirty="0">
                <a:latin typeface="Microsoft YaHei"/>
                <a:cs typeface="Microsoft YaHei"/>
              </a:rPr>
              <a:t>全球AI+教育</a:t>
            </a:r>
            <a:r>
              <a:rPr sz="1200" dirty="0">
                <a:latin typeface="Microsoft YaHei"/>
                <a:cs typeface="Microsoft YaHei"/>
              </a:rPr>
              <a:t>迈入大 发展阶段，国内人工 智能教育行业发展更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latin typeface="Microsoft YaHei"/>
                <a:cs typeface="Microsoft YaHei"/>
              </a:rPr>
              <a:t>是日趋活跃</a:t>
            </a:r>
            <a:r>
              <a:rPr sz="1200" spc="-10" dirty="0">
                <a:latin typeface="Microsoft YaHei"/>
                <a:cs typeface="Microsoft YaHei"/>
              </a:rPr>
              <a:t>。</a:t>
            </a:r>
            <a:r>
              <a:rPr sz="1200" spc="-15" dirty="0">
                <a:latin typeface="Microsoft YaHei"/>
                <a:cs typeface="Microsoft YaHei"/>
              </a:rPr>
              <a:t>2020</a:t>
            </a:r>
            <a:r>
              <a:rPr sz="1200" dirty="0">
                <a:latin typeface="Microsoft YaHei"/>
                <a:cs typeface="Microsoft YaHei"/>
              </a:rPr>
              <a:t>年，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latin typeface="Microsoft YaHei"/>
                <a:cs typeface="Microsoft YaHei"/>
              </a:rPr>
              <a:t>全球教育行业规模有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dirty="0">
                <a:latin typeface="Microsoft YaHei"/>
                <a:cs typeface="Microsoft YaHei"/>
              </a:rPr>
              <a:t>望达</a:t>
            </a:r>
            <a:r>
              <a:rPr sz="1200" spc="-5" dirty="0">
                <a:latin typeface="Microsoft YaHei"/>
                <a:cs typeface="Microsoft YaHei"/>
              </a:rPr>
              <a:t>到</a:t>
            </a:r>
            <a:r>
              <a:rPr sz="1200" spc="-10" dirty="0">
                <a:latin typeface="Microsoft YaHei"/>
                <a:cs typeface="Microsoft YaHei"/>
              </a:rPr>
              <a:t>20</a:t>
            </a:r>
            <a:r>
              <a:rPr sz="1200" dirty="0">
                <a:latin typeface="Microsoft YaHei"/>
                <a:cs typeface="Microsoft YaHei"/>
              </a:rPr>
              <a:t>万亿人民币；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Microsoft YaHei"/>
                <a:cs typeface="Microsoft YaHei"/>
              </a:rPr>
              <a:t>AI+教育的市场规模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latin typeface="Microsoft YaHei"/>
                <a:cs typeface="Microsoft YaHei"/>
              </a:rPr>
              <a:t>将达到</a:t>
            </a:r>
            <a:r>
              <a:rPr sz="1200" spc="-5" dirty="0">
                <a:latin typeface="Microsoft YaHei"/>
                <a:cs typeface="Microsoft YaHei"/>
              </a:rPr>
              <a:t>约</a:t>
            </a:r>
            <a:r>
              <a:rPr sz="1200" spc="-10" dirty="0">
                <a:latin typeface="Microsoft YaHei"/>
                <a:cs typeface="Microsoft YaHei"/>
              </a:rPr>
              <a:t>7</a:t>
            </a:r>
            <a:r>
              <a:rPr sz="1200" dirty="0">
                <a:latin typeface="Microsoft YaHei"/>
                <a:cs typeface="Microsoft YaHei"/>
              </a:rPr>
              <a:t>万亿人民币，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latin typeface="Microsoft YaHei"/>
                <a:cs typeface="Microsoft YaHei"/>
              </a:rPr>
              <a:t>并将在将来一段时间</a:t>
            </a:r>
            <a:endParaRPr sz="1200">
              <a:latin typeface="Microsoft YaHei"/>
              <a:cs typeface="Microsoft YaHei"/>
            </a:endParaRPr>
          </a:p>
          <a:p>
            <a:pPr marL="12700" marR="113664">
              <a:lnSpc>
                <a:spcPct val="150000"/>
              </a:lnSpc>
              <a:spcBef>
                <a:spcPts val="5"/>
              </a:spcBef>
            </a:pPr>
            <a:r>
              <a:rPr sz="1200" dirty="0">
                <a:latin typeface="Microsoft YaHei"/>
                <a:cs typeface="Microsoft YaHei"/>
              </a:rPr>
              <a:t>中占据更大的比</a:t>
            </a:r>
            <a:r>
              <a:rPr sz="1200" spc="-15" dirty="0">
                <a:latin typeface="Microsoft YaHei"/>
                <a:cs typeface="Microsoft YaHei"/>
              </a:rPr>
              <a:t>重</a:t>
            </a:r>
            <a:r>
              <a:rPr sz="1200" dirty="0">
                <a:latin typeface="Microsoft YaHei"/>
                <a:cs typeface="Microsoft YaHei"/>
              </a:rPr>
              <a:t>。 </a:t>
            </a:r>
            <a:r>
              <a:rPr sz="1200" b="1" dirty="0">
                <a:solidFill>
                  <a:srgbClr val="019AA3"/>
                </a:solidFill>
                <a:latin typeface="Microsoft YaHei"/>
                <a:cs typeface="Microsoft YaHei"/>
              </a:rPr>
              <a:t>政策、资本、技术、 消费合力驱动中国 </a:t>
            </a:r>
            <a:r>
              <a:rPr sz="1200" b="1" spc="5" dirty="0">
                <a:solidFill>
                  <a:srgbClr val="019AA3"/>
                </a:solidFill>
                <a:latin typeface="Microsoft YaHei"/>
                <a:cs typeface="Microsoft YaHei"/>
              </a:rPr>
              <a:t>A</a:t>
            </a:r>
            <a:r>
              <a:rPr sz="1200" b="1" dirty="0">
                <a:solidFill>
                  <a:srgbClr val="019AA3"/>
                </a:solidFill>
                <a:latin typeface="Microsoft YaHei"/>
                <a:cs typeface="Microsoft YaHei"/>
              </a:rPr>
              <a:t>I+</a:t>
            </a:r>
            <a:r>
              <a:rPr sz="1200" b="1" spc="-5" dirty="0">
                <a:solidFill>
                  <a:srgbClr val="019AA3"/>
                </a:solidFill>
                <a:latin typeface="Microsoft YaHei"/>
                <a:cs typeface="Microsoft YaHei"/>
              </a:rPr>
              <a:t>教育的快速发展</a:t>
            </a:r>
            <a:r>
              <a:rPr sz="1200" b="1" dirty="0">
                <a:solidFill>
                  <a:srgbClr val="019AA3"/>
                </a:solidFill>
                <a:latin typeface="Microsoft YaHei"/>
                <a:cs typeface="Microsoft YaHei"/>
              </a:rPr>
              <a:t>。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7227" y="893063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0"/>
                </a:moveTo>
                <a:lnTo>
                  <a:pt x="0" y="207010"/>
                </a:lnTo>
              </a:path>
            </a:pathLst>
          </a:custGeom>
          <a:ln w="82727">
            <a:solidFill>
              <a:srgbClr val="57F3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5863" y="851788"/>
            <a:ext cx="289560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82550">
            <a:solidFill>
              <a:srgbClr val="57F3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56816" y="4643373"/>
            <a:ext cx="289560" cy="0"/>
          </a:xfrm>
          <a:custGeom>
            <a:avLst/>
            <a:gdLst/>
            <a:ahLst/>
            <a:cxnLst/>
            <a:rect l="l" t="t" r="r" b="b"/>
            <a:pathLst>
              <a:path w="289560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83820">
            <a:solidFill>
              <a:srgbClr val="57F3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05037" y="4395723"/>
            <a:ext cx="0" cy="205740"/>
          </a:xfrm>
          <a:custGeom>
            <a:avLst/>
            <a:gdLst/>
            <a:ahLst/>
            <a:cxnLst/>
            <a:rect l="l" t="t" r="r" b="b"/>
            <a:pathLst>
              <a:path h="205739">
                <a:moveTo>
                  <a:pt x="0" y="0"/>
                </a:moveTo>
                <a:lnTo>
                  <a:pt x="0" y="205739"/>
                </a:lnTo>
              </a:path>
            </a:pathLst>
          </a:custGeom>
          <a:ln w="82676">
            <a:solidFill>
              <a:srgbClr val="57F3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15111" y="229869"/>
            <a:ext cx="370205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市场分析</a:t>
            </a:r>
            <a:r>
              <a:rPr spc="-5" dirty="0"/>
              <a:t> </a:t>
            </a:r>
            <a:r>
              <a:rPr spc="-10" dirty="0"/>
              <a:t>——</a:t>
            </a:r>
            <a:r>
              <a:rPr spc="5" dirty="0"/>
              <a:t> </a:t>
            </a:r>
            <a:r>
              <a:rPr b="0" spc="-10" dirty="0">
                <a:latin typeface="Microsoft YaHei"/>
                <a:cs typeface="Microsoft YaHei"/>
              </a:rPr>
              <a:t>AI+教育发展趋势</a:t>
            </a:r>
          </a:p>
        </p:txBody>
      </p:sp>
      <p:sp>
        <p:nvSpPr>
          <p:cNvPr id="14" name="object 14"/>
          <p:cNvSpPr/>
          <p:nvPr/>
        </p:nvSpPr>
        <p:spPr>
          <a:xfrm>
            <a:off x="2392679" y="661415"/>
            <a:ext cx="6361176" cy="4130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36264" y="2221991"/>
            <a:ext cx="106680" cy="698500"/>
          </a:xfrm>
          <a:custGeom>
            <a:avLst/>
            <a:gdLst/>
            <a:ahLst/>
            <a:cxnLst/>
            <a:rect l="l" t="t" r="r" b="b"/>
            <a:pathLst>
              <a:path w="106679" h="698500">
                <a:moveTo>
                  <a:pt x="0" y="644651"/>
                </a:moveTo>
                <a:lnTo>
                  <a:pt x="26670" y="644651"/>
                </a:lnTo>
                <a:lnTo>
                  <a:pt x="26670" y="0"/>
                </a:lnTo>
                <a:lnTo>
                  <a:pt x="80010" y="0"/>
                </a:lnTo>
                <a:lnTo>
                  <a:pt x="80010" y="644651"/>
                </a:lnTo>
                <a:lnTo>
                  <a:pt x="106680" y="644651"/>
                </a:lnTo>
                <a:lnTo>
                  <a:pt x="53339" y="697992"/>
                </a:lnTo>
                <a:lnTo>
                  <a:pt x="0" y="644651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52215" y="2962655"/>
            <a:ext cx="893444" cy="356870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65404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515"/>
              </a:spcBef>
            </a:pPr>
            <a:r>
              <a:rPr sz="1400" spc="-10" dirty="0">
                <a:solidFill>
                  <a:srgbClr val="404040"/>
                </a:solidFill>
                <a:latin typeface="Microsoft YaHei"/>
                <a:cs typeface="Microsoft YaHei"/>
              </a:rPr>
              <a:t>AI课程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9511" y="3624071"/>
            <a:ext cx="1426845" cy="360045"/>
          </a:xfrm>
          <a:prstGeom prst="rect">
            <a:avLst/>
          </a:prstGeom>
          <a:solidFill>
            <a:srgbClr val="FFFFFF"/>
          </a:solidFill>
          <a:ln w="12191">
            <a:solidFill>
              <a:srgbClr val="73DDD9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179705">
              <a:lnSpc>
                <a:spcPct val="100000"/>
              </a:lnSpc>
              <a:spcBef>
                <a:spcPts val="525"/>
              </a:spcBef>
            </a:pPr>
            <a:r>
              <a:rPr sz="1400" spc="-15" dirty="0">
                <a:solidFill>
                  <a:srgbClr val="404040"/>
                </a:solidFill>
                <a:latin typeface="Microsoft YaHei"/>
                <a:cs typeface="Microsoft YaHei"/>
              </a:rPr>
              <a:t>移动学习硬件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93135" y="3624071"/>
            <a:ext cx="1426845" cy="360045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525"/>
              </a:spcBef>
            </a:pPr>
            <a:r>
              <a:rPr sz="1400" spc="-15" dirty="0">
                <a:solidFill>
                  <a:srgbClr val="404040"/>
                </a:solidFill>
                <a:latin typeface="Microsoft YaHei"/>
                <a:cs typeface="Microsoft YaHei"/>
              </a:rPr>
              <a:t>智能学习大屏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56759" y="3624071"/>
            <a:ext cx="1411605" cy="360045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525"/>
              </a:spcBef>
            </a:pPr>
            <a:r>
              <a:rPr sz="1400" spc="-15" dirty="0">
                <a:solidFill>
                  <a:srgbClr val="404040"/>
                </a:solidFill>
                <a:latin typeface="Microsoft YaHei"/>
                <a:cs typeface="Microsoft YaHei"/>
              </a:rPr>
              <a:t>家长管控</a:t>
            </a:r>
            <a:r>
              <a:rPr sz="1400" spc="-10" dirty="0">
                <a:solidFill>
                  <a:srgbClr val="404040"/>
                </a:solidFill>
                <a:latin typeface="Microsoft YaHei"/>
                <a:cs typeface="Microsoft YaHei"/>
              </a:rPr>
              <a:t>APP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11551" y="4312920"/>
            <a:ext cx="2374900" cy="360045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535"/>
              </a:spcBef>
            </a:pPr>
            <a:r>
              <a:rPr sz="1400" spc="-15" dirty="0">
                <a:solidFill>
                  <a:srgbClr val="404040"/>
                </a:solidFill>
                <a:latin typeface="Microsoft YaHei"/>
                <a:cs typeface="Microsoft YaHei"/>
              </a:rPr>
              <a:t>5G</a:t>
            </a:r>
            <a:r>
              <a:rPr sz="1400" spc="-10" dirty="0">
                <a:solidFill>
                  <a:srgbClr val="404040"/>
                </a:solidFill>
                <a:latin typeface="Microsoft YaHei"/>
                <a:cs typeface="Microsoft YaHei"/>
              </a:rPr>
              <a:t>家庭AI场景化学习平台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94120" y="4200144"/>
            <a:ext cx="817244" cy="573405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465"/>
              </a:spcBef>
            </a:pPr>
            <a:r>
              <a:rPr sz="2800" b="1" dirty="0">
                <a:solidFill>
                  <a:srgbClr val="404040"/>
                </a:solidFill>
                <a:latin typeface="Microsoft YaHei"/>
                <a:cs typeface="Microsoft YaHei"/>
              </a:rPr>
              <a:t>2C</a:t>
            </a:r>
            <a:endParaRPr sz="280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63495" y="3383279"/>
            <a:ext cx="3270885" cy="170815"/>
          </a:xfrm>
          <a:custGeom>
            <a:avLst/>
            <a:gdLst/>
            <a:ahLst/>
            <a:cxnLst/>
            <a:rect l="l" t="t" r="r" b="b"/>
            <a:pathLst>
              <a:path w="3270885" h="170814">
                <a:moveTo>
                  <a:pt x="0" y="170688"/>
                </a:moveTo>
                <a:lnTo>
                  <a:pt x="1115" y="137475"/>
                </a:lnTo>
                <a:lnTo>
                  <a:pt x="4159" y="110347"/>
                </a:lnTo>
                <a:lnTo>
                  <a:pt x="8679" y="92053"/>
                </a:lnTo>
                <a:lnTo>
                  <a:pt x="14224" y="85344"/>
                </a:lnTo>
                <a:lnTo>
                  <a:pt x="1621028" y="85344"/>
                </a:lnTo>
                <a:lnTo>
                  <a:pt x="1626572" y="78634"/>
                </a:lnTo>
                <a:lnTo>
                  <a:pt x="1631092" y="60340"/>
                </a:lnTo>
                <a:lnTo>
                  <a:pt x="1634136" y="33212"/>
                </a:lnTo>
                <a:lnTo>
                  <a:pt x="1635252" y="0"/>
                </a:lnTo>
                <a:lnTo>
                  <a:pt x="1636367" y="33212"/>
                </a:lnTo>
                <a:lnTo>
                  <a:pt x="1639411" y="60340"/>
                </a:lnTo>
                <a:lnTo>
                  <a:pt x="1643931" y="78634"/>
                </a:lnTo>
                <a:lnTo>
                  <a:pt x="1649476" y="85344"/>
                </a:lnTo>
                <a:lnTo>
                  <a:pt x="3256279" y="85344"/>
                </a:lnTo>
                <a:lnTo>
                  <a:pt x="3261824" y="92053"/>
                </a:lnTo>
                <a:lnTo>
                  <a:pt x="3266344" y="110347"/>
                </a:lnTo>
                <a:lnTo>
                  <a:pt x="3269388" y="137475"/>
                </a:lnTo>
                <a:lnTo>
                  <a:pt x="3270504" y="170688"/>
                </a:lnTo>
              </a:path>
            </a:pathLst>
          </a:custGeom>
          <a:ln w="12192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93208" y="4434839"/>
            <a:ext cx="1027430" cy="119380"/>
          </a:xfrm>
          <a:custGeom>
            <a:avLst/>
            <a:gdLst/>
            <a:ahLst/>
            <a:cxnLst/>
            <a:rect l="l" t="t" r="r" b="b"/>
            <a:pathLst>
              <a:path w="1027429" h="119379">
                <a:moveTo>
                  <a:pt x="0" y="29718"/>
                </a:moveTo>
                <a:lnTo>
                  <a:pt x="967739" y="29718"/>
                </a:lnTo>
                <a:lnTo>
                  <a:pt x="967739" y="0"/>
                </a:lnTo>
                <a:lnTo>
                  <a:pt x="1027176" y="59436"/>
                </a:lnTo>
                <a:lnTo>
                  <a:pt x="967739" y="118872"/>
                </a:lnTo>
                <a:lnTo>
                  <a:pt x="967739" y="89154"/>
                </a:lnTo>
                <a:lnTo>
                  <a:pt x="0" y="89154"/>
                </a:lnTo>
                <a:lnTo>
                  <a:pt x="0" y="29718"/>
                </a:lnTo>
                <a:close/>
              </a:path>
            </a:pathLst>
          </a:custGeom>
          <a:ln w="12192">
            <a:solidFill>
              <a:srgbClr val="0050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63495" y="4081271"/>
            <a:ext cx="3270885" cy="167640"/>
          </a:xfrm>
          <a:custGeom>
            <a:avLst/>
            <a:gdLst/>
            <a:ahLst/>
            <a:cxnLst/>
            <a:rect l="l" t="t" r="r" b="b"/>
            <a:pathLst>
              <a:path w="3270885" h="167639">
                <a:moveTo>
                  <a:pt x="3270504" y="0"/>
                </a:moveTo>
                <a:lnTo>
                  <a:pt x="3269410" y="32626"/>
                </a:lnTo>
                <a:lnTo>
                  <a:pt x="3266424" y="59269"/>
                </a:lnTo>
                <a:lnTo>
                  <a:pt x="3261985" y="77232"/>
                </a:lnTo>
                <a:lnTo>
                  <a:pt x="3256533" y="83819"/>
                </a:lnTo>
                <a:lnTo>
                  <a:pt x="1649221" y="83819"/>
                </a:lnTo>
                <a:lnTo>
                  <a:pt x="1643770" y="90407"/>
                </a:lnTo>
                <a:lnTo>
                  <a:pt x="1639331" y="108370"/>
                </a:lnTo>
                <a:lnTo>
                  <a:pt x="1636345" y="135013"/>
                </a:lnTo>
                <a:lnTo>
                  <a:pt x="1635252" y="167639"/>
                </a:lnTo>
                <a:lnTo>
                  <a:pt x="1634158" y="135013"/>
                </a:lnTo>
                <a:lnTo>
                  <a:pt x="1631172" y="108370"/>
                </a:lnTo>
                <a:lnTo>
                  <a:pt x="1626733" y="90407"/>
                </a:lnTo>
                <a:lnTo>
                  <a:pt x="1621282" y="83819"/>
                </a:lnTo>
                <a:lnTo>
                  <a:pt x="13970" y="83819"/>
                </a:lnTo>
                <a:lnTo>
                  <a:pt x="8518" y="77232"/>
                </a:lnTo>
                <a:lnTo>
                  <a:pt x="4079" y="59269"/>
                </a:lnTo>
                <a:lnTo>
                  <a:pt x="1093" y="32626"/>
                </a:lnTo>
                <a:lnTo>
                  <a:pt x="0" y="0"/>
                </a:lnTo>
              </a:path>
            </a:pathLst>
          </a:custGeom>
          <a:ln w="12191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432936" y="2267280"/>
            <a:ext cx="154305" cy="56451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just">
              <a:lnSpc>
                <a:spcPts val="1010"/>
              </a:lnSpc>
              <a:spcBef>
                <a:spcPts val="300"/>
              </a:spcBef>
            </a:pPr>
            <a:r>
              <a:rPr sz="1000" spc="5" dirty="0">
                <a:solidFill>
                  <a:srgbClr val="404040"/>
                </a:solidFill>
                <a:latin typeface="Microsoft YaHei"/>
                <a:cs typeface="Microsoft YaHei"/>
              </a:rPr>
              <a:t>在 线 升 级</a:t>
            </a:r>
            <a:endParaRPr sz="1000">
              <a:latin typeface="Microsoft YaHei"/>
              <a:cs typeface="Microsoft YaHei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1301496" y="1185671"/>
          <a:ext cx="1073150" cy="13258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3150"/>
              </a:tblGrid>
              <a:tr h="348996">
                <a:tc>
                  <a:txBody>
                    <a:bodyPr/>
                    <a:lstStyle/>
                    <a:p>
                      <a:pPr marR="285750" algn="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sz="10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指</a:t>
                      </a:r>
                      <a:r>
                        <a:rPr sz="10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读</a:t>
                      </a:r>
                      <a:r>
                        <a:rPr sz="10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S</a:t>
                      </a:r>
                      <a:r>
                        <a:rPr sz="10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DK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114935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13943">
                <a:tc>
                  <a:txBody>
                    <a:bodyPr/>
                    <a:lstStyle/>
                    <a:p>
                      <a:pPr marR="30099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指读</a:t>
                      </a:r>
                      <a:r>
                        <a:rPr sz="1000" spc="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AP</a:t>
                      </a:r>
                      <a:r>
                        <a:rPr sz="10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K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44424">
                <a:tc>
                  <a:txBody>
                    <a:bodyPr/>
                    <a:lstStyle/>
                    <a:p>
                      <a:pPr marR="245110" algn="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000" spc="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A</a:t>
                      </a:r>
                      <a:r>
                        <a:rPr sz="10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I</a:t>
                      </a:r>
                      <a:r>
                        <a:rPr sz="10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学习系统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18515">
                <a:tc>
                  <a:txBody>
                    <a:bodyPr/>
                    <a:lstStyle/>
                    <a:p>
                      <a:pPr marR="245745" algn="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0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软硬件定制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794503" y="716279"/>
          <a:ext cx="1377950" cy="2264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7950"/>
              </a:tblGrid>
              <a:tr h="306324"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000" spc="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学习系统方案商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18516"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spc="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学习硬件制造商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18515"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spc="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学习硬件方案商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16992"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000" spc="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学习硬件品牌商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48996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000" spc="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线上教育公司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18515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000" spc="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线下培训机构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36804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000" spc="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智能学习大屏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73DDD9"/>
                      </a:solidFill>
                      <a:prstDash val="solid"/>
                    </a:lnL>
                    <a:lnR w="12700">
                      <a:solidFill>
                        <a:srgbClr val="73DDD9"/>
                      </a:solidFill>
                      <a:prstDash val="solid"/>
                    </a:lnR>
                    <a:lnT w="12700">
                      <a:solidFill>
                        <a:srgbClr val="73DDD9"/>
                      </a:solidFill>
                      <a:prstDash val="solid"/>
                    </a:lnT>
                    <a:lnB w="12700">
                      <a:solidFill>
                        <a:srgbClr val="73DD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4312920" y="844295"/>
            <a:ext cx="320675" cy="1923414"/>
          </a:xfrm>
          <a:custGeom>
            <a:avLst/>
            <a:gdLst/>
            <a:ahLst/>
            <a:cxnLst/>
            <a:rect l="l" t="t" r="r" b="b"/>
            <a:pathLst>
              <a:path w="320675" h="1923414">
                <a:moveTo>
                  <a:pt x="320547" y="1923288"/>
                </a:moveTo>
                <a:lnTo>
                  <a:pt x="269888" y="1915117"/>
                </a:lnTo>
                <a:lnTo>
                  <a:pt x="225891" y="1892365"/>
                </a:lnTo>
                <a:lnTo>
                  <a:pt x="191196" y="1857670"/>
                </a:lnTo>
                <a:lnTo>
                  <a:pt x="168444" y="1813673"/>
                </a:lnTo>
                <a:lnTo>
                  <a:pt x="160274" y="1763014"/>
                </a:lnTo>
                <a:lnTo>
                  <a:pt x="160274" y="1121917"/>
                </a:lnTo>
                <a:lnTo>
                  <a:pt x="152103" y="1071258"/>
                </a:lnTo>
                <a:lnTo>
                  <a:pt x="129351" y="1027261"/>
                </a:lnTo>
                <a:lnTo>
                  <a:pt x="94656" y="992566"/>
                </a:lnTo>
                <a:lnTo>
                  <a:pt x="50659" y="969814"/>
                </a:lnTo>
                <a:lnTo>
                  <a:pt x="0" y="961643"/>
                </a:lnTo>
                <a:lnTo>
                  <a:pt x="50659" y="953473"/>
                </a:lnTo>
                <a:lnTo>
                  <a:pt x="94656" y="930721"/>
                </a:lnTo>
                <a:lnTo>
                  <a:pt x="129351" y="896026"/>
                </a:lnTo>
                <a:lnTo>
                  <a:pt x="152103" y="852029"/>
                </a:lnTo>
                <a:lnTo>
                  <a:pt x="160274" y="801369"/>
                </a:lnTo>
                <a:lnTo>
                  <a:pt x="160274" y="160274"/>
                </a:lnTo>
                <a:lnTo>
                  <a:pt x="168444" y="109614"/>
                </a:lnTo>
                <a:lnTo>
                  <a:pt x="191196" y="65617"/>
                </a:lnTo>
                <a:lnTo>
                  <a:pt x="225891" y="30922"/>
                </a:lnTo>
                <a:lnTo>
                  <a:pt x="269888" y="8170"/>
                </a:lnTo>
                <a:lnTo>
                  <a:pt x="320547" y="0"/>
                </a:lnTo>
              </a:path>
            </a:pathLst>
          </a:custGeom>
          <a:ln w="12192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45428" y="844295"/>
            <a:ext cx="320675" cy="1923414"/>
          </a:xfrm>
          <a:custGeom>
            <a:avLst/>
            <a:gdLst/>
            <a:ahLst/>
            <a:cxnLst/>
            <a:rect l="l" t="t" r="r" b="b"/>
            <a:pathLst>
              <a:path w="320675" h="1923414">
                <a:moveTo>
                  <a:pt x="0" y="0"/>
                </a:moveTo>
                <a:lnTo>
                  <a:pt x="50659" y="8170"/>
                </a:lnTo>
                <a:lnTo>
                  <a:pt x="94656" y="30922"/>
                </a:lnTo>
                <a:lnTo>
                  <a:pt x="129351" y="65617"/>
                </a:lnTo>
                <a:lnTo>
                  <a:pt x="152103" y="109614"/>
                </a:lnTo>
                <a:lnTo>
                  <a:pt x="160274" y="160274"/>
                </a:lnTo>
                <a:lnTo>
                  <a:pt x="160274" y="801369"/>
                </a:lnTo>
                <a:lnTo>
                  <a:pt x="168444" y="852029"/>
                </a:lnTo>
                <a:lnTo>
                  <a:pt x="191196" y="896026"/>
                </a:lnTo>
                <a:lnTo>
                  <a:pt x="225891" y="930721"/>
                </a:lnTo>
                <a:lnTo>
                  <a:pt x="269888" y="953473"/>
                </a:lnTo>
                <a:lnTo>
                  <a:pt x="320548" y="961643"/>
                </a:lnTo>
                <a:lnTo>
                  <a:pt x="269888" y="969814"/>
                </a:lnTo>
                <a:lnTo>
                  <a:pt x="225891" y="992566"/>
                </a:lnTo>
                <a:lnTo>
                  <a:pt x="191196" y="1027261"/>
                </a:lnTo>
                <a:lnTo>
                  <a:pt x="168444" y="1071258"/>
                </a:lnTo>
                <a:lnTo>
                  <a:pt x="160274" y="1121917"/>
                </a:lnTo>
                <a:lnTo>
                  <a:pt x="160274" y="1763014"/>
                </a:lnTo>
                <a:lnTo>
                  <a:pt x="152103" y="1813673"/>
                </a:lnTo>
                <a:lnTo>
                  <a:pt x="129351" y="1857670"/>
                </a:lnTo>
                <a:lnTo>
                  <a:pt x="94656" y="1892365"/>
                </a:lnTo>
                <a:lnTo>
                  <a:pt x="50659" y="1915117"/>
                </a:lnTo>
                <a:lnTo>
                  <a:pt x="0" y="1923288"/>
                </a:lnTo>
              </a:path>
            </a:pathLst>
          </a:custGeom>
          <a:ln w="12192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93848" y="1316735"/>
            <a:ext cx="469900" cy="1076325"/>
          </a:xfrm>
          <a:custGeom>
            <a:avLst/>
            <a:gdLst/>
            <a:ahLst/>
            <a:cxnLst/>
            <a:rect l="l" t="t" r="r" b="b"/>
            <a:pathLst>
              <a:path w="469900" h="1076325">
                <a:moveTo>
                  <a:pt x="0" y="0"/>
                </a:moveTo>
                <a:lnTo>
                  <a:pt x="74200" y="1995"/>
                </a:lnTo>
                <a:lnTo>
                  <a:pt x="138629" y="7550"/>
                </a:lnTo>
                <a:lnTo>
                  <a:pt x="189427" y="16020"/>
                </a:lnTo>
                <a:lnTo>
                  <a:pt x="234695" y="39115"/>
                </a:lnTo>
                <a:lnTo>
                  <a:pt x="234695" y="498855"/>
                </a:lnTo>
                <a:lnTo>
                  <a:pt x="246656" y="511214"/>
                </a:lnTo>
                <a:lnTo>
                  <a:pt x="279964" y="521951"/>
                </a:lnTo>
                <a:lnTo>
                  <a:pt x="330762" y="530421"/>
                </a:lnTo>
                <a:lnTo>
                  <a:pt x="395191" y="535976"/>
                </a:lnTo>
                <a:lnTo>
                  <a:pt x="469391" y="537972"/>
                </a:lnTo>
                <a:lnTo>
                  <a:pt x="395191" y="539967"/>
                </a:lnTo>
                <a:lnTo>
                  <a:pt x="330762" y="545522"/>
                </a:lnTo>
                <a:lnTo>
                  <a:pt x="279964" y="553992"/>
                </a:lnTo>
                <a:lnTo>
                  <a:pt x="246656" y="564729"/>
                </a:lnTo>
                <a:lnTo>
                  <a:pt x="234695" y="577088"/>
                </a:lnTo>
                <a:lnTo>
                  <a:pt x="234695" y="1036827"/>
                </a:lnTo>
                <a:lnTo>
                  <a:pt x="222735" y="1049186"/>
                </a:lnTo>
                <a:lnTo>
                  <a:pt x="189427" y="1059923"/>
                </a:lnTo>
                <a:lnTo>
                  <a:pt x="138629" y="1068393"/>
                </a:lnTo>
                <a:lnTo>
                  <a:pt x="74200" y="1073948"/>
                </a:lnTo>
                <a:lnTo>
                  <a:pt x="0" y="1075944"/>
                </a:lnTo>
              </a:path>
            </a:pathLst>
          </a:custGeom>
          <a:ln w="12192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279647" y="1566671"/>
            <a:ext cx="820419" cy="576580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179705">
              <a:lnSpc>
                <a:spcPct val="100000"/>
              </a:lnSpc>
              <a:spcBef>
                <a:spcPts val="470"/>
              </a:spcBef>
            </a:pPr>
            <a:r>
              <a:rPr sz="2800" b="1" spc="-5" dirty="0">
                <a:solidFill>
                  <a:srgbClr val="404040"/>
                </a:solidFill>
                <a:latin typeface="Microsoft YaHei"/>
                <a:cs typeface="Microsoft YaHei"/>
              </a:rPr>
              <a:t>2B</a:t>
            </a:r>
            <a:endParaRPr sz="2800">
              <a:latin typeface="Microsoft YaHei"/>
              <a:cs typeface="Microsoft Ya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79335" y="1359407"/>
            <a:ext cx="615950" cy="299085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535"/>
              </a:spcBef>
            </a:pPr>
            <a:r>
              <a:rPr sz="1000" b="1" spc="5" dirty="0">
                <a:solidFill>
                  <a:srgbClr val="404040"/>
                </a:solidFill>
                <a:latin typeface="Microsoft YaHei"/>
                <a:cs typeface="Microsoft YaHei"/>
              </a:rPr>
              <a:t>用户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79335" y="1706879"/>
            <a:ext cx="615950" cy="295910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530"/>
              </a:spcBef>
            </a:pPr>
            <a:r>
              <a:rPr sz="1000" b="1" spc="5" dirty="0">
                <a:solidFill>
                  <a:srgbClr val="404040"/>
                </a:solidFill>
                <a:latin typeface="Microsoft YaHei"/>
                <a:cs typeface="Microsoft YaHei"/>
              </a:rPr>
              <a:t>内容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79335" y="2054351"/>
            <a:ext cx="615950" cy="295910"/>
          </a:xfrm>
          <a:prstGeom prst="rect">
            <a:avLst/>
          </a:prstGeom>
          <a:solidFill>
            <a:srgbClr val="FFFFFF"/>
          </a:solidFill>
          <a:ln w="12192">
            <a:solidFill>
              <a:srgbClr val="73DDD9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525"/>
              </a:spcBef>
            </a:pPr>
            <a:r>
              <a:rPr sz="1000" b="1" spc="5" dirty="0">
                <a:solidFill>
                  <a:srgbClr val="404040"/>
                </a:solidFill>
                <a:latin typeface="Microsoft YaHei"/>
                <a:cs typeface="Microsoft YaHei"/>
              </a:rPr>
              <a:t>收入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267208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10/</a:t>
            </a:r>
            <a:r>
              <a:rPr spc="-20" dirty="0"/>
              <a:t> </a:t>
            </a:r>
            <a:r>
              <a:rPr spc="-10" dirty="0"/>
              <a:t>商业模式</a:t>
            </a:r>
            <a:r>
              <a:rPr spc="-15" dirty="0"/>
              <a:t>-</a:t>
            </a:r>
            <a:r>
              <a:rPr spc="-10" dirty="0"/>
              <a:t>市场推广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267208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10/</a:t>
            </a:r>
            <a:r>
              <a:rPr spc="-20" dirty="0"/>
              <a:t> </a:t>
            </a:r>
            <a:r>
              <a:rPr spc="-10" dirty="0"/>
              <a:t>商业模式</a:t>
            </a:r>
            <a:r>
              <a:rPr spc="-15" dirty="0"/>
              <a:t>-</a:t>
            </a:r>
            <a:r>
              <a:rPr spc="-10" dirty="0"/>
              <a:t>盈利模式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2401823"/>
            <a:ext cx="2962656" cy="768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2581655"/>
            <a:ext cx="2859405" cy="429895"/>
          </a:xfrm>
          <a:custGeom>
            <a:avLst/>
            <a:gdLst/>
            <a:ahLst/>
            <a:cxnLst/>
            <a:rect l="l" t="t" r="r" b="b"/>
            <a:pathLst>
              <a:path w="2859405" h="429894">
                <a:moveTo>
                  <a:pt x="2787396" y="0"/>
                </a:moveTo>
                <a:lnTo>
                  <a:pt x="0" y="0"/>
                </a:lnTo>
                <a:lnTo>
                  <a:pt x="0" y="429768"/>
                </a:lnTo>
                <a:lnTo>
                  <a:pt x="2787396" y="429768"/>
                </a:lnTo>
                <a:lnTo>
                  <a:pt x="2815250" y="424130"/>
                </a:lnTo>
                <a:lnTo>
                  <a:pt x="2838021" y="408765"/>
                </a:lnTo>
                <a:lnTo>
                  <a:pt x="2853386" y="385994"/>
                </a:lnTo>
                <a:lnTo>
                  <a:pt x="2859024" y="358140"/>
                </a:lnTo>
                <a:lnTo>
                  <a:pt x="2859024" y="71628"/>
                </a:lnTo>
                <a:lnTo>
                  <a:pt x="2853386" y="43773"/>
                </a:lnTo>
                <a:lnTo>
                  <a:pt x="2838021" y="21002"/>
                </a:lnTo>
                <a:lnTo>
                  <a:pt x="2815250" y="5637"/>
                </a:lnTo>
                <a:lnTo>
                  <a:pt x="2787396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25751" y="2505455"/>
            <a:ext cx="131445" cy="94615"/>
          </a:xfrm>
          <a:custGeom>
            <a:avLst/>
            <a:gdLst/>
            <a:ahLst/>
            <a:cxnLst/>
            <a:rect l="l" t="t" r="r" b="b"/>
            <a:pathLst>
              <a:path w="131444" h="94614">
                <a:moveTo>
                  <a:pt x="65531" y="0"/>
                </a:moveTo>
                <a:lnTo>
                  <a:pt x="0" y="94487"/>
                </a:lnTo>
                <a:lnTo>
                  <a:pt x="131064" y="94487"/>
                </a:lnTo>
                <a:lnTo>
                  <a:pt x="65531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6047" y="1008887"/>
            <a:ext cx="1484376" cy="14843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2644" y="1150619"/>
            <a:ext cx="1146175" cy="1146175"/>
          </a:xfrm>
          <a:custGeom>
            <a:avLst/>
            <a:gdLst/>
            <a:ahLst/>
            <a:cxnLst/>
            <a:rect l="l" t="t" r="r" b="b"/>
            <a:pathLst>
              <a:path w="1146175" h="1146175">
                <a:moveTo>
                  <a:pt x="573024" y="0"/>
                </a:moveTo>
                <a:lnTo>
                  <a:pt x="526025" y="1899"/>
                </a:lnTo>
                <a:lnTo>
                  <a:pt x="480073" y="7499"/>
                </a:lnTo>
                <a:lnTo>
                  <a:pt x="435315" y="16652"/>
                </a:lnTo>
                <a:lnTo>
                  <a:pt x="391899" y="29212"/>
                </a:lnTo>
                <a:lnTo>
                  <a:pt x="349972" y="45029"/>
                </a:lnTo>
                <a:lnTo>
                  <a:pt x="309681" y="63957"/>
                </a:lnTo>
                <a:lnTo>
                  <a:pt x="271174" y="85849"/>
                </a:lnTo>
                <a:lnTo>
                  <a:pt x="234598" y="110557"/>
                </a:lnTo>
                <a:lnTo>
                  <a:pt x="200101" y="137933"/>
                </a:lnTo>
                <a:lnTo>
                  <a:pt x="167830" y="167830"/>
                </a:lnTo>
                <a:lnTo>
                  <a:pt x="137933" y="200101"/>
                </a:lnTo>
                <a:lnTo>
                  <a:pt x="110557" y="234598"/>
                </a:lnTo>
                <a:lnTo>
                  <a:pt x="85849" y="271174"/>
                </a:lnTo>
                <a:lnTo>
                  <a:pt x="63957" y="309681"/>
                </a:lnTo>
                <a:lnTo>
                  <a:pt x="45029" y="349972"/>
                </a:lnTo>
                <a:lnTo>
                  <a:pt x="29212" y="391899"/>
                </a:lnTo>
                <a:lnTo>
                  <a:pt x="16652" y="435315"/>
                </a:lnTo>
                <a:lnTo>
                  <a:pt x="7499" y="480073"/>
                </a:lnTo>
                <a:lnTo>
                  <a:pt x="1899" y="526025"/>
                </a:lnTo>
                <a:lnTo>
                  <a:pt x="0" y="573024"/>
                </a:lnTo>
                <a:lnTo>
                  <a:pt x="1899" y="620022"/>
                </a:lnTo>
                <a:lnTo>
                  <a:pt x="7499" y="665974"/>
                </a:lnTo>
                <a:lnTo>
                  <a:pt x="16652" y="710732"/>
                </a:lnTo>
                <a:lnTo>
                  <a:pt x="29212" y="754148"/>
                </a:lnTo>
                <a:lnTo>
                  <a:pt x="45029" y="796075"/>
                </a:lnTo>
                <a:lnTo>
                  <a:pt x="63957" y="836366"/>
                </a:lnTo>
                <a:lnTo>
                  <a:pt x="85849" y="874873"/>
                </a:lnTo>
                <a:lnTo>
                  <a:pt x="110557" y="911449"/>
                </a:lnTo>
                <a:lnTo>
                  <a:pt x="137933" y="945946"/>
                </a:lnTo>
                <a:lnTo>
                  <a:pt x="167830" y="978217"/>
                </a:lnTo>
                <a:lnTo>
                  <a:pt x="200101" y="1008114"/>
                </a:lnTo>
                <a:lnTo>
                  <a:pt x="234598" y="1035490"/>
                </a:lnTo>
                <a:lnTo>
                  <a:pt x="271174" y="1060198"/>
                </a:lnTo>
                <a:lnTo>
                  <a:pt x="309681" y="1082090"/>
                </a:lnTo>
                <a:lnTo>
                  <a:pt x="349972" y="1101018"/>
                </a:lnTo>
                <a:lnTo>
                  <a:pt x="391899" y="1116835"/>
                </a:lnTo>
                <a:lnTo>
                  <a:pt x="435315" y="1129395"/>
                </a:lnTo>
                <a:lnTo>
                  <a:pt x="480073" y="1138548"/>
                </a:lnTo>
                <a:lnTo>
                  <a:pt x="526025" y="1144148"/>
                </a:lnTo>
                <a:lnTo>
                  <a:pt x="573024" y="1146047"/>
                </a:lnTo>
                <a:lnTo>
                  <a:pt x="620022" y="1144148"/>
                </a:lnTo>
                <a:lnTo>
                  <a:pt x="665974" y="1138548"/>
                </a:lnTo>
                <a:lnTo>
                  <a:pt x="710732" y="1129395"/>
                </a:lnTo>
                <a:lnTo>
                  <a:pt x="754148" y="1116835"/>
                </a:lnTo>
                <a:lnTo>
                  <a:pt x="796075" y="1101018"/>
                </a:lnTo>
                <a:lnTo>
                  <a:pt x="836366" y="1082090"/>
                </a:lnTo>
                <a:lnTo>
                  <a:pt x="874873" y="1060198"/>
                </a:lnTo>
                <a:lnTo>
                  <a:pt x="911449" y="1035490"/>
                </a:lnTo>
                <a:lnTo>
                  <a:pt x="945946" y="1008114"/>
                </a:lnTo>
                <a:lnTo>
                  <a:pt x="978217" y="978217"/>
                </a:lnTo>
                <a:lnTo>
                  <a:pt x="1008114" y="945946"/>
                </a:lnTo>
                <a:lnTo>
                  <a:pt x="1035490" y="911449"/>
                </a:lnTo>
                <a:lnTo>
                  <a:pt x="1060198" y="874873"/>
                </a:lnTo>
                <a:lnTo>
                  <a:pt x="1082090" y="836366"/>
                </a:lnTo>
                <a:lnTo>
                  <a:pt x="1101018" y="796075"/>
                </a:lnTo>
                <a:lnTo>
                  <a:pt x="1116835" y="754148"/>
                </a:lnTo>
                <a:lnTo>
                  <a:pt x="1129395" y="710732"/>
                </a:lnTo>
                <a:lnTo>
                  <a:pt x="1138548" y="665974"/>
                </a:lnTo>
                <a:lnTo>
                  <a:pt x="1144148" y="620022"/>
                </a:lnTo>
                <a:lnTo>
                  <a:pt x="1146048" y="573024"/>
                </a:lnTo>
                <a:lnTo>
                  <a:pt x="1144148" y="526025"/>
                </a:lnTo>
                <a:lnTo>
                  <a:pt x="1138548" y="480073"/>
                </a:lnTo>
                <a:lnTo>
                  <a:pt x="1129395" y="435315"/>
                </a:lnTo>
                <a:lnTo>
                  <a:pt x="1116835" y="391899"/>
                </a:lnTo>
                <a:lnTo>
                  <a:pt x="1101018" y="349972"/>
                </a:lnTo>
                <a:lnTo>
                  <a:pt x="1082090" y="309681"/>
                </a:lnTo>
                <a:lnTo>
                  <a:pt x="1060198" y="271174"/>
                </a:lnTo>
                <a:lnTo>
                  <a:pt x="1035490" y="234598"/>
                </a:lnTo>
                <a:lnTo>
                  <a:pt x="1008114" y="200101"/>
                </a:lnTo>
                <a:lnTo>
                  <a:pt x="978217" y="167830"/>
                </a:lnTo>
                <a:lnTo>
                  <a:pt x="945946" y="137933"/>
                </a:lnTo>
                <a:lnTo>
                  <a:pt x="911449" y="110557"/>
                </a:lnTo>
                <a:lnTo>
                  <a:pt x="874873" y="85849"/>
                </a:lnTo>
                <a:lnTo>
                  <a:pt x="836366" y="63957"/>
                </a:lnTo>
                <a:lnTo>
                  <a:pt x="796075" y="45029"/>
                </a:lnTo>
                <a:lnTo>
                  <a:pt x="754148" y="29212"/>
                </a:lnTo>
                <a:lnTo>
                  <a:pt x="710732" y="16652"/>
                </a:lnTo>
                <a:lnTo>
                  <a:pt x="665974" y="7499"/>
                </a:lnTo>
                <a:lnTo>
                  <a:pt x="620022" y="1899"/>
                </a:lnTo>
                <a:lnTo>
                  <a:pt x="573024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42644" y="1150619"/>
            <a:ext cx="1146175" cy="1146175"/>
          </a:xfrm>
          <a:custGeom>
            <a:avLst/>
            <a:gdLst/>
            <a:ahLst/>
            <a:cxnLst/>
            <a:rect l="l" t="t" r="r" b="b"/>
            <a:pathLst>
              <a:path w="1146175" h="1146175">
                <a:moveTo>
                  <a:pt x="0" y="573024"/>
                </a:moveTo>
                <a:lnTo>
                  <a:pt x="1899" y="526025"/>
                </a:lnTo>
                <a:lnTo>
                  <a:pt x="7499" y="480073"/>
                </a:lnTo>
                <a:lnTo>
                  <a:pt x="16652" y="435315"/>
                </a:lnTo>
                <a:lnTo>
                  <a:pt x="29212" y="391899"/>
                </a:lnTo>
                <a:lnTo>
                  <a:pt x="45029" y="349972"/>
                </a:lnTo>
                <a:lnTo>
                  <a:pt x="63957" y="309681"/>
                </a:lnTo>
                <a:lnTo>
                  <a:pt x="85849" y="271174"/>
                </a:lnTo>
                <a:lnTo>
                  <a:pt x="110557" y="234598"/>
                </a:lnTo>
                <a:lnTo>
                  <a:pt x="137933" y="200101"/>
                </a:lnTo>
                <a:lnTo>
                  <a:pt x="167830" y="167830"/>
                </a:lnTo>
                <a:lnTo>
                  <a:pt x="200101" y="137933"/>
                </a:lnTo>
                <a:lnTo>
                  <a:pt x="234598" y="110557"/>
                </a:lnTo>
                <a:lnTo>
                  <a:pt x="271174" y="85849"/>
                </a:lnTo>
                <a:lnTo>
                  <a:pt x="309681" y="63957"/>
                </a:lnTo>
                <a:lnTo>
                  <a:pt x="349972" y="45029"/>
                </a:lnTo>
                <a:lnTo>
                  <a:pt x="391899" y="29212"/>
                </a:lnTo>
                <a:lnTo>
                  <a:pt x="435315" y="16652"/>
                </a:lnTo>
                <a:lnTo>
                  <a:pt x="480073" y="7499"/>
                </a:lnTo>
                <a:lnTo>
                  <a:pt x="526025" y="1899"/>
                </a:lnTo>
                <a:lnTo>
                  <a:pt x="573024" y="0"/>
                </a:lnTo>
                <a:lnTo>
                  <a:pt x="620022" y="1899"/>
                </a:lnTo>
                <a:lnTo>
                  <a:pt x="665974" y="7499"/>
                </a:lnTo>
                <a:lnTo>
                  <a:pt x="710732" y="16652"/>
                </a:lnTo>
                <a:lnTo>
                  <a:pt x="754148" y="29212"/>
                </a:lnTo>
                <a:lnTo>
                  <a:pt x="796075" y="45029"/>
                </a:lnTo>
                <a:lnTo>
                  <a:pt x="836366" y="63957"/>
                </a:lnTo>
                <a:lnTo>
                  <a:pt x="874873" y="85849"/>
                </a:lnTo>
                <a:lnTo>
                  <a:pt x="911449" y="110557"/>
                </a:lnTo>
                <a:lnTo>
                  <a:pt x="945946" y="137933"/>
                </a:lnTo>
                <a:lnTo>
                  <a:pt x="978217" y="167830"/>
                </a:lnTo>
                <a:lnTo>
                  <a:pt x="1008114" y="200101"/>
                </a:lnTo>
                <a:lnTo>
                  <a:pt x="1035490" y="234598"/>
                </a:lnTo>
                <a:lnTo>
                  <a:pt x="1060198" y="271174"/>
                </a:lnTo>
                <a:lnTo>
                  <a:pt x="1082090" y="309681"/>
                </a:lnTo>
                <a:lnTo>
                  <a:pt x="1101018" y="349972"/>
                </a:lnTo>
                <a:lnTo>
                  <a:pt x="1116835" y="391899"/>
                </a:lnTo>
                <a:lnTo>
                  <a:pt x="1129395" y="435315"/>
                </a:lnTo>
                <a:lnTo>
                  <a:pt x="1138548" y="480073"/>
                </a:lnTo>
                <a:lnTo>
                  <a:pt x="1144148" y="526025"/>
                </a:lnTo>
                <a:lnTo>
                  <a:pt x="1146048" y="573024"/>
                </a:lnTo>
                <a:lnTo>
                  <a:pt x="1144148" y="620022"/>
                </a:lnTo>
                <a:lnTo>
                  <a:pt x="1138548" y="665974"/>
                </a:lnTo>
                <a:lnTo>
                  <a:pt x="1129395" y="710732"/>
                </a:lnTo>
                <a:lnTo>
                  <a:pt x="1116835" y="754148"/>
                </a:lnTo>
                <a:lnTo>
                  <a:pt x="1101018" y="796075"/>
                </a:lnTo>
                <a:lnTo>
                  <a:pt x="1082090" y="836366"/>
                </a:lnTo>
                <a:lnTo>
                  <a:pt x="1060198" y="874873"/>
                </a:lnTo>
                <a:lnTo>
                  <a:pt x="1035490" y="911449"/>
                </a:lnTo>
                <a:lnTo>
                  <a:pt x="1008114" y="945946"/>
                </a:lnTo>
                <a:lnTo>
                  <a:pt x="978217" y="978217"/>
                </a:lnTo>
                <a:lnTo>
                  <a:pt x="945946" y="1008114"/>
                </a:lnTo>
                <a:lnTo>
                  <a:pt x="911449" y="1035490"/>
                </a:lnTo>
                <a:lnTo>
                  <a:pt x="874873" y="1060198"/>
                </a:lnTo>
                <a:lnTo>
                  <a:pt x="836366" y="1082090"/>
                </a:lnTo>
                <a:lnTo>
                  <a:pt x="796075" y="1101018"/>
                </a:lnTo>
                <a:lnTo>
                  <a:pt x="754148" y="1116835"/>
                </a:lnTo>
                <a:lnTo>
                  <a:pt x="710732" y="1129395"/>
                </a:lnTo>
                <a:lnTo>
                  <a:pt x="665974" y="1138548"/>
                </a:lnTo>
                <a:lnTo>
                  <a:pt x="620022" y="1144148"/>
                </a:lnTo>
                <a:lnTo>
                  <a:pt x="573024" y="1146047"/>
                </a:lnTo>
                <a:lnTo>
                  <a:pt x="526025" y="1144148"/>
                </a:lnTo>
                <a:lnTo>
                  <a:pt x="480073" y="1138548"/>
                </a:lnTo>
                <a:lnTo>
                  <a:pt x="435315" y="1129395"/>
                </a:lnTo>
                <a:lnTo>
                  <a:pt x="391899" y="1116835"/>
                </a:lnTo>
                <a:lnTo>
                  <a:pt x="349972" y="1101018"/>
                </a:lnTo>
                <a:lnTo>
                  <a:pt x="309681" y="1082090"/>
                </a:lnTo>
                <a:lnTo>
                  <a:pt x="271174" y="1060198"/>
                </a:lnTo>
                <a:lnTo>
                  <a:pt x="234598" y="1035490"/>
                </a:lnTo>
                <a:lnTo>
                  <a:pt x="200101" y="1008114"/>
                </a:lnTo>
                <a:lnTo>
                  <a:pt x="167830" y="978217"/>
                </a:lnTo>
                <a:lnTo>
                  <a:pt x="137933" y="945946"/>
                </a:lnTo>
                <a:lnTo>
                  <a:pt x="110557" y="911449"/>
                </a:lnTo>
                <a:lnTo>
                  <a:pt x="85849" y="874873"/>
                </a:lnTo>
                <a:lnTo>
                  <a:pt x="63957" y="836366"/>
                </a:lnTo>
                <a:lnTo>
                  <a:pt x="45029" y="796075"/>
                </a:lnTo>
                <a:lnTo>
                  <a:pt x="29212" y="754148"/>
                </a:lnTo>
                <a:lnTo>
                  <a:pt x="16652" y="710732"/>
                </a:lnTo>
                <a:lnTo>
                  <a:pt x="7499" y="665974"/>
                </a:lnTo>
                <a:lnTo>
                  <a:pt x="1899" y="620022"/>
                </a:lnTo>
                <a:lnTo>
                  <a:pt x="0" y="573024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4704" y="2478023"/>
            <a:ext cx="2197608" cy="7680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43200" y="2581655"/>
            <a:ext cx="1935480" cy="429895"/>
          </a:xfrm>
          <a:custGeom>
            <a:avLst/>
            <a:gdLst/>
            <a:ahLst/>
            <a:cxnLst/>
            <a:rect l="l" t="t" r="r" b="b"/>
            <a:pathLst>
              <a:path w="1935479" h="429894">
                <a:moveTo>
                  <a:pt x="1863852" y="0"/>
                </a:moveTo>
                <a:lnTo>
                  <a:pt x="71627" y="0"/>
                </a:lnTo>
                <a:lnTo>
                  <a:pt x="43773" y="5637"/>
                </a:lnTo>
                <a:lnTo>
                  <a:pt x="21002" y="21002"/>
                </a:lnTo>
                <a:lnTo>
                  <a:pt x="5637" y="43773"/>
                </a:lnTo>
                <a:lnTo>
                  <a:pt x="0" y="71628"/>
                </a:lnTo>
                <a:lnTo>
                  <a:pt x="0" y="358140"/>
                </a:lnTo>
                <a:lnTo>
                  <a:pt x="5637" y="385994"/>
                </a:lnTo>
                <a:lnTo>
                  <a:pt x="21002" y="408765"/>
                </a:lnTo>
                <a:lnTo>
                  <a:pt x="43773" y="424130"/>
                </a:lnTo>
                <a:lnTo>
                  <a:pt x="71627" y="429768"/>
                </a:lnTo>
                <a:lnTo>
                  <a:pt x="1863852" y="429768"/>
                </a:lnTo>
                <a:lnTo>
                  <a:pt x="1891706" y="424130"/>
                </a:lnTo>
                <a:lnTo>
                  <a:pt x="1914477" y="408765"/>
                </a:lnTo>
                <a:lnTo>
                  <a:pt x="1929842" y="385994"/>
                </a:lnTo>
                <a:lnTo>
                  <a:pt x="1935479" y="358140"/>
                </a:lnTo>
                <a:lnTo>
                  <a:pt x="1935479" y="71628"/>
                </a:lnTo>
                <a:lnTo>
                  <a:pt x="1929842" y="43773"/>
                </a:lnTo>
                <a:lnTo>
                  <a:pt x="1914477" y="21002"/>
                </a:lnTo>
                <a:lnTo>
                  <a:pt x="1891706" y="5637"/>
                </a:lnTo>
                <a:lnTo>
                  <a:pt x="1863852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45408" y="2990088"/>
            <a:ext cx="131445" cy="97790"/>
          </a:xfrm>
          <a:custGeom>
            <a:avLst/>
            <a:gdLst/>
            <a:ahLst/>
            <a:cxnLst/>
            <a:rect l="l" t="t" r="r" b="b"/>
            <a:pathLst>
              <a:path w="131445" h="97789">
                <a:moveTo>
                  <a:pt x="131063" y="0"/>
                </a:moveTo>
                <a:lnTo>
                  <a:pt x="0" y="0"/>
                </a:lnTo>
                <a:lnTo>
                  <a:pt x="65531" y="97536"/>
                </a:lnTo>
                <a:lnTo>
                  <a:pt x="131063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51048" y="3121151"/>
            <a:ext cx="1399031" cy="13990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47644" y="3262883"/>
            <a:ext cx="1061085" cy="1061085"/>
          </a:xfrm>
          <a:custGeom>
            <a:avLst/>
            <a:gdLst/>
            <a:ahLst/>
            <a:cxnLst/>
            <a:rect l="l" t="t" r="r" b="b"/>
            <a:pathLst>
              <a:path w="1061085" h="1061085">
                <a:moveTo>
                  <a:pt x="530352" y="0"/>
                </a:moveTo>
                <a:lnTo>
                  <a:pt x="482085" y="2167"/>
                </a:lnTo>
                <a:lnTo>
                  <a:pt x="435031" y="8546"/>
                </a:lnTo>
                <a:lnTo>
                  <a:pt x="389378" y="18947"/>
                </a:lnTo>
                <a:lnTo>
                  <a:pt x="345312" y="33185"/>
                </a:lnTo>
                <a:lnTo>
                  <a:pt x="303021" y="51071"/>
                </a:lnTo>
                <a:lnTo>
                  <a:pt x="262692" y="72418"/>
                </a:lnTo>
                <a:lnTo>
                  <a:pt x="224513" y="97039"/>
                </a:lnTo>
                <a:lnTo>
                  <a:pt x="188670" y="124746"/>
                </a:lnTo>
                <a:lnTo>
                  <a:pt x="155352" y="155352"/>
                </a:lnTo>
                <a:lnTo>
                  <a:pt x="124746" y="188670"/>
                </a:lnTo>
                <a:lnTo>
                  <a:pt x="97039" y="224513"/>
                </a:lnTo>
                <a:lnTo>
                  <a:pt x="72418" y="262692"/>
                </a:lnTo>
                <a:lnTo>
                  <a:pt x="51071" y="303021"/>
                </a:lnTo>
                <a:lnTo>
                  <a:pt x="33185" y="345312"/>
                </a:lnTo>
                <a:lnTo>
                  <a:pt x="18947" y="389378"/>
                </a:lnTo>
                <a:lnTo>
                  <a:pt x="8546" y="435031"/>
                </a:lnTo>
                <a:lnTo>
                  <a:pt x="2167" y="482085"/>
                </a:lnTo>
                <a:lnTo>
                  <a:pt x="0" y="530351"/>
                </a:lnTo>
                <a:lnTo>
                  <a:pt x="2167" y="578624"/>
                </a:lnTo>
                <a:lnTo>
                  <a:pt x="8546" y="625682"/>
                </a:lnTo>
                <a:lnTo>
                  <a:pt x="18947" y="671338"/>
                </a:lnTo>
                <a:lnTo>
                  <a:pt x="33185" y="715406"/>
                </a:lnTo>
                <a:lnTo>
                  <a:pt x="51071" y="757699"/>
                </a:lnTo>
                <a:lnTo>
                  <a:pt x="72418" y="798028"/>
                </a:lnTo>
                <a:lnTo>
                  <a:pt x="97039" y="836207"/>
                </a:lnTo>
                <a:lnTo>
                  <a:pt x="124746" y="872048"/>
                </a:lnTo>
                <a:lnTo>
                  <a:pt x="155352" y="905365"/>
                </a:lnTo>
                <a:lnTo>
                  <a:pt x="188670" y="935970"/>
                </a:lnTo>
                <a:lnTo>
                  <a:pt x="224513" y="963675"/>
                </a:lnTo>
                <a:lnTo>
                  <a:pt x="262692" y="988294"/>
                </a:lnTo>
                <a:lnTo>
                  <a:pt x="303021" y="1009639"/>
                </a:lnTo>
                <a:lnTo>
                  <a:pt x="345312" y="1027523"/>
                </a:lnTo>
                <a:lnTo>
                  <a:pt x="389378" y="1041758"/>
                </a:lnTo>
                <a:lnTo>
                  <a:pt x="435031" y="1052159"/>
                </a:lnTo>
                <a:lnTo>
                  <a:pt x="482085" y="1058536"/>
                </a:lnTo>
                <a:lnTo>
                  <a:pt x="530352" y="1060703"/>
                </a:lnTo>
                <a:lnTo>
                  <a:pt x="578618" y="1058536"/>
                </a:lnTo>
                <a:lnTo>
                  <a:pt x="625672" y="1052159"/>
                </a:lnTo>
                <a:lnTo>
                  <a:pt x="671325" y="1041758"/>
                </a:lnTo>
                <a:lnTo>
                  <a:pt x="715391" y="1027523"/>
                </a:lnTo>
                <a:lnTo>
                  <a:pt x="757682" y="1009639"/>
                </a:lnTo>
                <a:lnTo>
                  <a:pt x="798011" y="988294"/>
                </a:lnTo>
                <a:lnTo>
                  <a:pt x="836190" y="963675"/>
                </a:lnTo>
                <a:lnTo>
                  <a:pt x="872033" y="935970"/>
                </a:lnTo>
                <a:lnTo>
                  <a:pt x="905351" y="905365"/>
                </a:lnTo>
                <a:lnTo>
                  <a:pt x="935957" y="872048"/>
                </a:lnTo>
                <a:lnTo>
                  <a:pt x="963664" y="836207"/>
                </a:lnTo>
                <a:lnTo>
                  <a:pt x="988285" y="798028"/>
                </a:lnTo>
                <a:lnTo>
                  <a:pt x="1009632" y="757699"/>
                </a:lnTo>
                <a:lnTo>
                  <a:pt x="1027518" y="715406"/>
                </a:lnTo>
                <a:lnTo>
                  <a:pt x="1041756" y="671338"/>
                </a:lnTo>
                <a:lnTo>
                  <a:pt x="1052157" y="625682"/>
                </a:lnTo>
                <a:lnTo>
                  <a:pt x="1058536" y="578624"/>
                </a:lnTo>
                <a:lnTo>
                  <a:pt x="1060704" y="530351"/>
                </a:lnTo>
                <a:lnTo>
                  <a:pt x="1058536" y="482085"/>
                </a:lnTo>
                <a:lnTo>
                  <a:pt x="1052157" y="435031"/>
                </a:lnTo>
                <a:lnTo>
                  <a:pt x="1041756" y="389378"/>
                </a:lnTo>
                <a:lnTo>
                  <a:pt x="1027518" y="345312"/>
                </a:lnTo>
                <a:lnTo>
                  <a:pt x="1009632" y="303021"/>
                </a:lnTo>
                <a:lnTo>
                  <a:pt x="988285" y="262692"/>
                </a:lnTo>
                <a:lnTo>
                  <a:pt x="963664" y="224513"/>
                </a:lnTo>
                <a:lnTo>
                  <a:pt x="935957" y="188670"/>
                </a:lnTo>
                <a:lnTo>
                  <a:pt x="905351" y="155352"/>
                </a:lnTo>
                <a:lnTo>
                  <a:pt x="872033" y="124746"/>
                </a:lnTo>
                <a:lnTo>
                  <a:pt x="836190" y="97039"/>
                </a:lnTo>
                <a:lnTo>
                  <a:pt x="798011" y="72418"/>
                </a:lnTo>
                <a:lnTo>
                  <a:pt x="757682" y="51071"/>
                </a:lnTo>
                <a:lnTo>
                  <a:pt x="715391" y="33185"/>
                </a:lnTo>
                <a:lnTo>
                  <a:pt x="671325" y="18947"/>
                </a:lnTo>
                <a:lnTo>
                  <a:pt x="625672" y="8546"/>
                </a:lnTo>
                <a:lnTo>
                  <a:pt x="578618" y="2167"/>
                </a:lnTo>
                <a:lnTo>
                  <a:pt x="530352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47644" y="3262883"/>
            <a:ext cx="1061085" cy="1061085"/>
          </a:xfrm>
          <a:custGeom>
            <a:avLst/>
            <a:gdLst/>
            <a:ahLst/>
            <a:cxnLst/>
            <a:rect l="l" t="t" r="r" b="b"/>
            <a:pathLst>
              <a:path w="1061085" h="1061085">
                <a:moveTo>
                  <a:pt x="0" y="530351"/>
                </a:moveTo>
                <a:lnTo>
                  <a:pt x="2167" y="482085"/>
                </a:lnTo>
                <a:lnTo>
                  <a:pt x="8546" y="435031"/>
                </a:lnTo>
                <a:lnTo>
                  <a:pt x="18947" y="389378"/>
                </a:lnTo>
                <a:lnTo>
                  <a:pt x="33185" y="345312"/>
                </a:lnTo>
                <a:lnTo>
                  <a:pt x="51071" y="303021"/>
                </a:lnTo>
                <a:lnTo>
                  <a:pt x="72418" y="262692"/>
                </a:lnTo>
                <a:lnTo>
                  <a:pt x="97039" y="224513"/>
                </a:lnTo>
                <a:lnTo>
                  <a:pt x="124746" y="188670"/>
                </a:lnTo>
                <a:lnTo>
                  <a:pt x="155352" y="155352"/>
                </a:lnTo>
                <a:lnTo>
                  <a:pt x="188670" y="124746"/>
                </a:lnTo>
                <a:lnTo>
                  <a:pt x="224513" y="97039"/>
                </a:lnTo>
                <a:lnTo>
                  <a:pt x="262692" y="72418"/>
                </a:lnTo>
                <a:lnTo>
                  <a:pt x="303021" y="51071"/>
                </a:lnTo>
                <a:lnTo>
                  <a:pt x="345312" y="33185"/>
                </a:lnTo>
                <a:lnTo>
                  <a:pt x="389378" y="18947"/>
                </a:lnTo>
                <a:lnTo>
                  <a:pt x="435031" y="8546"/>
                </a:lnTo>
                <a:lnTo>
                  <a:pt x="482085" y="2167"/>
                </a:lnTo>
                <a:lnTo>
                  <a:pt x="530352" y="0"/>
                </a:lnTo>
                <a:lnTo>
                  <a:pt x="578618" y="2167"/>
                </a:lnTo>
                <a:lnTo>
                  <a:pt x="625672" y="8546"/>
                </a:lnTo>
                <a:lnTo>
                  <a:pt x="671325" y="18947"/>
                </a:lnTo>
                <a:lnTo>
                  <a:pt x="715391" y="33185"/>
                </a:lnTo>
                <a:lnTo>
                  <a:pt x="757682" y="51071"/>
                </a:lnTo>
                <a:lnTo>
                  <a:pt x="798011" y="72418"/>
                </a:lnTo>
                <a:lnTo>
                  <a:pt x="836190" y="97039"/>
                </a:lnTo>
                <a:lnTo>
                  <a:pt x="872033" y="124746"/>
                </a:lnTo>
                <a:lnTo>
                  <a:pt x="905351" y="155352"/>
                </a:lnTo>
                <a:lnTo>
                  <a:pt x="935957" y="188670"/>
                </a:lnTo>
                <a:lnTo>
                  <a:pt x="963664" y="224513"/>
                </a:lnTo>
                <a:lnTo>
                  <a:pt x="988285" y="262692"/>
                </a:lnTo>
                <a:lnTo>
                  <a:pt x="1009632" y="303021"/>
                </a:lnTo>
                <a:lnTo>
                  <a:pt x="1027518" y="345312"/>
                </a:lnTo>
                <a:lnTo>
                  <a:pt x="1041756" y="389378"/>
                </a:lnTo>
                <a:lnTo>
                  <a:pt x="1052157" y="435031"/>
                </a:lnTo>
                <a:lnTo>
                  <a:pt x="1058536" y="482085"/>
                </a:lnTo>
                <a:lnTo>
                  <a:pt x="1060704" y="530351"/>
                </a:lnTo>
                <a:lnTo>
                  <a:pt x="1058536" y="578624"/>
                </a:lnTo>
                <a:lnTo>
                  <a:pt x="1052157" y="625682"/>
                </a:lnTo>
                <a:lnTo>
                  <a:pt x="1041756" y="671338"/>
                </a:lnTo>
                <a:lnTo>
                  <a:pt x="1027518" y="715406"/>
                </a:lnTo>
                <a:lnTo>
                  <a:pt x="1009632" y="757699"/>
                </a:lnTo>
                <a:lnTo>
                  <a:pt x="988285" y="798028"/>
                </a:lnTo>
                <a:lnTo>
                  <a:pt x="963664" y="836207"/>
                </a:lnTo>
                <a:lnTo>
                  <a:pt x="935957" y="872048"/>
                </a:lnTo>
                <a:lnTo>
                  <a:pt x="905351" y="905365"/>
                </a:lnTo>
                <a:lnTo>
                  <a:pt x="872033" y="935970"/>
                </a:lnTo>
                <a:lnTo>
                  <a:pt x="836190" y="963675"/>
                </a:lnTo>
                <a:lnTo>
                  <a:pt x="798011" y="988294"/>
                </a:lnTo>
                <a:lnTo>
                  <a:pt x="757682" y="1009639"/>
                </a:lnTo>
                <a:lnTo>
                  <a:pt x="715391" y="1027523"/>
                </a:lnTo>
                <a:lnTo>
                  <a:pt x="671325" y="1041758"/>
                </a:lnTo>
                <a:lnTo>
                  <a:pt x="625672" y="1052159"/>
                </a:lnTo>
                <a:lnTo>
                  <a:pt x="578618" y="1058536"/>
                </a:lnTo>
                <a:lnTo>
                  <a:pt x="530352" y="1060703"/>
                </a:lnTo>
                <a:lnTo>
                  <a:pt x="482085" y="1058536"/>
                </a:lnTo>
                <a:lnTo>
                  <a:pt x="435031" y="1052159"/>
                </a:lnTo>
                <a:lnTo>
                  <a:pt x="389378" y="1041758"/>
                </a:lnTo>
                <a:lnTo>
                  <a:pt x="345312" y="1027523"/>
                </a:lnTo>
                <a:lnTo>
                  <a:pt x="303021" y="1009639"/>
                </a:lnTo>
                <a:lnTo>
                  <a:pt x="262692" y="988294"/>
                </a:lnTo>
                <a:lnTo>
                  <a:pt x="224513" y="963675"/>
                </a:lnTo>
                <a:lnTo>
                  <a:pt x="188670" y="935970"/>
                </a:lnTo>
                <a:lnTo>
                  <a:pt x="155352" y="905365"/>
                </a:lnTo>
                <a:lnTo>
                  <a:pt x="124746" y="872048"/>
                </a:lnTo>
                <a:lnTo>
                  <a:pt x="97039" y="836207"/>
                </a:lnTo>
                <a:lnTo>
                  <a:pt x="72418" y="798028"/>
                </a:lnTo>
                <a:lnTo>
                  <a:pt x="51071" y="757699"/>
                </a:lnTo>
                <a:lnTo>
                  <a:pt x="33185" y="715406"/>
                </a:lnTo>
                <a:lnTo>
                  <a:pt x="18947" y="671338"/>
                </a:lnTo>
                <a:lnTo>
                  <a:pt x="8546" y="625682"/>
                </a:lnTo>
                <a:lnTo>
                  <a:pt x="2167" y="578624"/>
                </a:lnTo>
                <a:lnTo>
                  <a:pt x="0" y="530351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07408" y="2401823"/>
            <a:ext cx="2197608" cy="7680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65903" y="2581655"/>
            <a:ext cx="1935480" cy="429895"/>
          </a:xfrm>
          <a:custGeom>
            <a:avLst/>
            <a:gdLst/>
            <a:ahLst/>
            <a:cxnLst/>
            <a:rect l="l" t="t" r="r" b="b"/>
            <a:pathLst>
              <a:path w="1935479" h="429894">
                <a:moveTo>
                  <a:pt x="1863852" y="0"/>
                </a:moveTo>
                <a:lnTo>
                  <a:pt x="71628" y="0"/>
                </a:lnTo>
                <a:lnTo>
                  <a:pt x="43773" y="5637"/>
                </a:lnTo>
                <a:lnTo>
                  <a:pt x="21002" y="21002"/>
                </a:lnTo>
                <a:lnTo>
                  <a:pt x="5637" y="43773"/>
                </a:lnTo>
                <a:lnTo>
                  <a:pt x="0" y="71628"/>
                </a:lnTo>
                <a:lnTo>
                  <a:pt x="0" y="358140"/>
                </a:lnTo>
                <a:lnTo>
                  <a:pt x="5637" y="385994"/>
                </a:lnTo>
                <a:lnTo>
                  <a:pt x="21002" y="408765"/>
                </a:lnTo>
                <a:lnTo>
                  <a:pt x="43773" y="424130"/>
                </a:lnTo>
                <a:lnTo>
                  <a:pt x="71628" y="429768"/>
                </a:lnTo>
                <a:lnTo>
                  <a:pt x="1863852" y="429768"/>
                </a:lnTo>
                <a:lnTo>
                  <a:pt x="1891706" y="424130"/>
                </a:lnTo>
                <a:lnTo>
                  <a:pt x="1914477" y="408765"/>
                </a:lnTo>
                <a:lnTo>
                  <a:pt x="1929842" y="385994"/>
                </a:lnTo>
                <a:lnTo>
                  <a:pt x="1935480" y="358140"/>
                </a:lnTo>
                <a:lnTo>
                  <a:pt x="1935480" y="71628"/>
                </a:lnTo>
                <a:lnTo>
                  <a:pt x="1929842" y="43773"/>
                </a:lnTo>
                <a:lnTo>
                  <a:pt x="1914477" y="21002"/>
                </a:lnTo>
                <a:lnTo>
                  <a:pt x="1891706" y="5637"/>
                </a:lnTo>
                <a:lnTo>
                  <a:pt x="1863852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68111" y="2505455"/>
            <a:ext cx="131445" cy="94615"/>
          </a:xfrm>
          <a:custGeom>
            <a:avLst/>
            <a:gdLst/>
            <a:ahLst/>
            <a:cxnLst/>
            <a:rect l="l" t="t" r="r" b="b"/>
            <a:pathLst>
              <a:path w="131445" h="94614">
                <a:moveTo>
                  <a:pt x="65532" y="0"/>
                </a:moveTo>
                <a:lnTo>
                  <a:pt x="0" y="94487"/>
                </a:lnTo>
                <a:lnTo>
                  <a:pt x="131063" y="94487"/>
                </a:lnTo>
                <a:lnTo>
                  <a:pt x="65532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09744" y="1051559"/>
            <a:ext cx="1399031" cy="13990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06340" y="1193291"/>
            <a:ext cx="1061085" cy="1061085"/>
          </a:xfrm>
          <a:custGeom>
            <a:avLst/>
            <a:gdLst/>
            <a:ahLst/>
            <a:cxnLst/>
            <a:rect l="l" t="t" r="r" b="b"/>
            <a:pathLst>
              <a:path w="1061085" h="1061085">
                <a:moveTo>
                  <a:pt x="530351" y="0"/>
                </a:moveTo>
                <a:lnTo>
                  <a:pt x="482085" y="2167"/>
                </a:lnTo>
                <a:lnTo>
                  <a:pt x="435031" y="8546"/>
                </a:lnTo>
                <a:lnTo>
                  <a:pt x="389378" y="18947"/>
                </a:lnTo>
                <a:lnTo>
                  <a:pt x="345312" y="33185"/>
                </a:lnTo>
                <a:lnTo>
                  <a:pt x="303021" y="51071"/>
                </a:lnTo>
                <a:lnTo>
                  <a:pt x="262692" y="72418"/>
                </a:lnTo>
                <a:lnTo>
                  <a:pt x="224513" y="97039"/>
                </a:lnTo>
                <a:lnTo>
                  <a:pt x="188670" y="124746"/>
                </a:lnTo>
                <a:lnTo>
                  <a:pt x="155352" y="155352"/>
                </a:lnTo>
                <a:lnTo>
                  <a:pt x="124746" y="188670"/>
                </a:lnTo>
                <a:lnTo>
                  <a:pt x="97039" y="224513"/>
                </a:lnTo>
                <a:lnTo>
                  <a:pt x="72418" y="262692"/>
                </a:lnTo>
                <a:lnTo>
                  <a:pt x="51071" y="303021"/>
                </a:lnTo>
                <a:lnTo>
                  <a:pt x="33185" y="345312"/>
                </a:lnTo>
                <a:lnTo>
                  <a:pt x="18947" y="389378"/>
                </a:lnTo>
                <a:lnTo>
                  <a:pt x="8546" y="435031"/>
                </a:lnTo>
                <a:lnTo>
                  <a:pt x="2167" y="482085"/>
                </a:lnTo>
                <a:lnTo>
                  <a:pt x="0" y="530352"/>
                </a:lnTo>
                <a:lnTo>
                  <a:pt x="2167" y="578618"/>
                </a:lnTo>
                <a:lnTo>
                  <a:pt x="8546" y="625672"/>
                </a:lnTo>
                <a:lnTo>
                  <a:pt x="18947" y="671325"/>
                </a:lnTo>
                <a:lnTo>
                  <a:pt x="33185" y="715391"/>
                </a:lnTo>
                <a:lnTo>
                  <a:pt x="51071" y="757682"/>
                </a:lnTo>
                <a:lnTo>
                  <a:pt x="72418" y="798011"/>
                </a:lnTo>
                <a:lnTo>
                  <a:pt x="97039" y="836190"/>
                </a:lnTo>
                <a:lnTo>
                  <a:pt x="124746" y="872033"/>
                </a:lnTo>
                <a:lnTo>
                  <a:pt x="155352" y="905351"/>
                </a:lnTo>
                <a:lnTo>
                  <a:pt x="188670" y="935957"/>
                </a:lnTo>
                <a:lnTo>
                  <a:pt x="224513" y="963664"/>
                </a:lnTo>
                <a:lnTo>
                  <a:pt x="262692" y="988285"/>
                </a:lnTo>
                <a:lnTo>
                  <a:pt x="303021" y="1009632"/>
                </a:lnTo>
                <a:lnTo>
                  <a:pt x="345312" y="1027518"/>
                </a:lnTo>
                <a:lnTo>
                  <a:pt x="389378" y="1041756"/>
                </a:lnTo>
                <a:lnTo>
                  <a:pt x="435031" y="1052157"/>
                </a:lnTo>
                <a:lnTo>
                  <a:pt x="482085" y="1058536"/>
                </a:lnTo>
                <a:lnTo>
                  <a:pt x="530351" y="1060704"/>
                </a:lnTo>
                <a:lnTo>
                  <a:pt x="578618" y="1058536"/>
                </a:lnTo>
                <a:lnTo>
                  <a:pt x="625672" y="1052157"/>
                </a:lnTo>
                <a:lnTo>
                  <a:pt x="671325" y="1041756"/>
                </a:lnTo>
                <a:lnTo>
                  <a:pt x="715391" y="1027518"/>
                </a:lnTo>
                <a:lnTo>
                  <a:pt x="757682" y="1009632"/>
                </a:lnTo>
                <a:lnTo>
                  <a:pt x="798011" y="988285"/>
                </a:lnTo>
                <a:lnTo>
                  <a:pt x="836190" y="963664"/>
                </a:lnTo>
                <a:lnTo>
                  <a:pt x="872033" y="935957"/>
                </a:lnTo>
                <a:lnTo>
                  <a:pt x="905351" y="905351"/>
                </a:lnTo>
                <a:lnTo>
                  <a:pt x="935957" y="872033"/>
                </a:lnTo>
                <a:lnTo>
                  <a:pt x="963664" y="836190"/>
                </a:lnTo>
                <a:lnTo>
                  <a:pt x="988285" y="798011"/>
                </a:lnTo>
                <a:lnTo>
                  <a:pt x="1009632" y="757682"/>
                </a:lnTo>
                <a:lnTo>
                  <a:pt x="1027518" y="715391"/>
                </a:lnTo>
                <a:lnTo>
                  <a:pt x="1041756" y="671325"/>
                </a:lnTo>
                <a:lnTo>
                  <a:pt x="1052157" y="625672"/>
                </a:lnTo>
                <a:lnTo>
                  <a:pt x="1058536" y="578618"/>
                </a:lnTo>
                <a:lnTo>
                  <a:pt x="1060704" y="530352"/>
                </a:lnTo>
                <a:lnTo>
                  <a:pt x="1058536" y="482085"/>
                </a:lnTo>
                <a:lnTo>
                  <a:pt x="1052157" y="435031"/>
                </a:lnTo>
                <a:lnTo>
                  <a:pt x="1041756" y="389378"/>
                </a:lnTo>
                <a:lnTo>
                  <a:pt x="1027518" y="345312"/>
                </a:lnTo>
                <a:lnTo>
                  <a:pt x="1009632" y="303021"/>
                </a:lnTo>
                <a:lnTo>
                  <a:pt x="988285" y="262692"/>
                </a:lnTo>
                <a:lnTo>
                  <a:pt x="963664" y="224513"/>
                </a:lnTo>
                <a:lnTo>
                  <a:pt x="935957" y="188670"/>
                </a:lnTo>
                <a:lnTo>
                  <a:pt x="905351" y="155352"/>
                </a:lnTo>
                <a:lnTo>
                  <a:pt x="872033" y="124746"/>
                </a:lnTo>
                <a:lnTo>
                  <a:pt x="836190" y="97039"/>
                </a:lnTo>
                <a:lnTo>
                  <a:pt x="798011" y="72418"/>
                </a:lnTo>
                <a:lnTo>
                  <a:pt x="757682" y="51071"/>
                </a:lnTo>
                <a:lnTo>
                  <a:pt x="715391" y="33185"/>
                </a:lnTo>
                <a:lnTo>
                  <a:pt x="671325" y="18947"/>
                </a:lnTo>
                <a:lnTo>
                  <a:pt x="625672" y="8546"/>
                </a:lnTo>
                <a:lnTo>
                  <a:pt x="578618" y="2167"/>
                </a:lnTo>
                <a:lnTo>
                  <a:pt x="530351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06340" y="1193291"/>
            <a:ext cx="1061085" cy="1061085"/>
          </a:xfrm>
          <a:custGeom>
            <a:avLst/>
            <a:gdLst/>
            <a:ahLst/>
            <a:cxnLst/>
            <a:rect l="l" t="t" r="r" b="b"/>
            <a:pathLst>
              <a:path w="1061085" h="1061085">
                <a:moveTo>
                  <a:pt x="0" y="530352"/>
                </a:moveTo>
                <a:lnTo>
                  <a:pt x="2167" y="482085"/>
                </a:lnTo>
                <a:lnTo>
                  <a:pt x="8546" y="435031"/>
                </a:lnTo>
                <a:lnTo>
                  <a:pt x="18947" y="389378"/>
                </a:lnTo>
                <a:lnTo>
                  <a:pt x="33185" y="345312"/>
                </a:lnTo>
                <a:lnTo>
                  <a:pt x="51071" y="303021"/>
                </a:lnTo>
                <a:lnTo>
                  <a:pt x="72418" y="262692"/>
                </a:lnTo>
                <a:lnTo>
                  <a:pt x="97039" y="224513"/>
                </a:lnTo>
                <a:lnTo>
                  <a:pt x="124746" y="188670"/>
                </a:lnTo>
                <a:lnTo>
                  <a:pt x="155352" y="155352"/>
                </a:lnTo>
                <a:lnTo>
                  <a:pt x="188670" y="124746"/>
                </a:lnTo>
                <a:lnTo>
                  <a:pt x="224513" y="97039"/>
                </a:lnTo>
                <a:lnTo>
                  <a:pt x="262692" y="72418"/>
                </a:lnTo>
                <a:lnTo>
                  <a:pt x="303021" y="51071"/>
                </a:lnTo>
                <a:lnTo>
                  <a:pt x="345312" y="33185"/>
                </a:lnTo>
                <a:lnTo>
                  <a:pt x="389378" y="18947"/>
                </a:lnTo>
                <a:lnTo>
                  <a:pt x="435031" y="8546"/>
                </a:lnTo>
                <a:lnTo>
                  <a:pt x="482085" y="2167"/>
                </a:lnTo>
                <a:lnTo>
                  <a:pt x="530351" y="0"/>
                </a:lnTo>
                <a:lnTo>
                  <a:pt x="578618" y="2167"/>
                </a:lnTo>
                <a:lnTo>
                  <a:pt x="625672" y="8546"/>
                </a:lnTo>
                <a:lnTo>
                  <a:pt x="671325" y="18947"/>
                </a:lnTo>
                <a:lnTo>
                  <a:pt x="715391" y="33185"/>
                </a:lnTo>
                <a:lnTo>
                  <a:pt x="757682" y="51071"/>
                </a:lnTo>
                <a:lnTo>
                  <a:pt x="798011" y="72418"/>
                </a:lnTo>
                <a:lnTo>
                  <a:pt x="836190" y="97039"/>
                </a:lnTo>
                <a:lnTo>
                  <a:pt x="872033" y="124746"/>
                </a:lnTo>
                <a:lnTo>
                  <a:pt x="905351" y="155352"/>
                </a:lnTo>
                <a:lnTo>
                  <a:pt x="935957" y="188670"/>
                </a:lnTo>
                <a:lnTo>
                  <a:pt x="963664" y="224513"/>
                </a:lnTo>
                <a:lnTo>
                  <a:pt x="988285" y="262692"/>
                </a:lnTo>
                <a:lnTo>
                  <a:pt x="1009632" y="303021"/>
                </a:lnTo>
                <a:lnTo>
                  <a:pt x="1027518" y="345312"/>
                </a:lnTo>
                <a:lnTo>
                  <a:pt x="1041756" y="389378"/>
                </a:lnTo>
                <a:lnTo>
                  <a:pt x="1052157" y="435031"/>
                </a:lnTo>
                <a:lnTo>
                  <a:pt x="1058536" y="482085"/>
                </a:lnTo>
                <a:lnTo>
                  <a:pt x="1060704" y="530352"/>
                </a:lnTo>
                <a:lnTo>
                  <a:pt x="1058536" y="578618"/>
                </a:lnTo>
                <a:lnTo>
                  <a:pt x="1052157" y="625672"/>
                </a:lnTo>
                <a:lnTo>
                  <a:pt x="1041756" y="671325"/>
                </a:lnTo>
                <a:lnTo>
                  <a:pt x="1027518" y="715391"/>
                </a:lnTo>
                <a:lnTo>
                  <a:pt x="1009632" y="757682"/>
                </a:lnTo>
                <a:lnTo>
                  <a:pt x="988285" y="798011"/>
                </a:lnTo>
                <a:lnTo>
                  <a:pt x="963664" y="836190"/>
                </a:lnTo>
                <a:lnTo>
                  <a:pt x="935957" y="872033"/>
                </a:lnTo>
                <a:lnTo>
                  <a:pt x="905351" y="905351"/>
                </a:lnTo>
                <a:lnTo>
                  <a:pt x="872033" y="935957"/>
                </a:lnTo>
                <a:lnTo>
                  <a:pt x="836190" y="963664"/>
                </a:lnTo>
                <a:lnTo>
                  <a:pt x="798011" y="988285"/>
                </a:lnTo>
                <a:lnTo>
                  <a:pt x="757682" y="1009632"/>
                </a:lnTo>
                <a:lnTo>
                  <a:pt x="715391" y="1027518"/>
                </a:lnTo>
                <a:lnTo>
                  <a:pt x="671325" y="1041756"/>
                </a:lnTo>
                <a:lnTo>
                  <a:pt x="625672" y="1052157"/>
                </a:lnTo>
                <a:lnTo>
                  <a:pt x="578618" y="1058536"/>
                </a:lnTo>
                <a:lnTo>
                  <a:pt x="530351" y="1060704"/>
                </a:lnTo>
                <a:lnTo>
                  <a:pt x="482085" y="1058536"/>
                </a:lnTo>
                <a:lnTo>
                  <a:pt x="435031" y="1052157"/>
                </a:lnTo>
                <a:lnTo>
                  <a:pt x="389378" y="1041756"/>
                </a:lnTo>
                <a:lnTo>
                  <a:pt x="345312" y="1027518"/>
                </a:lnTo>
                <a:lnTo>
                  <a:pt x="303021" y="1009632"/>
                </a:lnTo>
                <a:lnTo>
                  <a:pt x="262692" y="988285"/>
                </a:lnTo>
                <a:lnTo>
                  <a:pt x="224513" y="963664"/>
                </a:lnTo>
                <a:lnTo>
                  <a:pt x="188670" y="935957"/>
                </a:lnTo>
                <a:lnTo>
                  <a:pt x="155352" y="905351"/>
                </a:lnTo>
                <a:lnTo>
                  <a:pt x="124746" y="872033"/>
                </a:lnTo>
                <a:lnTo>
                  <a:pt x="97039" y="836190"/>
                </a:lnTo>
                <a:lnTo>
                  <a:pt x="72418" y="798011"/>
                </a:lnTo>
                <a:lnTo>
                  <a:pt x="51071" y="757682"/>
                </a:lnTo>
                <a:lnTo>
                  <a:pt x="33185" y="715391"/>
                </a:lnTo>
                <a:lnTo>
                  <a:pt x="18947" y="671325"/>
                </a:lnTo>
                <a:lnTo>
                  <a:pt x="8546" y="625672"/>
                </a:lnTo>
                <a:lnTo>
                  <a:pt x="2167" y="578618"/>
                </a:lnTo>
                <a:lnTo>
                  <a:pt x="0" y="530352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29400" y="3121151"/>
            <a:ext cx="1395983" cy="13990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25995" y="3262883"/>
            <a:ext cx="1057910" cy="1061085"/>
          </a:xfrm>
          <a:custGeom>
            <a:avLst/>
            <a:gdLst/>
            <a:ahLst/>
            <a:cxnLst/>
            <a:rect l="l" t="t" r="r" b="b"/>
            <a:pathLst>
              <a:path w="1057909" h="1061085">
                <a:moveTo>
                  <a:pt x="528827" y="0"/>
                </a:moveTo>
                <a:lnTo>
                  <a:pt x="480688" y="2167"/>
                </a:lnTo>
                <a:lnTo>
                  <a:pt x="433760" y="8546"/>
                </a:lnTo>
                <a:lnTo>
                  <a:pt x="388231" y="18947"/>
                </a:lnTo>
                <a:lnTo>
                  <a:pt x="344288" y="33185"/>
                </a:lnTo>
                <a:lnTo>
                  <a:pt x="302116" y="51071"/>
                </a:lnTo>
                <a:lnTo>
                  <a:pt x="261902" y="72418"/>
                </a:lnTo>
                <a:lnTo>
                  <a:pt x="223833" y="97039"/>
                </a:lnTo>
                <a:lnTo>
                  <a:pt x="188095" y="124746"/>
                </a:lnTo>
                <a:lnTo>
                  <a:pt x="154876" y="155352"/>
                </a:lnTo>
                <a:lnTo>
                  <a:pt x="124361" y="188670"/>
                </a:lnTo>
                <a:lnTo>
                  <a:pt x="96738" y="224513"/>
                </a:lnTo>
                <a:lnTo>
                  <a:pt x="72192" y="262692"/>
                </a:lnTo>
                <a:lnTo>
                  <a:pt x="50911" y="303021"/>
                </a:lnTo>
                <a:lnTo>
                  <a:pt x="33080" y="345312"/>
                </a:lnTo>
                <a:lnTo>
                  <a:pt x="18887" y="389378"/>
                </a:lnTo>
                <a:lnTo>
                  <a:pt x="8518" y="435031"/>
                </a:lnTo>
                <a:lnTo>
                  <a:pt x="2160" y="482085"/>
                </a:lnTo>
                <a:lnTo>
                  <a:pt x="0" y="530351"/>
                </a:lnTo>
                <a:lnTo>
                  <a:pt x="2160" y="578624"/>
                </a:lnTo>
                <a:lnTo>
                  <a:pt x="8518" y="625682"/>
                </a:lnTo>
                <a:lnTo>
                  <a:pt x="18887" y="671338"/>
                </a:lnTo>
                <a:lnTo>
                  <a:pt x="33080" y="715406"/>
                </a:lnTo>
                <a:lnTo>
                  <a:pt x="50911" y="757699"/>
                </a:lnTo>
                <a:lnTo>
                  <a:pt x="72192" y="798028"/>
                </a:lnTo>
                <a:lnTo>
                  <a:pt x="96738" y="836207"/>
                </a:lnTo>
                <a:lnTo>
                  <a:pt x="124361" y="872048"/>
                </a:lnTo>
                <a:lnTo>
                  <a:pt x="154876" y="905365"/>
                </a:lnTo>
                <a:lnTo>
                  <a:pt x="188095" y="935970"/>
                </a:lnTo>
                <a:lnTo>
                  <a:pt x="223833" y="963675"/>
                </a:lnTo>
                <a:lnTo>
                  <a:pt x="261902" y="988294"/>
                </a:lnTo>
                <a:lnTo>
                  <a:pt x="302116" y="1009639"/>
                </a:lnTo>
                <a:lnTo>
                  <a:pt x="344288" y="1027523"/>
                </a:lnTo>
                <a:lnTo>
                  <a:pt x="388231" y="1041758"/>
                </a:lnTo>
                <a:lnTo>
                  <a:pt x="433760" y="1052159"/>
                </a:lnTo>
                <a:lnTo>
                  <a:pt x="480688" y="1058536"/>
                </a:lnTo>
                <a:lnTo>
                  <a:pt x="528827" y="1060703"/>
                </a:lnTo>
                <a:lnTo>
                  <a:pt x="576967" y="1058536"/>
                </a:lnTo>
                <a:lnTo>
                  <a:pt x="623895" y="1052159"/>
                </a:lnTo>
                <a:lnTo>
                  <a:pt x="669424" y="1041758"/>
                </a:lnTo>
                <a:lnTo>
                  <a:pt x="713367" y="1027523"/>
                </a:lnTo>
                <a:lnTo>
                  <a:pt x="755539" y="1009639"/>
                </a:lnTo>
                <a:lnTo>
                  <a:pt x="795753" y="988294"/>
                </a:lnTo>
                <a:lnTo>
                  <a:pt x="833822" y="963675"/>
                </a:lnTo>
                <a:lnTo>
                  <a:pt x="869560" y="935970"/>
                </a:lnTo>
                <a:lnTo>
                  <a:pt x="902779" y="905365"/>
                </a:lnTo>
                <a:lnTo>
                  <a:pt x="933294" y="872048"/>
                </a:lnTo>
                <a:lnTo>
                  <a:pt x="960917" y="836207"/>
                </a:lnTo>
                <a:lnTo>
                  <a:pt x="985463" y="798028"/>
                </a:lnTo>
                <a:lnTo>
                  <a:pt x="1006744" y="757699"/>
                </a:lnTo>
                <a:lnTo>
                  <a:pt x="1024575" y="715406"/>
                </a:lnTo>
                <a:lnTo>
                  <a:pt x="1038768" y="671338"/>
                </a:lnTo>
                <a:lnTo>
                  <a:pt x="1049137" y="625682"/>
                </a:lnTo>
                <a:lnTo>
                  <a:pt x="1055495" y="578624"/>
                </a:lnTo>
                <a:lnTo>
                  <a:pt x="1057655" y="530351"/>
                </a:lnTo>
                <a:lnTo>
                  <a:pt x="1055495" y="482085"/>
                </a:lnTo>
                <a:lnTo>
                  <a:pt x="1049137" y="435031"/>
                </a:lnTo>
                <a:lnTo>
                  <a:pt x="1038768" y="389378"/>
                </a:lnTo>
                <a:lnTo>
                  <a:pt x="1024575" y="345312"/>
                </a:lnTo>
                <a:lnTo>
                  <a:pt x="1006744" y="303021"/>
                </a:lnTo>
                <a:lnTo>
                  <a:pt x="985463" y="262692"/>
                </a:lnTo>
                <a:lnTo>
                  <a:pt x="960917" y="224513"/>
                </a:lnTo>
                <a:lnTo>
                  <a:pt x="933294" y="188670"/>
                </a:lnTo>
                <a:lnTo>
                  <a:pt x="902779" y="155352"/>
                </a:lnTo>
                <a:lnTo>
                  <a:pt x="869560" y="124746"/>
                </a:lnTo>
                <a:lnTo>
                  <a:pt x="833822" y="97039"/>
                </a:lnTo>
                <a:lnTo>
                  <a:pt x="795753" y="72418"/>
                </a:lnTo>
                <a:lnTo>
                  <a:pt x="755539" y="51071"/>
                </a:lnTo>
                <a:lnTo>
                  <a:pt x="713367" y="33185"/>
                </a:lnTo>
                <a:lnTo>
                  <a:pt x="669424" y="18947"/>
                </a:lnTo>
                <a:lnTo>
                  <a:pt x="623895" y="8546"/>
                </a:lnTo>
                <a:lnTo>
                  <a:pt x="576967" y="2167"/>
                </a:lnTo>
                <a:lnTo>
                  <a:pt x="528827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825995" y="3262883"/>
            <a:ext cx="1057910" cy="1061085"/>
          </a:xfrm>
          <a:custGeom>
            <a:avLst/>
            <a:gdLst/>
            <a:ahLst/>
            <a:cxnLst/>
            <a:rect l="l" t="t" r="r" b="b"/>
            <a:pathLst>
              <a:path w="1057909" h="1061085">
                <a:moveTo>
                  <a:pt x="0" y="530351"/>
                </a:moveTo>
                <a:lnTo>
                  <a:pt x="2160" y="482085"/>
                </a:lnTo>
                <a:lnTo>
                  <a:pt x="8518" y="435031"/>
                </a:lnTo>
                <a:lnTo>
                  <a:pt x="18887" y="389378"/>
                </a:lnTo>
                <a:lnTo>
                  <a:pt x="33080" y="345312"/>
                </a:lnTo>
                <a:lnTo>
                  <a:pt x="50911" y="303021"/>
                </a:lnTo>
                <a:lnTo>
                  <a:pt x="72192" y="262692"/>
                </a:lnTo>
                <a:lnTo>
                  <a:pt x="96738" y="224513"/>
                </a:lnTo>
                <a:lnTo>
                  <a:pt x="124361" y="188670"/>
                </a:lnTo>
                <a:lnTo>
                  <a:pt x="154876" y="155352"/>
                </a:lnTo>
                <a:lnTo>
                  <a:pt x="188095" y="124746"/>
                </a:lnTo>
                <a:lnTo>
                  <a:pt x="223833" y="97039"/>
                </a:lnTo>
                <a:lnTo>
                  <a:pt x="261902" y="72418"/>
                </a:lnTo>
                <a:lnTo>
                  <a:pt x="302116" y="51071"/>
                </a:lnTo>
                <a:lnTo>
                  <a:pt x="344288" y="33185"/>
                </a:lnTo>
                <a:lnTo>
                  <a:pt x="388231" y="18947"/>
                </a:lnTo>
                <a:lnTo>
                  <a:pt x="433760" y="8546"/>
                </a:lnTo>
                <a:lnTo>
                  <a:pt x="480688" y="2167"/>
                </a:lnTo>
                <a:lnTo>
                  <a:pt x="528827" y="0"/>
                </a:lnTo>
                <a:lnTo>
                  <a:pt x="576967" y="2167"/>
                </a:lnTo>
                <a:lnTo>
                  <a:pt x="623895" y="8546"/>
                </a:lnTo>
                <a:lnTo>
                  <a:pt x="669424" y="18947"/>
                </a:lnTo>
                <a:lnTo>
                  <a:pt x="713367" y="33185"/>
                </a:lnTo>
                <a:lnTo>
                  <a:pt x="755539" y="51071"/>
                </a:lnTo>
                <a:lnTo>
                  <a:pt x="795753" y="72418"/>
                </a:lnTo>
                <a:lnTo>
                  <a:pt x="833822" y="97039"/>
                </a:lnTo>
                <a:lnTo>
                  <a:pt x="869560" y="124746"/>
                </a:lnTo>
                <a:lnTo>
                  <a:pt x="902779" y="155352"/>
                </a:lnTo>
                <a:lnTo>
                  <a:pt x="933294" y="188670"/>
                </a:lnTo>
                <a:lnTo>
                  <a:pt x="960917" y="224513"/>
                </a:lnTo>
                <a:lnTo>
                  <a:pt x="985463" y="262692"/>
                </a:lnTo>
                <a:lnTo>
                  <a:pt x="1006744" y="303021"/>
                </a:lnTo>
                <a:lnTo>
                  <a:pt x="1024575" y="345312"/>
                </a:lnTo>
                <a:lnTo>
                  <a:pt x="1038768" y="389378"/>
                </a:lnTo>
                <a:lnTo>
                  <a:pt x="1049137" y="435031"/>
                </a:lnTo>
                <a:lnTo>
                  <a:pt x="1055495" y="482085"/>
                </a:lnTo>
                <a:lnTo>
                  <a:pt x="1057655" y="530351"/>
                </a:lnTo>
                <a:lnTo>
                  <a:pt x="1055495" y="578624"/>
                </a:lnTo>
                <a:lnTo>
                  <a:pt x="1049137" y="625682"/>
                </a:lnTo>
                <a:lnTo>
                  <a:pt x="1038768" y="671338"/>
                </a:lnTo>
                <a:lnTo>
                  <a:pt x="1024575" y="715406"/>
                </a:lnTo>
                <a:lnTo>
                  <a:pt x="1006744" y="757699"/>
                </a:lnTo>
                <a:lnTo>
                  <a:pt x="985463" y="798028"/>
                </a:lnTo>
                <a:lnTo>
                  <a:pt x="960917" y="836207"/>
                </a:lnTo>
                <a:lnTo>
                  <a:pt x="933294" y="872048"/>
                </a:lnTo>
                <a:lnTo>
                  <a:pt x="902779" y="905365"/>
                </a:lnTo>
                <a:lnTo>
                  <a:pt x="869560" y="935970"/>
                </a:lnTo>
                <a:lnTo>
                  <a:pt x="833822" y="963675"/>
                </a:lnTo>
                <a:lnTo>
                  <a:pt x="795753" y="988294"/>
                </a:lnTo>
                <a:lnTo>
                  <a:pt x="755539" y="1009639"/>
                </a:lnTo>
                <a:lnTo>
                  <a:pt x="713367" y="1027523"/>
                </a:lnTo>
                <a:lnTo>
                  <a:pt x="669424" y="1041758"/>
                </a:lnTo>
                <a:lnTo>
                  <a:pt x="623895" y="1052159"/>
                </a:lnTo>
                <a:lnTo>
                  <a:pt x="576967" y="1058536"/>
                </a:lnTo>
                <a:lnTo>
                  <a:pt x="528827" y="1060703"/>
                </a:lnTo>
                <a:lnTo>
                  <a:pt x="480688" y="1058536"/>
                </a:lnTo>
                <a:lnTo>
                  <a:pt x="433760" y="1052159"/>
                </a:lnTo>
                <a:lnTo>
                  <a:pt x="388231" y="1041758"/>
                </a:lnTo>
                <a:lnTo>
                  <a:pt x="344288" y="1027523"/>
                </a:lnTo>
                <a:lnTo>
                  <a:pt x="302116" y="1009639"/>
                </a:lnTo>
                <a:lnTo>
                  <a:pt x="261902" y="988294"/>
                </a:lnTo>
                <a:lnTo>
                  <a:pt x="223833" y="963675"/>
                </a:lnTo>
                <a:lnTo>
                  <a:pt x="188095" y="935970"/>
                </a:lnTo>
                <a:lnTo>
                  <a:pt x="154876" y="905365"/>
                </a:lnTo>
                <a:lnTo>
                  <a:pt x="124361" y="872048"/>
                </a:lnTo>
                <a:lnTo>
                  <a:pt x="96738" y="836207"/>
                </a:lnTo>
                <a:lnTo>
                  <a:pt x="72192" y="798028"/>
                </a:lnTo>
                <a:lnTo>
                  <a:pt x="50911" y="757699"/>
                </a:lnTo>
                <a:lnTo>
                  <a:pt x="33080" y="715406"/>
                </a:lnTo>
                <a:lnTo>
                  <a:pt x="18887" y="671338"/>
                </a:lnTo>
                <a:lnTo>
                  <a:pt x="8518" y="625682"/>
                </a:lnTo>
                <a:lnTo>
                  <a:pt x="2160" y="578624"/>
                </a:lnTo>
                <a:lnTo>
                  <a:pt x="0" y="530351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700910" y="3543506"/>
            <a:ext cx="1424940" cy="37909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智能硬件产品及场景</a:t>
            </a:r>
            <a:r>
              <a:rPr sz="1000" spc="-10" dirty="0">
                <a:solidFill>
                  <a:srgbClr val="252525"/>
                </a:solidFill>
                <a:latin typeface="Arial"/>
                <a:cs typeface="Arial"/>
              </a:rPr>
              <a:t>IP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化</a:t>
            </a:r>
            <a:endParaRPr sz="1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周边产品的销售收入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53616" y="2653410"/>
            <a:ext cx="27559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93A3C"/>
                </a:solidFill>
                <a:latin typeface="Microsoft YaHei"/>
                <a:cs typeface="Microsoft YaHei"/>
              </a:rPr>
              <a:t>01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71747" y="2700273"/>
            <a:ext cx="27559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93A3C"/>
                </a:solidFill>
                <a:latin typeface="Microsoft YaHei"/>
                <a:cs typeface="Microsoft YaHei"/>
              </a:rPr>
              <a:t>02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88990" y="2684525"/>
            <a:ext cx="27622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93A3C"/>
                </a:solidFill>
                <a:latin typeface="Microsoft YaHei"/>
                <a:cs typeface="Microsoft YaHei"/>
              </a:rPr>
              <a:t>03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358128" y="2551175"/>
            <a:ext cx="2785872" cy="6187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85559" y="2578607"/>
            <a:ext cx="2758440" cy="433070"/>
          </a:xfrm>
          <a:custGeom>
            <a:avLst/>
            <a:gdLst/>
            <a:ahLst/>
            <a:cxnLst/>
            <a:rect l="l" t="t" r="r" b="b"/>
            <a:pathLst>
              <a:path w="2758440" h="433069">
                <a:moveTo>
                  <a:pt x="2758440" y="0"/>
                </a:moveTo>
                <a:lnTo>
                  <a:pt x="72136" y="0"/>
                </a:lnTo>
                <a:lnTo>
                  <a:pt x="44041" y="5663"/>
                </a:lnTo>
                <a:lnTo>
                  <a:pt x="21113" y="21113"/>
                </a:lnTo>
                <a:lnTo>
                  <a:pt x="5663" y="44041"/>
                </a:lnTo>
                <a:lnTo>
                  <a:pt x="0" y="72136"/>
                </a:lnTo>
                <a:lnTo>
                  <a:pt x="0" y="360680"/>
                </a:lnTo>
                <a:lnTo>
                  <a:pt x="5663" y="388774"/>
                </a:lnTo>
                <a:lnTo>
                  <a:pt x="21113" y="411702"/>
                </a:lnTo>
                <a:lnTo>
                  <a:pt x="44041" y="427152"/>
                </a:lnTo>
                <a:lnTo>
                  <a:pt x="72136" y="432816"/>
                </a:lnTo>
                <a:lnTo>
                  <a:pt x="2758440" y="432816"/>
                </a:lnTo>
                <a:lnTo>
                  <a:pt x="2758440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287768" y="2990088"/>
            <a:ext cx="131445" cy="97790"/>
          </a:xfrm>
          <a:custGeom>
            <a:avLst/>
            <a:gdLst/>
            <a:ahLst/>
            <a:cxnLst/>
            <a:rect l="l" t="t" r="r" b="b"/>
            <a:pathLst>
              <a:path w="131445" h="97789">
                <a:moveTo>
                  <a:pt x="131063" y="0"/>
                </a:moveTo>
                <a:lnTo>
                  <a:pt x="0" y="0"/>
                </a:lnTo>
                <a:lnTo>
                  <a:pt x="65531" y="97536"/>
                </a:lnTo>
                <a:lnTo>
                  <a:pt x="131063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215378" y="2684525"/>
            <a:ext cx="27559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93A3C"/>
                </a:solidFill>
                <a:latin typeface="Microsoft YaHei"/>
                <a:cs typeface="Microsoft YaHei"/>
              </a:rPr>
              <a:t>04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558033" y="1332280"/>
            <a:ext cx="1424940" cy="711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90"/>
              </a:spcBef>
            </a:pP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按照单个模块、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软硬件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定 制或者学习系统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等销售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实 现不同收费。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538342" y="3637863"/>
            <a:ext cx="129984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第</a:t>
            </a:r>
            <a:r>
              <a:rPr sz="1000" dirty="0">
                <a:solidFill>
                  <a:srgbClr val="252525"/>
                </a:solidFill>
                <a:latin typeface="Microsoft YaHei"/>
                <a:cs typeface="Microsoft YaHei"/>
              </a:rPr>
              <a:t>三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方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广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告</a:t>
            </a:r>
            <a:r>
              <a:rPr sz="1000" dirty="0">
                <a:solidFill>
                  <a:srgbClr val="252525"/>
                </a:solidFill>
                <a:latin typeface="Microsoft YaHei"/>
                <a:cs typeface="Microsoft YaHei"/>
              </a:rPr>
              <a:t>投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入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付</a:t>
            </a:r>
            <a:r>
              <a:rPr sz="1000" dirty="0">
                <a:solidFill>
                  <a:srgbClr val="252525"/>
                </a:solidFill>
                <a:latin typeface="Microsoft YaHei"/>
                <a:cs typeface="Microsoft YaHei"/>
              </a:rPr>
              <a:t>费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226809" y="1167053"/>
            <a:ext cx="2315210" cy="9398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0"/>
              </a:spcBef>
            </a:pP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手持端设备与大屏端联</a:t>
            </a:r>
            <a:r>
              <a:rPr sz="1000" spc="-15" dirty="0">
                <a:solidFill>
                  <a:srgbClr val="252525"/>
                </a:solidFill>
                <a:latin typeface="Microsoft YaHei"/>
                <a:cs typeface="Microsoft YaHei"/>
              </a:rPr>
              <a:t>动</a:t>
            </a:r>
            <a:r>
              <a:rPr sz="1000" spc="-10" dirty="0">
                <a:solidFill>
                  <a:srgbClr val="252525"/>
                </a:solidFill>
                <a:latin typeface="Arial"/>
                <a:cs typeface="Arial"/>
              </a:rPr>
              <a:t>AI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课程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，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免费 开放基础场景动画、部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分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教材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和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初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级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自 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适应学习，学员需要更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多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动画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场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景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、</a:t>
            </a:r>
            <a:r>
              <a:rPr sz="1000" spc="5" dirty="0">
                <a:solidFill>
                  <a:srgbClr val="252525"/>
                </a:solidFill>
                <a:latin typeface="Microsoft YaHei"/>
                <a:cs typeface="Microsoft YaHei"/>
              </a:rPr>
              <a:t>教 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材</a:t>
            </a:r>
            <a:r>
              <a:rPr sz="1000" dirty="0">
                <a:solidFill>
                  <a:srgbClr val="252525"/>
                </a:solidFill>
                <a:latin typeface="Microsoft YaHei"/>
                <a:cs typeface="Microsoft YaHei"/>
              </a:rPr>
              <a:t>、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精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准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自</a:t>
            </a:r>
            <a:r>
              <a:rPr sz="1000" dirty="0">
                <a:solidFill>
                  <a:srgbClr val="252525"/>
                </a:solidFill>
                <a:latin typeface="Microsoft YaHei"/>
                <a:cs typeface="Microsoft YaHei"/>
              </a:rPr>
              <a:t>适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应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学</a:t>
            </a:r>
            <a:r>
              <a:rPr sz="1000" dirty="0">
                <a:solidFill>
                  <a:srgbClr val="252525"/>
                </a:solidFill>
                <a:latin typeface="Microsoft YaHei"/>
                <a:cs typeface="Microsoft YaHei"/>
              </a:rPr>
              <a:t>习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，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用</a:t>
            </a:r>
            <a:r>
              <a:rPr sz="1000" dirty="0">
                <a:solidFill>
                  <a:srgbClr val="252525"/>
                </a:solidFill>
                <a:latin typeface="Microsoft YaHei"/>
                <a:cs typeface="Microsoft YaHei"/>
              </a:rPr>
              <a:t>户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需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课</a:t>
            </a:r>
            <a:r>
              <a:rPr sz="1000" dirty="0">
                <a:solidFill>
                  <a:srgbClr val="252525"/>
                </a:solidFill>
                <a:latin typeface="Microsoft YaHei"/>
                <a:cs typeface="Microsoft YaHei"/>
              </a:rPr>
              <a:t>程</a:t>
            </a:r>
            <a:r>
              <a:rPr sz="1000" spc="-20" dirty="0">
                <a:solidFill>
                  <a:srgbClr val="252525"/>
                </a:solidFill>
                <a:latin typeface="Microsoft YaHei"/>
                <a:cs typeface="Microsoft YaHei"/>
              </a:rPr>
              <a:t>付</a:t>
            </a:r>
            <a:r>
              <a:rPr sz="1000" spc="10" dirty="0">
                <a:solidFill>
                  <a:srgbClr val="252525"/>
                </a:solidFill>
                <a:latin typeface="Microsoft YaHei"/>
                <a:cs typeface="Microsoft YaHei"/>
              </a:rPr>
              <a:t>费。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51610" y="1457959"/>
            <a:ext cx="878840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95"/>
              </a:spcBef>
            </a:pPr>
            <a:r>
              <a:rPr sz="12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手持终端按</a:t>
            </a:r>
            <a:endParaRPr sz="1250">
              <a:latin typeface="Microsoft YaHei"/>
              <a:cs typeface="Microsoft YaHei"/>
            </a:endParaRPr>
          </a:p>
          <a:p>
            <a:pPr marL="12700">
              <a:lnSpc>
                <a:spcPts val="1495"/>
              </a:lnSpc>
              <a:spcBef>
                <a:spcPts val="15"/>
              </a:spcBef>
            </a:pPr>
            <a:r>
              <a:rPr sz="1250" b="1" spc="-20" dirty="0">
                <a:solidFill>
                  <a:srgbClr val="FFFFFF"/>
                </a:solidFill>
                <a:latin typeface="Arial"/>
                <a:cs typeface="Arial"/>
              </a:rPr>
              <a:t>li</a:t>
            </a:r>
            <a:r>
              <a:rPr sz="1250" b="1" spc="-5" dirty="0">
                <a:solidFill>
                  <a:srgbClr val="FFFFFF"/>
                </a:solidFill>
                <a:latin typeface="Arial"/>
                <a:cs typeface="Arial"/>
              </a:rPr>
              <a:t>cens</a:t>
            </a:r>
            <a:r>
              <a:rPr sz="125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收费</a:t>
            </a:r>
            <a:endParaRPr sz="1250">
              <a:latin typeface="Microsoft YaHei"/>
              <a:cs typeface="Microsoft YaHei"/>
            </a:endParaRPr>
          </a:p>
          <a:p>
            <a:pPr marL="18415">
              <a:lnSpc>
                <a:spcPts val="1495"/>
              </a:lnSpc>
            </a:pPr>
            <a:r>
              <a:rPr sz="1250" spc="-5" dirty="0">
                <a:solidFill>
                  <a:srgbClr val="FFFFFF"/>
                </a:solidFill>
                <a:latin typeface="Microsoft YaHei"/>
                <a:cs typeface="Microsoft YaHei"/>
              </a:rPr>
              <a:t>（</a:t>
            </a:r>
            <a:r>
              <a:rPr sz="1250" b="1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250" b="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2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业务</a:t>
            </a:r>
            <a:r>
              <a:rPr sz="1250" dirty="0">
                <a:solidFill>
                  <a:srgbClr val="FFFFFF"/>
                </a:solidFill>
                <a:latin typeface="Microsoft YaHei"/>
                <a:cs typeface="Microsoft YaHei"/>
              </a:rPr>
              <a:t>）</a:t>
            </a:r>
            <a:endParaRPr sz="1250">
              <a:latin typeface="Microsoft YaHei"/>
              <a:cs typeface="Microsoft YaHe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103621" y="1457959"/>
            <a:ext cx="864869" cy="59690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16205" marR="27305" indent="-79375">
              <a:lnSpc>
                <a:spcPct val="100800"/>
              </a:lnSpc>
              <a:spcBef>
                <a:spcPts val="85"/>
              </a:spcBef>
            </a:pPr>
            <a:r>
              <a:rPr sz="12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大屏端用户 课程付费</a:t>
            </a:r>
            <a:endParaRPr sz="1250">
              <a:latin typeface="Microsoft YaHei"/>
              <a:cs typeface="Microsoft YaHei"/>
            </a:endParaRPr>
          </a:p>
          <a:p>
            <a:pPr marL="12700">
              <a:lnSpc>
                <a:spcPts val="1490"/>
              </a:lnSpc>
            </a:pPr>
            <a:r>
              <a:rPr sz="12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（</a:t>
            </a:r>
            <a:r>
              <a:rPr sz="1250" b="1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25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50" b="1" dirty="0">
                <a:solidFill>
                  <a:srgbClr val="FFFFFF"/>
                </a:solidFill>
                <a:latin typeface="Microsoft YaHei"/>
                <a:cs typeface="Microsoft YaHei"/>
              </a:rPr>
              <a:t>业务）</a:t>
            </a:r>
            <a:endParaRPr sz="1250">
              <a:latin typeface="Microsoft YaHei"/>
              <a:cs typeface="Microsoft YaHe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71417" y="3589096"/>
            <a:ext cx="659765" cy="408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周边产品</a:t>
            </a:r>
            <a:endParaRPr sz="1250">
              <a:latin typeface="Microsoft YaHei"/>
              <a:cs typeface="Microsoft YaHe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2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收入</a:t>
            </a:r>
            <a:endParaRPr sz="1250">
              <a:latin typeface="Microsoft YaHei"/>
              <a:cs typeface="Microsoft YaHe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026656" y="3682364"/>
            <a:ext cx="659765" cy="21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广告收入</a:t>
            </a:r>
            <a:endParaRPr sz="125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04388" y="3168395"/>
            <a:ext cx="0" cy="1565910"/>
          </a:xfrm>
          <a:custGeom>
            <a:avLst/>
            <a:gdLst/>
            <a:ahLst/>
            <a:cxnLst/>
            <a:rect l="l" t="t" r="r" b="b"/>
            <a:pathLst>
              <a:path h="1565910">
                <a:moveTo>
                  <a:pt x="0" y="0"/>
                </a:moveTo>
                <a:lnTo>
                  <a:pt x="0" y="1565909"/>
                </a:lnTo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72555" y="3168395"/>
            <a:ext cx="0" cy="1565910"/>
          </a:xfrm>
          <a:custGeom>
            <a:avLst/>
            <a:gdLst/>
            <a:ahLst/>
            <a:cxnLst/>
            <a:rect l="l" t="t" r="r" b="b"/>
            <a:pathLst>
              <a:path h="1565910">
                <a:moveTo>
                  <a:pt x="0" y="0"/>
                </a:moveTo>
                <a:lnTo>
                  <a:pt x="0" y="1565909"/>
                </a:lnTo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205613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11/</a:t>
            </a:r>
            <a:r>
              <a:rPr spc="-25" dirty="0"/>
              <a:t> </a:t>
            </a:r>
            <a:r>
              <a:rPr spc="-10" dirty="0" err="1" smtClean="0"/>
              <a:t>关于</a:t>
            </a:r>
            <a:r>
              <a:rPr lang="en-US" spc="-10" dirty="0" err="1" smtClean="0"/>
              <a:t>AA</a:t>
            </a:r>
            <a:endParaRPr spc="-10" dirty="0"/>
          </a:p>
        </p:txBody>
      </p:sp>
      <p:sp>
        <p:nvSpPr>
          <p:cNvPr id="9" name="object 9"/>
          <p:cNvSpPr/>
          <p:nvPr/>
        </p:nvSpPr>
        <p:spPr>
          <a:xfrm>
            <a:off x="332231" y="701039"/>
            <a:ext cx="8519160" cy="23713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07664" y="2828544"/>
            <a:ext cx="2301240" cy="6339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39311" y="2898647"/>
            <a:ext cx="1831848" cy="5273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98164" y="2964179"/>
            <a:ext cx="1975485" cy="307975"/>
          </a:xfrm>
          <a:custGeom>
            <a:avLst/>
            <a:gdLst/>
            <a:ahLst/>
            <a:cxnLst/>
            <a:rect l="l" t="t" r="r" b="b"/>
            <a:pathLst>
              <a:path w="1975485" h="307975">
                <a:moveTo>
                  <a:pt x="0" y="307848"/>
                </a:moveTo>
                <a:lnTo>
                  <a:pt x="1975104" y="307848"/>
                </a:lnTo>
                <a:lnTo>
                  <a:pt x="1975104" y="0"/>
                </a:lnTo>
                <a:lnTo>
                  <a:pt x="0" y="0"/>
                </a:lnTo>
                <a:lnTo>
                  <a:pt x="0" y="307848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98164" y="2964179"/>
            <a:ext cx="1975485" cy="307975"/>
          </a:xfrm>
          <a:prstGeom prst="rect">
            <a:avLst/>
          </a:prstGeom>
          <a:solidFill>
            <a:srgbClr val="57F3FB"/>
          </a:solidFill>
        </p:spPr>
        <p:txBody>
          <a:bodyPr vert="horz" wrap="square" lIns="0" tIns="72390" rIns="0" bIns="0" rtlCol="0">
            <a:spAutoFit/>
          </a:bodyPr>
          <a:lstStyle/>
          <a:p>
            <a:pPr marL="277495">
              <a:lnSpc>
                <a:spcPct val="100000"/>
              </a:lnSpc>
              <a:spcBef>
                <a:spcPts val="570"/>
              </a:spcBef>
            </a:pPr>
            <a:r>
              <a:rPr sz="1000" b="1" spc="5" dirty="0">
                <a:solidFill>
                  <a:srgbClr val="005390"/>
                </a:solidFill>
                <a:latin typeface="Microsoft YaHei"/>
                <a:cs typeface="Microsoft YaHei"/>
              </a:rPr>
              <a:t>AI教育整合全球教育</a:t>
            </a:r>
            <a:r>
              <a:rPr sz="1000" b="1" spc="-20" dirty="0">
                <a:solidFill>
                  <a:srgbClr val="005390"/>
                </a:solidFill>
                <a:latin typeface="Microsoft YaHei"/>
                <a:cs typeface="Microsoft YaHei"/>
              </a:rPr>
              <a:t>资</a:t>
            </a:r>
            <a:r>
              <a:rPr sz="1000" b="1" spc="5" dirty="0">
                <a:solidFill>
                  <a:srgbClr val="005390"/>
                </a:solidFill>
                <a:latin typeface="Microsoft YaHei"/>
                <a:cs typeface="Microsoft YaHei"/>
              </a:rPr>
              <a:t>源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1040" y="2822447"/>
            <a:ext cx="2304288" cy="633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3816" y="2892551"/>
            <a:ext cx="2075688" cy="527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1539" y="2958083"/>
            <a:ext cx="1978660" cy="307975"/>
          </a:xfrm>
          <a:custGeom>
            <a:avLst/>
            <a:gdLst/>
            <a:ahLst/>
            <a:cxnLst/>
            <a:rect l="l" t="t" r="r" b="b"/>
            <a:pathLst>
              <a:path w="1978660" h="307975">
                <a:moveTo>
                  <a:pt x="0" y="307848"/>
                </a:moveTo>
                <a:lnTo>
                  <a:pt x="1978152" y="307848"/>
                </a:lnTo>
                <a:lnTo>
                  <a:pt x="1978152" y="0"/>
                </a:lnTo>
                <a:lnTo>
                  <a:pt x="0" y="0"/>
                </a:lnTo>
                <a:lnTo>
                  <a:pt x="0" y="307848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91539" y="2958083"/>
            <a:ext cx="1978660" cy="307975"/>
          </a:xfrm>
          <a:prstGeom prst="rect">
            <a:avLst/>
          </a:prstGeom>
          <a:solidFill>
            <a:srgbClr val="57F3FB"/>
          </a:solidFill>
        </p:spPr>
        <p:txBody>
          <a:bodyPr vert="horz" wrap="square" lIns="0" tIns="72390" rIns="0" bIns="0" rtlCol="0">
            <a:spAutoFit/>
          </a:bodyPr>
          <a:lstStyle/>
          <a:p>
            <a:pPr marL="156210">
              <a:lnSpc>
                <a:spcPct val="100000"/>
              </a:lnSpc>
              <a:spcBef>
                <a:spcPts val="570"/>
              </a:spcBef>
            </a:pPr>
            <a:r>
              <a:rPr sz="1000" b="1" spc="5" dirty="0">
                <a:solidFill>
                  <a:srgbClr val="005390"/>
                </a:solidFill>
                <a:latin typeface="Microsoft YaHei"/>
                <a:cs typeface="Microsoft YaHei"/>
              </a:rPr>
              <a:t>人工智能驱动教育创新</a:t>
            </a:r>
            <a:r>
              <a:rPr sz="1000" b="1" spc="-20" dirty="0">
                <a:solidFill>
                  <a:srgbClr val="005390"/>
                </a:solidFill>
                <a:latin typeface="Microsoft YaHei"/>
                <a:cs typeface="Microsoft YaHei"/>
              </a:rPr>
              <a:t>和</a:t>
            </a:r>
            <a:r>
              <a:rPr sz="1000" b="1" spc="5" dirty="0">
                <a:solidFill>
                  <a:srgbClr val="005390"/>
                </a:solidFill>
                <a:latin typeface="Microsoft YaHei"/>
                <a:cs typeface="Microsoft YaHei"/>
              </a:rPr>
              <a:t>发展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65372" y="3341695"/>
            <a:ext cx="2195830" cy="13868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49900"/>
              </a:lnSpc>
              <a:spcBef>
                <a:spcPts val="114"/>
              </a:spcBef>
            </a:pPr>
            <a:r>
              <a:rPr lang="en-US" sz="850" spc="-15" dirty="0" err="1" smtClean="0">
                <a:latin typeface="Microsoft YaHei"/>
                <a:cs typeface="Microsoft YaHei"/>
              </a:rPr>
              <a:t>AA</a:t>
            </a:r>
            <a:r>
              <a:rPr sz="850" spc="-15" dirty="0" err="1" smtClean="0">
                <a:latin typeface="Microsoft YaHei"/>
                <a:cs typeface="Microsoft YaHei"/>
              </a:rPr>
              <a:t>科技的科学家</a:t>
            </a:r>
            <a:r>
              <a:rPr sz="850" spc="-15" dirty="0" err="1">
                <a:latin typeface="Microsoft YaHei"/>
                <a:cs typeface="Microsoft YaHei"/>
              </a:rPr>
              <a:t>、教育学</a:t>
            </a:r>
            <a:r>
              <a:rPr sz="850" spc="10" dirty="0" err="1">
                <a:latin typeface="Microsoft YaHei"/>
                <a:cs typeface="Microsoft YaHei"/>
              </a:rPr>
              <a:t>家</a:t>
            </a:r>
            <a:r>
              <a:rPr sz="850" spc="-15" dirty="0" err="1">
                <a:latin typeface="Microsoft YaHei"/>
                <a:cs typeface="Microsoft YaHei"/>
              </a:rPr>
              <a:t>汲</a:t>
            </a:r>
            <a:r>
              <a:rPr sz="850" spc="10" dirty="0" err="1">
                <a:latin typeface="Microsoft YaHei"/>
                <a:cs typeface="Microsoft YaHei"/>
              </a:rPr>
              <a:t>取</a:t>
            </a:r>
            <a:r>
              <a:rPr sz="850" spc="-15" dirty="0" err="1">
                <a:latin typeface="Microsoft YaHei"/>
                <a:cs typeface="Microsoft YaHei"/>
              </a:rPr>
              <a:t>和</a:t>
            </a:r>
            <a:r>
              <a:rPr sz="850" spc="10" dirty="0" err="1">
                <a:latin typeface="Microsoft YaHei"/>
                <a:cs typeface="Microsoft YaHei"/>
              </a:rPr>
              <a:t>融</a:t>
            </a:r>
            <a:r>
              <a:rPr sz="850" spc="-15" dirty="0" err="1">
                <a:latin typeface="Microsoft YaHei"/>
                <a:cs typeface="Microsoft YaHei"/>
              </a:rPr>
              <a:t>合中外</a:t>
            </a:r>
            <a:r>
              <a:rPr sz="850" spc="-15" dirty="0">
                <a:latin typeface="Microsoft YaHei"/>
                <a:cs typeface="Microsoft YaHei"/>
              </a:rPr>
              <a:t> </a:t>
            </a:r>
            <a:r>
              <a:rPr sz="850" spc="-20" dirty="0">
                <a:latin typeface="Microsoft YaHei"/>
                <a:cs typeface="Microsoft YaHei"/>
              </a:rPr>
              <a:t>K</a:t>
            </a:r>
            <a:r>
              <a:rPr sz="850" spc="-10" dirty="0">
                <a:latin typeface="Microsoft YaHei"/>
                <a:cs typeface="Microsoft YaHei"/>
              </a:rPr>
              <a:t>-</a:t>
            </a:r>
            <a:r>
              <a:rPr sz="850" dirty="0">
                <a:latin typeface="Microsoft YaHei"/>
                <a:cs typeface="Microsoft YaHei"/>
              </a:rPr>
              <a:t>12</a:t>
            </a:r>
            <a:r>
              <a:rPr sz="850" spc="-10" dirty="0">
                <a:latin typeface="Microsoft YaHei"/>
                <a:cs typeface="Microsoft YaHei"/>
              </a:rPr>
              <a:t>教学特色，构造自己独特</a:t>
            </a:r>
            <a:r>
              <a:rPr sz="850" spc="10" dirty="0">
                <a:latin typeface="Microsoft YaHei"/>
                <a:cs typeface="Microsoft YaHei"/>
              </a:rPr>
              <a:t>的</a:t>
            </a:r>
            <a:r>
              <a:rPr sz="850" spc="-10" dirty="0">
                <a:latin typeface="Microsoft YaHei"/>
                <a:cs typeface="Microsoft YaHei"/>
              </a:rPr>
              <a:t>教学</a:t>
            </a:r>
            <a:r>
              <a:rPr sz="850" spc="10" dirty="0">
                <a:latin typeface="Microsoft YaHei"/>
                <a:cs typeface="Microsoft YaHei"/>
              </a:rPr>
              <a:t>体</a:t>
            </a:r>
            <a:r>
              <a:rPr sz="850" spc="-10" dirty="0">
                <a:latin typeface="Microsoft YaHei"/>
                <a:cs typeface="Microsoft YaHei"/>
              </a:rPr>
              <a:t>系</a:t>
            </a:r>
            <a:r>
              <a:rPr sz="850" spc="10" dirty="0">
                <a:latin typeface="Microsoft YaHei"/>
                <a:cs typeface="Microsoft YaHei"/>
              </a:rPr>
              <a:t>，</a:t>
            </a:r>
            <a:r>
              <a:rPr sz="850" spc="-10" dirty="0">
                <a:latin typeface="Microsoft YaHei"/>
                <a:cs typeface="Microsoft YaHei"/>
              </a:rPr>
              <a:t>基 于“知识树”和“技能树”</a:t>
            </a:r>
            <a:r>
              <a:rPr sz="850" spc="10" dirty="0">
                <a:latin typeface="Microsoft YaHei"/>
                <a:cs typeface="Microsoft YaHei"/>
              </a:rPr>
              <a:t>双</a:t>
            </a:r>
            <a:r>
              <a:rPr sz="850" spc="-10" dirty="0">
                <a:latin typeface="Microsoft YaHei"/>
                <a:cs typeface="Microsoft YaHei"/>
              </a:rPr>
              <a:t>树</a:t>
            </a:r>
            <a:r>
              <a:rPr sz="850" spc="10" dirty="0">
                <a:latin typeface="Microsoft YaHei"/>
                <a:cs typeface="Microsoft YaHei"/>
              </a:rPr>
              <a:t>自</a:t>
            </a:r>
            <a:r>
              <a:rPr sz="850" spc="-10" dirty="0">
                <a:latin typeface="Microsoft YaHei"/>
                <a:cs typeface="Microsoft YaHei"/>
              </a:rPr>
              <a:t>适</a:t>
            </a:r>
            <a:r>
              <a:rPr sz="850" spc="10" dirty="0">
                <a:latin typeface="Microsoft YaHei"/>
                <a:cs typeface="Microsoft YaHei"/>
              </a:rPr>
              <a:t>应</a:t>
            </a:r>
            <a:r>
              <a:rPr sz="850" spc="-10" dirty="0">
                <a:latin typeface="Microsoft YaHei"/>
                <a:cs typeface="Microsoft YaHei"/>
              </a:rPr>
              <a:t>学习引 </a:t>
            </a:r>
            <a:r>
              <a:rPr sz="850" spc="-15" dirty="0">
                <a:latin typeface="Microsoft YaHei"/>
                <a:cs typeface="Microsoft YaHei"/>
              </a:rPr>
              <a:t>擎，找到个性化学习路径，</a:t>
            </a:r>
            <a:r>
              <a:rPr sz="850" spc="10" dirty="0">
                <a:latin typeface="Microsoft YaHei"/>
                <a:cs typeface="Microsoft YaHei"/>
              </a:rPr>
              <a:t>保</a:t>
            </a:r>
            <a:r>
              <a:rPr sz="850" spc="-15" dirty="0">
                <a:latin typeface="Microsoft YaHei"/>
                <a:cs typeface="Microsoft YaHei"/>
              </a:rPr>
              <a:t>证</a:t>
            </a:r>
            <a:r>
              <a:rPr sz="850" spc="10" dirty="0">
                <a:latin typeface="Microsoft YaHei"/>
                <a:cs typeface="Microsoft YaHei"/>
              </a:rPr>
              <a:t>学</a:t>
            </a:r>
            <a:r>
              <a:rPr sz="850" spc="-15" dirty="0">
                <a:latin typeface="Microsoft YaHei"/>
                <a:cs typeface="Microsoft YaHei"/>
              </a:rPr>
              <a:t>生</a:t>
            </a:r>
            <a:r>
              <a:rPr sz="850" spc="10" dirty="0">
                <a:latin typeface="Microsoft YaHei"/>
                <a:cs typeface="Microsoft YaHei"/>
              </a:rPr>
              <a:t>的</a:t>
            </a:r>
            <a:r>
              <a:rPr sz="850" spc="-15" dirty="0">
                <a:latin typeface="Microsoft YaHei"/>
                <a:cs typeface="Microsoft YaHei"/>
              </a:rPr>
              <a:t>知识点 </a:t>
            </a:r>
            <a:r>
              <a:rPr sz="850" spc="-10" dirty="0">
                <a:latin typeface="Microsoft YaHei"/>
                <a:cs typeface="Microsoft YaHei"/>
              </a:rPr>
              <a:t>覆盖率，更注重技能的提升</a:t>
            </a:r>
            <a:r>
              <a:rPr sz="850" spc="10" dirty="0">
                <a:latin typeface="Microsoft YaHei"/>
                <a:cs typeface="Microsoft YaHei"/>
              </a:rPr>
              <a:t>，</a:t>
            </a:r>
            <a:r>
              <a:rPr sz="850" spc="-10" dirty="0">
                <a:latin typeface="Microsoft YaHei"/>
                <a:cs typeface="Microsoft YaHei"/>
              </a:rPr>
              <a:t>使</a:t>
            </a:r>
            <a:r>
              <a:rPr sz="850" spc="10" dirty="0">
                <a:latin typeface="Microsoft YaHei"/>
                <a:cs typeface="Microsoft YaHei"/>
              </a:rPr>
              <a:t>家</a:t>
            </a:r>
            <a:r>
              <a:rPr sz="850" spc="-10" dirty="0">
                <a:latin typeface="Microsoft YaHei"/>
                <a:cs typeface="Microsoft YaHei"/>
              </a:rPr>
              <a:t>庭</a:t>
            </a:r>
            <a:r>
              <a:rPr sz="850" spc="10" dirty="0">
                <a:latin typeface="Microsoft YaHei"/>
                <a:cs typeface="Microsoft YaHei"/>
              </a:rPr>
              <a:t>教</a:t>
            </a:r>
            <a:r>
              <a:rPr sz="850" spc="-10" dirty="0">
                <a:latin typeface="Microsoft YaHei"/>
                <a:cs typeface="Microsoft YaHei"/>
              </a:rPr>
              <a:t>育真正 因材施教、轻松且高效，契</a:t>
            </a:r>
            <a:r>
              <a:rPr sz="850" spc="10" dirty="0">
                <a:latin typeface="Microsoft YaHei"/>
                <a:cs typeface="Microsoft YaHei"/>
              </a:rPr>
              <a:t>合</a:t>
            </a:r>
            <a:r>
              <a:rPr sz="850" spc="-10" dirty="0">
                <a:latin typeface="Microsoft YaHei"/>
                <a:cs typeface="Microsoft YaHei"/>
              </a:rPr>
              <a:t>大</a:t>
            </a:r>
            <a:r>
              <a:rPr sz="850" spc="10" dirty="0">
                <a:latin typeface="Microsoft YaHei"/>
                <a:cs typeface="Microsoft YaHei"/>
              </a:rPr>
              <a:t>数</a:t>
            </a:r>
            <a:r>
              <a:rPr sz="850" spc="-10" dirty="0">
                <a:latin typeface="Microsoft YaHei"/>
                <a:cs typeface="Microsoft YaHei"/>
              </a:rPr>
              <a:t>据</a:t>
            </a:r>
            <a:r>
              <a:rPr sz="850" spc="10" dirty="0">
                <a:latin typeface="Microsoft YaHei"/>
                <a:cs typeface="Microsoft YaHei"/>
              </a:rPr>
              <a:t>和</a:t>
            </a:r>
            <a:r>
              <a:rPr sz="850" spc="-10" dirty="0">
                <a:latin typeface="Microsoft YaHei"/>
                <a:cs typeface="Microsoft YaHei"/>
              </a:rPr>
              <a:t>人工智 能时代的需求。</a:t>
            </a:r>
            <a:endParaRPr sz="850" dirty="0">
              <a:latin typeface="Microsoft YaHei"/>
              <a:cs typeface="Microsoft YaHe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75247" y="2822447"/>
            <a:ext cx="2304288" cy="633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16040" y="2892551"/>
            <a:ext cx="1819656" cy="5273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65747" y="2958083"/>
            <a:ext cx="1978660" cy="307975"/>
          </a:xfrm>
          <a:custGeom>
            <a:avLst/>
            <a:gdLst/>
            <a:ahLst/>
            <a:cxnLst/>
            <a:rect l="l" t="t" r="r" b="b"/>
            <a:pathLst>
              <a:path w="1978659" h="307975">
                <a:moveTo>
                  <a:pt x="0" y="307848"/>
                </a:moveTo>
                <a:lnTo>
                  <a:pt x="1978152" y="307848"/>
                </a:lnTo>
                <a:lnTo>
                  <a:pt x="1978152" y="0"/>
                </a:lnTo>
                <a:lnTo>
                  <a:pt x="0" y="0"/>
                </a:lnTo>
                <a:lnTo>
                  <a:pt x="0" y="307848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365747" y="2958083"/>
            <a:ext cx="1978660" cy="307975"/>
          </a:xfrm>
          <a:prstGeom prst="rect">
            <a:avLst/>
          </a:prstGeom>
          <a:solidFill>
            <a:srgbClr val="57F3FB"/>
          </a:solidFill>
        </p:spPr>
        <p:txBody>
          <a:bodyPr vert="horz" wrap="square" lIns="0" tIns="72390" rIns="0" bIns="0" rtlCol="0">
            <a:spAutoFit/>
          </a:bodyPr>
          <a:lstStyle/>
          <a:p>
            <a:pPr marL="285115">
              <a:lnSpc>
                <a:spcPct val="100000"/>
              </a:lnSpc>
              <a:spcBef>
                <a:spcPts val="570"/>
              </a:spcBef>
            </a:pPr>
            <a:r>
              <a:rPr sz="1000" b="1" spc="5" dirty="0">
                <a:solidFill>
                  <a:srgbClr val="005390"/>
                </a:solidFill>
                <a:latin typeface="Microsoft YaHei"/>
                <a:cs typeface="Microsoft YaHei"/>
              </a:rPr>
              <a:t>让智慧教育普惠每个家庭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23761" y="3341695"/>
            <a:ext cx="2289810" cy="13868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114"/>
              </a:spcBef>
            </a:pPr>
            <a:r>
              <a:rPr lang="en-US" sz="850" spc="-10" dirty="0" err="1" smtClean="0">
                <a:latin typeface="Microsoft YaHei"/>
                <a:cs typeface="Microsoft YaHei"/>
              </a:rPr>
              <a:t>AA</a:t>
            </a:r>
            <a:r>
              <a:rPr sz="850" spc="5" dirty="0" err="1" smtClean="0">
                <a:latin typeface="Microsoft YaHei"/>
                <a:cs typeface="Microsoft YaHei"/>
              </a:rPr>
              <a:t>团</a:t>
            </a:r>
            <a:r>
              <a:rPr sz="850" spc="-10" dirty="0" err="1" smtClean="0">
                <a:latin typeface="Microsoft YaHei"/>
                <a:cs typeface="Microsoft YaHei"/>
              </a:rPr>
              <a:t>队</a:t>
            </a:r>
            <a:r>
              <a:rPr sz="850" spc="-20" dirty="0" err="1" smtClean="0">
                <a:latin typeface="Microsoft YaHei"/>
                <a:cs typeface="Microsoft YaHei"/>
              </a:rPr>
              <a:t>来</a:t>
            </a:r>
            <a:r>
              <a:rPr sz="850" spc="10" dirty="0" err="1" smtClean="0">
                <a:latin typeface="Microsoft YaHei"/>
                <a:cs typeface="Microsoft YaHei"/>
              </a:rPr>
              <a:t>自</a:t>
            </a:r>
            <a:r>
              <a:rPr sz="850" spc="-10" dirty="0" err="1" smtClean="0">
                <a:latin typeface="Microsoft YaHei"/>
                <a:cs typeface="Microsoft YaHei"/>
              </a:rPr>
              <a:t>国</a:t>
            </a:r>
            <a:r>
              <a:rPr sz="850" spc="5" dirty="0" err="1" smtClean="0">
                <a:latin typeface="Microsoft YaHei"/>
                <a:cs typeface="Microsoft YaHei"/>
              </a:rPr>
              <a:t>内</a:t>
            </a:r>
            <a:r>
              <a:rPr sz="850" spc="-10" dirty="0" err="1" smtClean="0">
                <a:latin typeface="Microsoft YaHei"/>
                <a:cs typeface="Microsoft YaHei"/>
              </a:rPr>
              <a:t>外</a:t>
            </a:r>
            <a:r>
              <a:rPr sz="850" spc="-20" dirty="0" err="1" smtClean="0">
                <a:latin typeface="Microsoft YaHei"/>
                <a:cs typeface="Microsoft YaHei"/>
              </a:rPr>
              <a:t>高</a:t>
            </a:r>
            <a:r>
              <a:rPr sz="850" spc="10" dirty="0" err="1" smtClean="0">
                <a:latin typeface="Microsoft YaHei"/>
                <a:cs typeface="Microsoft YaHei"/>
              </a:rPr>
              <a:t>等</a:t>
            </a:r>
            <a:r>
              <a:rPr sz="850" spc="-10" dirty="0" err="1" smtClean="0">
                <a:latin typeface="Microsoft YaHei"/>
                <a:cs typeface="Microsoft YaHei"/>
              </a:rPr>
              <a:t>教</a:t>
            </a:r>
            <a:r>
              <a:rPr sz="850" spc="5" dirty="0" err="1" smtClean="0">
                <a:latin typeface="Microsoft YaHei"/>
                <a:cs typeface="Microsoft YaHei"/>
              </a:rPr>
              <a:t>育</a:t>
            </a:r>
            <a:r>
              <a:rPr sz="850" spc="-10" dirty="0" err="1">
                <a:latin typeface="Microsoft YaHei"/>
                <a:cs typeface="Microsoft YaHei"/>
              </a:rPr>
              <a:t>、</a:t>
            </a:r>
            <a:r>
              <a:rPr sz="850" spc="5" dirty="0" err="1">
                <a:latin typeface="Microsoft YaHei"/>
                <a:cs typeface="Microsoft YaHei"/>
              </a:rPr>
              <a:t>科</a:t>
            </a:r>
            <a:r>
              <a:rPr sz="850" spc="-10" dirty="0" err="1">
                <a:latin typeface="Microsoft YaHei"/>
                <a:cs typeface="Microsoft YaHei"/>
              </a:rPr>
              <a:t>研</a:t>
            </a:r>
            <a:r>
              <a:rPr sz="850" spc="-20" dirty="0" err="1">
                <a:latin typeface="Microsoft YaHei"/>
                <a:cs typeface="Microsoft YaHei"/>
              </a:rPr>
              <a:t>机</a:t>
            </a:r>
            <a:r>
              <a:rPr sz="850" spc="10" dirty="0" err="1">
                <a:latin typeface="Microsoft YaHei"/>
                <a:cs typeface="Microsoft YaHei"/>
              </a:rPr>
              <a:t>构</a:t>
            </a:r>
            <a:r>
              <a:rPr sz="850" spc="-5" dirty="0">
                <a:latin typeface="Microsoft YaHei"/>
                <a:cs typeface="Microsoft YaHei"/>
              </a:rPr>
              <a:t>、 </a:t>
            </a:r>
            <a:r>
              <a:rPr sz="850" spc="-10" dirty="0">
                <a:latin typeface="Microsoft YaHei"/>
                <a:cs typeface="Microsoft YaHei"/>
              </a:rPr>
              <a:t>知名科技集团、互联网头部</a:t>
            </a:r>
            <a:r>
              <a:rPr sz="850" spc="10" dirty="0">
                <a:latin typeface="Microsoft YaHei"/>
                <a:cs typeface="Microsoft YaHei"/>
              </a:rPr>
              <a:t>企</a:t>
            </a:r>
            <a:r>
              <a:rPr sz="850" spc="-10" dirty="0">
                <a:latin typeface="Microsoft YaHei"/>
                <a:cs typeface="Microsoft YaHei"/>
              </a:rPr>
              <a:t>业</a:t>
            </a:r>
            <a:r>
              <a:rPr sz="850" spc="10" dirty="0">
                <a:latin typeface="Microsoft YaHei"/>
                <a:cs typeface="Microsoft YaHei"/>
              </a:rPr>
              <a:t>商</a:t>
            </a:r>
            <a:r>
              <a:rPr sz="850" spc="-10" dirty="0">
                <a:latin typeface="Microsoft YaHei"/>
                <a:cs typeface="Microsoft YaHei"/>
              </a:rPr>
              <a:t>务</a:t>
            </a:r>
            <a:r>
              <a:rPr sz="850" spc="10" dirty="0">
                <a:latin typeface="Microsoft YaHei"/>
                <a:cs typeface="Microsoft YaHei"/>
              </a:rPr>
              <a:t>团</a:t>
            </a:r>
            <a:r>
              <a:rPr sz="850" spc="-10" dirty="0">
                <a:latin typeface="Microsoft YaHei"/>
                <a:cs typeface="Microsoft YaHei"/>
              </a:rPr>
              <a:t>队，有 着多年从事人工智能、教育</a:t>
            </a:r>
            <a:r>
              <a:rPr sz="850" spc="10" dirty="0">
                <a:latin typeface="Microsoft YaHei"/>
                <a:cs typeface="Microsoft YaHei"/>
              </a:rPr>
              <a:t>及</a:t>
            </a:r>
            <a:r>
              <a:rPr sz="850" spc="-10" dirty="0">
                <a:latin typeface="Microsoft YaHei"/>
                <a:cs typeface="Microsoft YaHei"/>
              </a:rPr>
              <a:t>互</a:t>
            </a:r>
            <a:r>
              <a:rPr sz="850" spc="10" dirty="0">
                <a:latin typeface="Microsoft YaHei"/>
                <a:cs typeface="Microsoft YaHei"/>
              </a:rPr>
              <a:t>联</a:t>
            </a:r>
            <a:r>
              <a:rPr sz="850" spc="-10" dirty="0">
                <a:latin typeface="Microsoft YaHei"/>
                <a:cs typeface="Microsoft YaHei"/>
              </a:rPr>
              <a:t>网</a:t>
            </a:r>
            <a:r>
              <a:rPr sz="850" spc="10" dirty="0">
                <a:latin typeface="Microsoft YaHei"/>
                <a:cs typeface="Microsoft YaHei"/>
              </a:rPr>
              <a:t>的</a:t>
            </a:r>
            <a:r>
              <a:rPr sz="850" spc="-10" dirty="0">
                <a:latin typeface="Microsoft YaHei"/>
                <a:cs typeface="Microsoft YaHei"/>
              </a:rPr>
              <a:t>经历与 </a:t>
            </a:r>
            <a:r>
              <a:rPr sz="850" spc="-15" dirty="0">
                <a:latin typeface="Microsoft YaHei"/>
                <a:cs typeface="Microsoft YaHei"/>
              </a:rPr>
              <a:t>背景，我们始终坚</a:t>
            </a:r>
            <a:r>
              <a:rPr sz="850" spc="-10" dirty="0">
                <a:latin typeface="Microsoft YaHei"/>
                <a:cs typeface="Microsoft YaHei"/>
              </a:rPr>
              <a:t>持</a:t>
            </a:r>
            <a:r>
              <a:rPr sz="850" spc="-15" dirty="0">
                <a:latin typeface="Microsoft YaHei"/>
                <a:cs typeface="Microsoft YaHei"/>
              </a:rPr>
              <a:t>“</a:t>
            </a:r>
            <a:r>
              <a:rPr sz="850" spc="-10" dirty="0">
                <a:latin typeface="Microsoft YaHei"/>
                <a:cs typeface="Microsoft YaHei"/>
              </a:rPr>
              <a:t>让</a:t>
            </a:r>
            <a:r>
              <a:rPr sz="850" spc="-20" dirty="0">
                <a:latin typeface="Microsoft YaHei"/>
                <a:cs typeface="Microsoft YaHei"/>
              </a:rPr>
              <a:t>智</a:t>
            </a:r>
            <a:r>
              <a:rPr sz="850" spc="10" dirty="0">
                <a:latin typeface="Microsoft YaHei"/>
                <a:cs typeface="Microsoft YaHei"/>
              </a:rPr>
              <a:t>慧</a:t>
            </a:r>
            <a:r>
              <a:rPr sz="850" spc="-10" dirty="0">
                <a:latin typeface="Microsoft YaHei"/>
                <a:cs typeface="Microsoft YaHei"/>
              </a:rPr>
              <a:t>教</a:t>
            </a:r>
            <a:r>
              <a:rPr sz="850" spc="5" dirty="0">
                <a:latin typeface="Microsoft YaHei"/>
                <a:cs typeface="Microsoft YaHei"/>
              </a:rPr>
              <a:t>育</a:t>
            </a:r>
            <a:r>
              <a:rPr sz="850" spc="-10" dirty="0">
                <a:latin typeface="Microsoft YaHei"/>
                <a:cs typeface="Microsoft YaHei"/>
              </a:rPr>
              <a:t>普</a:t>
            </a:r>
            <a:r>
              <a:rPr sz="850" spc="5" dirty="0">
                <a:latin typeface="Microsoft YaHei"/>
                <a:cs typeface="Microsoft YaHei"/>
              </a:rPr>
              <a:t>惠</a:t>
            </a:r>
            <a:r>
              <a:rPr sz="850" spc="-10" dirty="0">
                <a:latin typeface="Microsoft YaHei"/>
                <a:cs typeface="Microsoft YaHei"/>
              </a:rPr>
              <a:t>每</a:t>
            </a:r>
            <a:r>
              <a:rPr sz="850" spc="-20" dirty="0">
                <a:latin typeface="Microsoft YaHei"/>
                <a:cs typeface="Microsoft YaHei"/>
              </a:rPr>
              <a:t>一</a:t>
            </a:r>
            <a:r>
              <a:rPr sz="850" spc="-10" dirty="0">
                <a:latin typeface="Microsoft YaHei"/>
                <a:cs typeface="Microsoft YaHei"/>
              </a:rPr>
              <a:t>个 家庭”为使命，围绕智慧教</a:t>
            </a:r>
            <a:r>
              <a:rPr sz="850" spc="10" dirty="0">
                <a:latin typeface="Microsoft YaHei"/>
                <a:cs typeface="Microsoft YaHei"/>
              </a:rPr>
              <a:t>育</a:t>
            </a:r>
            <a:r>
              <a:rPr sz="850" spc="-10" dirty="0">
                <a:latin typeface="Microsoft YaHei"/>
                <a:cs typeface="Microsoft YaHei"/>
              </a:rPr>
              <a:t>应</a:t>
            </a:r>
            <a:r>
              <a:rPr sz="850" spc="10" dirty="0">
                <a:latin typeface="Microsoft YaHei"/>
                <a:cs typeface="Microsoft YaHei"/>
              </a:rPr>
              <a:t>用</a:t>
            </a:r>
            <a:r>
              <a:rPr sz="850" spc="-10" dirty="0">
                <a:latin typeface="Microsoft YaHei"/>
                <a:cs typeface="Microsoft YaHei"/>
              </a:rPr>
              <a:t>相</a:t>
            </a:r>
            <a:r>
              <a:rPr sz="850" spc="10" dirty="0">
                <a:latin typeface="Microsoft YaHei"/>
                <a:cs typeface="Microsoft YaHei"/>
              </a:rPr>
              <a:t>关</a:t>
            </a:r>
            <a:r>
              <a:rPr sz="850" spc="-10" dirty="0">
                <a:latin typeface="Microsoft YaHei"/>
                <a:cs typeface="Microsoft YaHei"/>
              </a:rPr>
              <a:t>领域开 展技术研究和产品创新，为</a:t>
            </a:r>
            <a:r>
              <a:rPr sz="850" spc="10" dirty="0">
                <a:latin typeface="Microsoft YaHei"/>
                <a:cs typeface="Microsoft YaHei"/>
              </a:rPr>
              <a:t>全</a:t>
            </a:r>
            <a:r>
              <a:rPr sz="850" spc="-10" dirty="0">
                <a:latin typeface="Microsoft YaHei"/>
                <a:cs typeface="Microsoft YaHei"/>
              </a:rPr>
              <a:t>国</a:t>
            </a:r>
            <a:r>
              <a:rPr sz="850" spc="10" dirty="0">
                <a:latin typeface="Microsoft YaHei"/>
                <a:cs typeface="Microsoft YaHei"/>
              </a:rPr>
              <a:t>学</a:t>
            </a:r>
            <a:r>
              <a:rPr sz="850" spc="-10" dirty="0">
                <a:latin typeface="Microsoft YaHei"/>
                <a:cs typeface="Microsoft YaHei"/>
              </a:rPr>
              <a:t>生</a:t>
            </a:r>
            <a:r>
              <a:rPr sz="850" spc="10" dirty="0">
                <a:latin typeface="Microsoft YaHei"/>
                <a:cs typeface="Microsoft YaHei"/>
              </a:rPr>
              <a:t>提</a:t>
            </a:r>
            <a:r>
              <a:rPr sz="850" spc="-10" dirty="0">
                <a:latin typeface="Microsoft YaHei"/>
                <a:cs typeface="Microsoft YaHei"/>
              </a:rPr>
              <a:t>供优质 的AI教育和教学资源。</a:t>
            </a:r>
            <a:endParaRPr sz="850" dirty="0">
              <a:latin typeface="Microsoft YaHei"/>
              <a:cs typeface="Microsoft Ya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1763" y="3341695"/>
            <a:ext cx="2289810" cy="119199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114"/>
              </a:spcBef>
            </a:pPr>
            <a:r>
              <a:rPr lang="en-US" sz="850" spc="-15" dirty="0" err="1" smtClean="0">
                <a:latin typeface="Microsoft YaHei"/>
                <a:cs typeface="Microsoft YaHei"/>
              </a:rPr>
              <a:t>AA</a:t>
            </a:r>
            <a:r>
              <a:rPr sz="850" spc="-15" dirty="0" err="1" smtClean="0">
                <a:latin typeface="Microsoft YaHei"/>
                <a:cs typeface="Microsoft YaHei"/>
              </a:rPr>
              <a:t>有限公司致力</a:t>
            </a:r>
            <a:r>
              <a:rPr sz="850" spc="10" dirty="0" err="1" smtClean="0">
                <a:latin typeface="Microsoft YaHei"/>
                <a:cs typeface="Microsoft YaHei"/>
              </a:rPr>
              <a:t>于</a:t>
            </a:r>
            <a:r>
              <a:rPr sz="850" spc="-15" dirty="0" err="1" smtClean="0">
                <a:latin typeface="Microsoft YaHei"/>
                <a:cs typeface="Microsoft YaHei"/>
              </a:rPr>
              <a:t>人</a:t>
            </a:r>
            <a:r>
              <a:rPr sz="850" spc="10" dirty="0" err="1" smtClean="0">
                <a:latin typeface="Microsoft YaHei"/>
                <a:cs typeface="Microsoft YaHei"/>
              </a:rPr>
              <a:t>工</a:t>
            </a:r>
            <a:r>
              <a:rPr sz="850" spc="-15" dirty="0" err="1" smtClean="0">
                <a:latin typeface="Microsoft YaHei"/>
                <a:cs typeface="Microsoft YaHei"/>
              </a:rPr>
              <a:t>智</a:t>
            </a:r>
            <a:r>
              <a:rPr sz="850" spc="10" dirty="0" err="1" smtClean="0">
                <a:latin typeface="Microsoft YaHei"/>
                <a:cs typeface="Microsoft YaHei"/>
              </a:rPr>
              <a:t>能</a:t>
            </a:r>
            <a:r>
              <a:rPr sz="850" spc="-15" dirty="0" err="1" smtClean="0">
                <a:latin typeface="Microsoft YaHei"/>
                <a:cs typeface="Microsoft YaHei"/>
              </a:rPr>
              <a:t>驱动教</a:t>
            </a:r>
            <a:r>
              <a:rPr sz="850" spc="-15" dirty="0" smtClean="0">
                <a:latin typeface="Microsoft YaHei"/>
                <a:cs typeface="Microsoft YaHei"/>
              </a:rPr>
              <a:t> </a:t>
            </a:r>
            <a:r>
              <a:rPr sz="850" spc="-10" dirty="0">
                <a:latin typeface="Microsoft YaHei"/>
                <a:cs typeface="Microsoft YaHei"/>
              </a:rPr>
              <a:t>育创新和发展。我们围绕</a:t>
            </a:r>
            <a:r>
              <a:rPr sz="850" spc="-5" dirty="0">
                <a:latin typeface="Microsoft YaHei"/>
                <a:cs typeface="Microsoft YaHei"/>
              </a:rPr>
              <a:t>K-12</a:t>
            </a:r>
            <a:r>
              <a:rPr sz="850" spc="10" dirty="0">
                <a:latin typeface="Microsoft YaHei"/>
                <a:cs typeface="Microsoft YaHei"/>
              </a:rPr>
              <a:t>教</a:t>
            </a:r>
            <a:r>
              <a:rPr sz="850" spc="-10" dirty="0">
                <a:latin typeface="Microsoft YaHei"/>
                <a:cs typeface="Microsoft YaHei"/>
              </a:rPr>
              <a:t>学内</a:t>
            </a:r>
            <a:r>
              <a:rPr sz="850" spc="10" dirty="0">
                <a:latin typeface="Microsoft YaHei"/>
                <a:cs typeface="Microsoft YaHei"/>
              </a:rPr>
              <a:t>容</a:t>
            </a:r>
            <a:r>
              <a:rPr sz="850" spc="-10" dirty="0">
                <a:latin typeface="Microsoft YaHei"/>
                <a:cs typeface="Microsoft YaHei"/>
              </a:rPr>
              <a:t>，</a:t>
            </a:r>
            <a:r>
              <a:rPr sz="850" spc="10" dirty="0">
                <a:latin typeface="Microsoft YaHei"/>
                <a:cs typeface="Microsoft YaHei"/>
              </a:rPr>
              <a:t>融</a:t>
            </a:r>
            <a:r>
              <a:rPr sz="850" spc="-10" dirty="0">
                <a:latin typeface="Microsoft YaHei"/>
                <a:cs typeface="Microsoft YaHei"/>
              </a:rPr>
              <a:t>合 现代教育理念，在家庭大屏</a:t>
            </a:r>
            <a:r>
              <a:rPr sz="850" spc="10" dirty="0">
                <a:latin typeface="Microsoft YaHei"/>
                <a:cs typeface="Microsoft YaHei"/>
              </a:rPr>
              <a:t>幕</a:t>
            </a:r>
            <a:r>
              <a:rPr sz="850" spc="-10" dirty="0">
                <a:latin typeface="Microsoft YaHei"/>
                <a:cs typeface="Microsoft YaHei"/>
              </a:rPr>
              <a:t>设</a:t>
            </a:r>
            <a:r>
              <a:rPr sz="850" spc="10" dirty="0">
                <a:latin typeface="Microsoft YaHei"/>
                <a:cs typeface="Microsoft YaHei"/>
              </a:rPr>
              <a:t>备</a:t>
            </a:r>
            <a:r>
              <a:rPr sz="850" spc="-10" dirty="0">
                <a:latin typeface="Microsoft YaHei"/>
                <a:cs typeface="Microsoft YaHei"/>
              </a:rPr>
              <a:t>，</a:t>
            </a:r>
            <a:r>
              <a:rPr sz="850" spc="10" dirty="0">
                <a:latin typeface="Microsoft YaHei"/>
                <a:cs typeface="Microsoft YaHei"/>
              </a:rPr>
              <a:t>实</a:t>
            </a:r>
            <a:r>
              <a:rPr sz="850" spc="-10" dirty="0">
                <a:latin typeface="Microsoft YaHei"/>
                <a:cs typeface="Microsoft YaHei"/>
              </a:rPr>
              <a:t>现场景 </a:t>
            </a:r>
            <a:r>
              <a:rPr sz="850" spc="-15" dirty="0">
                <a:latin typeface="Microsoft YaHei"/>
                <a:cs typeface="Microsoft YaHei"/>
              </a:rPr>
              <a:t>化、游戏化、角色化</a:t>
            </a:r>
            <a:r>
              <a:rPr sz="850" spc="-10" dirty="0">
                <a:latin typeface="Microsoft YaHei"/>
                <a:cs typeface="Microsoft YaHei"/>
              </a:rPr>
              <a:t>的</a:t>
            </a:r>
            <a:r>
              <a:rPr sz="850" spc="85" dirty="0">
                <a:latin typeface="Microsoft YaHei"/>
                <a:cs typeface="Microsoft YaHei"/>
              </a:rPr>
              <a:t> </a:t>
            </a:r>
            <a:r>
              <a:rPr sz="850" spc="-5" dirty="0">
                <a:latin typeface="Microsoft YaHei"/>
                <a:cs typeface="Microsoft YaHei"/>
              </a:rPr>
              <a:t>AI</a:t>
            </a:r>
            <a:r>
              <a:rPr sz="850" spc="-30" dirty="0">
                <a:latin typeface="Microsoft YaHei"/>
                <a:cs typeface="Microsoft YaHei"/>
              </a:rPr>
              <a:t> </a:t>
            </a:r>
            <a:r>
              <a:rPr sz="850" spc="-15" dirty="0">
                <a:latin typeface="Microsoft YaHei"/>
                <a:cs typeface="Microsoft YaHei"/>
              </a:rPr>
              <a:t>自适应学习平台，兼 </a:t>
            </a:r>
            <a:r>
              <a:rPr sz="850" spc="-10" dirty="0">
                <a:latin typeface="Microsoft YaHei"/>
                <a:cs typeface="Microsoft YaHei"/>
              </a:rPr>
              <a:t>顾成长型思维培养、</a:t>
            </a:r>
            <a:r>
              <a:rPr sz="850" spc="50" dirty="0">
                <a:latin typeface="Microsoft YaHei"/>
                <a:cs typeface="Microsoft YaHei"/>
              </a:rPr>
              <a:t> </a:t>
            </a:r>
            <a:r>
              <a:rPr sz="850" spc="-10" dirty="0">
                <a:latin typeface="Microsoft YaHei"/>
                <a:cs typeface="Microsoft YaHei"/>
              </a:rPr>
              <a:t>亲子教育辅助。目前以小 学英</a:t>
            </a:r>
            <a:r>
              <a:rPr sz="850" spc="10" dirty="0">
                <a:latin typeface="Microsoft YaHei"/>
                <a:cs typeface="Microsoft YaHei"/>
              </a:rPr>
              <a:t>语</a:t>
            </a:r>
            <a:r>
              <a:rPr sz="850" spc="-10" dirty="0">
                <a:latin typeface="Microsoft YaHei"/>
                <a:cs typeface="Microsoft YaHei"/>
              </a:rPr>
              <a:t>教</a:t>
            </a:r>
            <a:r>
              <a:rPr sz="850" spc="10" dirty="0">
                <a:latin typeface="Microsoft YaHei"/>
                <a:cs typeface="Microsoft YaHei"/>
              </a:rPr>
              <a:t>学</a:t>
            </a:r>
            <a:r>
              <a:rPr sz="850" spc="-10" dirty="0">
                <a:latin typeface="Microsoft YaHei"/>
                <a:cs typeface="Microsoft YaHei"/>
              </a:rPr>
              <a:t>为主</a:t>
            </a:r>
            <a:r>
              <a:rPr sz="850" spc="10" dirty="0">
                <a:latin typeface="Microsoft YaHei"/>
                <a:cs typeface="Microsoft YaHei"/>
              </a:rPr>
              <a:t>，</a:t>
            </a:r>
            <a:r>
              <a:rPr sz="850" spc="-10" dirty="0">
                <a:latin typeface="Microsoft YaHei"/>
                <a:cs typeface="Microsoft YaHei"/>
              </a:rPr>
              <a:t>将</a:t>
            </a:r>
            <a:r>
              <a:rPr sz="850" spc="10" dirty="0">
                <a:latin typeface="Microsoft YaHei"/>
                <a:cs typeface="Microsoft YaHei"/>
              </a:rPr>
              <a:t>来</a:t>
            </a:r>
            <a:r>
              <a:rPr sz="850" spc="-10" dirty="0">
                <a:latin typeface="Microsoft YaHei"/>
                <a:cs typeface="Microsoft YaHei"/>
              </a:rPr>
              <a:t>拓展</a:t>
            </a:r>
            <a:r>
              <a:rPr sz="850" spc="10" dirty="0">
                <a:latin typeface="Microsoft YaHei"/>
                <a:cs typeface="Microsoft YaHei"/>
              </a:rPr>
              <a:t>至</a:t>
            </a:r>
            <a:r>
              <a:rPr sz="850" spc="-10" dirty="0">
                <a:latin typeface="Microsoft YaHei"/>
                <a:cs typeface="Microsoft YaHei"/>
              </a:rPr>
              <a:t>早</a:t>
            </a:r>
            <a:r>
              <a:rPr sz="850" spc="10" dirty="0">
                <a:latin typeface="Microsoft YaHei"/>
                <a:cs typeface="Microsoft YaHei"/>
              </a:rPr>
              <a:t>幼</a:t>
            </a:r>
            <a:r>
              <a:rPr sz="850" spc="-10" dirty="0">
                <a:latin typeface="Microsoft YaHei"/>
                <a:cs typeface="Microsoft YaHei"/>
              </a:rPr>
              <a:t>教</a:t>
            </a:r>
            <a:r>
              <a:rPr sz="850" spc="10" dirty="0">
                <a:latin typeface="Microsoft YaHei"/>
                <a:cs typeface="Microsoft YaHei"/>
              </a:rPr>
              <a:t>、</a:t>
            </a:r>
            <a:r>
              <a:rPr sz="850" spc="-10" dirty="0">
                <a:latin typeface="Microsoft YaHei"/>
                <a:cs typeface="Microsoft YaHei"/>
              </a:rPr>
              <a:t>多学</a:t>
            </a:r>
            <a:r>
              <a:rPr sz="850" spc="10" dirty="0">
                <a:latin typeface="Microsoft YaHei"/>
                <a:cs typeface="Microsoft YaHei"/>
              </a:rPr>
              <a:t>科</a:t>
            </a:r>
            <a:r>
              <a:rPr sz="850" spc="-10" dirty="0">
                <a:latin typeface="Microsoft YaHei"/>
                <a:cs typeface="Microsoft YaHei"/>
              </a:rPr>
              <a:t>、 多语言。</a:t>
            </a:r>
            <a:endParaRPr sz="850" dirty="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15500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12/</a:t>
            </a:r>
            <a:r>
              <a:rPr spc="-30" dirty="0"/>
              <a:t> </a:t>
            </a:r>
            <a:r>
              <a:rPr spc="-10" dirty="0"/>
              <a:t>企业资质</a:t>
            </a:r>
          </a:p>
        </p:txBody>
      </p:sp>
      <p:sp>
        <p:nvSpPr>
          <p:cNvPr id="7" name="object 7"/>
          <p:cNvSpPr/>
          <p:nvPr/>
        </p:nvSpPr>
        <p:spPr>
          <a:xfrm>
            <a:off x="88350" y="1267390"/>
            <a:ext cx="2557269" cy="3817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212591"/>
            <a:ext cx="3496055" cy="1926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48255" y="725423"/>
            <a:ext cx="2301240" cy="2758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11551" y="829055"/>
            <a:ext cx="1734312" cy="21915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36720" y="725423"/>
            <a:ext cx="2298192" cy="27584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00015" y="829055"/>
            <a:ext cx="1731264" cy="21915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7379" y="3214116"/>
            <a:ext cx="7216140" cy="0"/>
          </a:xfrm>
          <a:custGeom>
            <a:avLst/>
            <a:gdLst/>
            <a:ahLst/>
            <a:cxnLst/>
            <a:rect l="l" t="t" r="r" b="b"/>
            <a:pathLst>
              <a:path w="7216140">
                <a:moveTo>
                  <a:pt x="0" y="0"/>
                </a:moveTo>
                <a:lnTo>
                  <a:pt x="7216140" y="0"/>
                </a:lnTo>
              </a:path>
            </a:pathLst>
          </a:custGeom>
          <a:ln w="27432">
            <a:solidFill>
              <a:srgbClr val="019A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39840" y="746759"/>
            <a:ext cx="2301240" cy="2758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03135" y="850391"/>
            <a:ext cx="1734312" cy="21915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35423" y="896111"/>
            <a:ext cx="1892807" cy="22616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641592" y="896111"/>
            <a:ext cx="1889759" cy="22616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23416" y="3389376"/>
            <a:ext cx="2179320" cy="15270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46931" y="3176226"/>
            <a:ext cx="4157471" cy="18958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03321" y="3224783"/>
            <a:ext cx="4044801" cy="1781502"/>
          </a:xfrm>
          <a:custGeom>
            <a:avLst/>
            <a:gdLst/>
            <a:ahLst/>
            <a:cxnLst/>
            <a:rect l="l" t="t" r="r" b="b"/>
            <a:pathLst>
              <a:path w="1149350" h="311150">
                <a:moveTo>
                  <a:pt x="1097279" y="0"/>
                </a:moveTo>
                <a:lnTo>
                  <a:pt x="51816" y="0"/>
                </a:lnTo>
                <a:lnTo>
                  <a:pt x="31664" y="4072"/>
                </a:lnTo>
                <a:lnTo>
                  <a:pt x="15192" y="15178"/>
                </a:lnTo>
                <a:lnTo>
                  <a:pt x="4077" y="31648"/>
                </a:lnTo>
                <a:lnTo>
                  <a:pt x="0" y="51815"/>
                </a:lnTo>
                <a:lnTo>
                  <a:pt x="0" y="259079"/>
                </a:lnTo>
                <a:lnTo>
                  <a:pt x="4077" y="279247"/>
                </a:lnTo>
                <a:lnTo>
                  <a:pt x="15192" y="295717"/>
                </a:lnTo>
                <a:lnTo>
                  <a:pt x="31664" y="306823"/>
                </a:lnTo>
                <a:lnTo>
                  <a:pt x="51816" y="310895"/>
                </a:lnTo>
                <a:lnTo>
                  <a:pt x="1097279" y="310895"/>
                </a:lnTo>
                <a:lnTo>
                  <a:pt x="1117431" y="306823"/>
                </a:lnTo>
                <a:lnTo>
                  <a:pt x="1133903" y="295717"/>
                </a:lnTo>
                <a:lnTo>
                  <a:pt x="1145018" y="279247"/>
                </a:lnTo>
                <a:lnTo>
                  <a:pt x="1149096" y="259079"/>
                </a:lnTo>
                <a:lnTo>
                  <a:pt x="1149096" y="51815"/>
                </a:lnTo>
                <a:lnTo>
                  <a:pt x="1145018" y="31648"/>
                </a:lnTo>
                <a:lnTo>
                  <a:pt x="1133903" y="15178"/>
                </a:lnTo>
                <a:lnTo>
                  <a:pt x="1117431" y="4072"/>
                </a:lnTo>
                <a:lnTo>
                  <a:pt x="1097279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236720" y="3862900"/>
            <a:ext cx="389954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10" dirty="0" err="1" smtClean="0">
                <a:latin typeface="Microsoft YaHei"/>
                <a:cs typeface="Microsoft YaHei"/>
              </a:rPr>
              <a:t>A</a:t>
            </a:r>
            <a:r>
              <a:rPr sz="3200" b="1" spc="5" dirty="0" err="1" smtClean="0">
                <a:latin typeface="Microsoft YaHei"/>
                <a:cs typeface="Microsoft YaHei"/>
              </a:rPr>
              <a:t>I</a:t>
            </a:r>
            <a:r>
              <a:rPr sz="3200" b="1" dirty="0" err="1" smtClean="0">
                <a:latin typeface="Microsoft YaHei"/>
                <a:cs typeface="Microsoft YaHei"/>
              </a:rPr>
              <a:t>算法发明专利</a:t>
            </a:r>
            <a:endParaRPr sz="3200" dirty="0">
              <a:latin typeface="Microsoft YaHei"/>
              <a:cs typeface="Microsoft Ya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582926" y="914713"/>
            <a:ext cx="1560830" cy="2032271"/>
          </a:xfrm>
          <a:custGeom>
            <a:avLst/>
            <a:gdLst/>
            <a:ahLst/>
            <a:cxnLst/>
            <a:rect l="l" t="t" r="r" b="b"/>
            <a:pathLst>
              <a:path w="1560830" h="643255">
                <a:moveTo>
                  <a:pt x="1453388" y="0"/>
                </a:moveTo>
                <a:lnTo>
                  <a:pt x="107187" y="0"/>
                </a:lnTo>
                <a:lnTo>
                  <a:pt x="65467" y="8425"/>
                </a:lnTo>
                <a:lnTo>
                  <a:pt x="31395" y="31400"/>
                </a:lnTo>
                <a:lnTo>
                  <a:pt x="8423" y="65472"/>
                </a:lnTo>
                <a:lnTo>
                  <a:pt x="0" y="107187"/>
                </a:lnTo>
                <a:lnTo>
                  <a:pt x="0" y="535939"/>
                </a:lnTo>
                <a:lnTo>
                  <a:pt x="8423" y="577655"/>
                </a:lnTo>
                <a:lnTo>
                  <a:pt x="31395" y="611727"/>
                </a:lnTo>
                <a:lnTo>
                  <a:pt x="65467" y="634702"/>
                </a:lnTo>
                <a:lnTo>
                  <a:pt x="107187" y="643128"/>
                </a:lnTo>
                <a:lnTo>
                  <a:pt x="1453388" y="643128"/>
                </a:lnTo>
                <a:lnTo>
                  <a:pt x="1495103" y="634702"/>
                </a:lnTo>
                <a:lnTo>
                  <a:pt x="1529175" y="611727"/>
                </a:lnTo>
                <a:lnTo>
                  <a:pt x="1552150" y="577655"/>
                </a:lnTo>
                <a:lnTo>
                  <a:pt x="1560576" y="535939"/>
                </a:lnTo>
                <a:lnTo>
                  <a:pt x="1560576" y="107187"/>
                </a:lnTo>
                <a:lnTo>
                  <a:pt x="1552150" y="65472"/>
                </a:lnTo>
                <a:lnTo>
                  <a:pt x="1529175" y="31400"/>
                </a:lnTo>
                <a:lnTo>
                  <a:pt x="1495103" y="8425"/>
                </a:lnTo>
                <a:lnTo>
                  <a:pt x="1453388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701899" y="1671078"/>
            <a:ext cx="1259840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Microsoft YaHei"/>
                <a:cs typeface="Microsoft YaHei"/>
              </a:rPr>
              <a:t>A</a:t>
            </a:r>
            <a:r>
              <a:rPr sz="1200" b="1" dirty="0">
                <a:latin typeface="Microsoft YaHei"/>
                <a:cs typeface="Microsoft YaHei"/>
              </a:rPr>
              <a:t>I</a:t>
            </a:r>
            <a:r>
              <a:rPr sz="1200" b="1" spc="-5" dirty="0">
                <a:latin typeface="Microsoft YaHei"/>
                <a:cs typeface="Microsoft YaHei"/>
              </a:rPr>
              <a:t>教育交互系统管</a:t>
            </a:r>
            <a:endParaRPr sz="1200" dirty="0">
              <a:latin typeface="Microsoft YaHei"/>
              <a:cs typeface="Microsoft YaHei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200" b="1" dirty="0" err="1" smtClean="0">
                <a:latin typeface="Microsoft YaHei"/>
                <a:cs typeface="Microsoft YaHei"/>
              </a:rPr>
              <a:t>理后台软著</a:t>
            </a:r>
            <a:r>
              <a:rPr lang="zh-HK" alt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YaHei"/>
              </a:rPr>
              <a:t>陸</a:t>
            </a:r>
            <a:endParaRPr sz="12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YaHe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42187" y="1424939"/>
            <a:ext cx="1567180" cy="1195070"/>
          </a:xfrm>
          <a:custGeom>
            <a:avLst/>
            <a:gdLst/>
            <a:ahLst/>
            <a:cxnLst/>
            <a:rect l="l" t="t" r="r" b="b"/>
            <a:pathLst>
              <a:path w="1567180" h="1195070">
                <a:moveTo>
                  <a:pt x="0" y="1194816"/>
                </a:moveTo>
                <a:lnTo>
                  <a:pt x="1566672" y="1194816"/>
                </a:lnTo>
                <a:lnTo>
                  <a:pt x="1566672" y="0"/>
                </a:lnTo>
                <a:lnTo>
                  <a:pt x="0" y="0"/>
                </a:lnTo>
                <a:lnTo>
                  <a:pt x="0" y="1194816"/>
                </a:lnTo>
                <a:close/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326644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13/</a:t>
            </a:r>
            <a:r>
              <a:rPr spc="20" dirty="0"/>
              <a:t> </a:t>
            </a:r>
            <a:r>
              <a:rPr lang="en-US" spc="-10" dirty="0" smtClean="0"/>
              <a:t>AAA</a:t>
            </a:r>
            <a:r>
              <a:rPr spc="10" dirty="0" smtClean="0"/>
              <a:t> </a:t>
            </a:r>
            <a:r>
              <a:rPr spc="-10" dirty="0"/>
              <a:t>——</a:t>
            </a:r>
            <a:r>
              <a:rPr spc="-15" dirty="0"/>
              <a:t> </a:t>
            </a:r>
            <a:r>
              <a:rPr spc="-10" dirty="0"/>
              <a:t>战略支持</a:t>
            </a:r>
          </a:p>
        </p:txBody>
      </p:sp>
      <p:sp>
        <p:nvSpPr>
          <p:cNvPr id="7" name="object 7"/>
          <p:cNvSpPr/>
          <p:nvPr/>
        </p:nvSpPr>
        <p:spPr>
          <a:xfrm>
            <a:off x="810768" y="1249679"/>
            <a:ext cx="1362456" cy="673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4565" y="1913000"/>
            <a:ext cx="158305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60" dirty="0">
                <a:latin typeface="Microsoft YaHei"/>
                <a:cs typeface="Microsoft YaHei"/>
              </a:rPr>
              <a:t>T</a:t>
            </a:r>
            <a:r>
              <a:rPr sz="1400" b="1" spc="-15" dirty="0">
                <a:latin typeface="Microsoft YaHei"/>
                <a:cs typeface="Microsoft YaHei"/>
              </a:rPr>
              <a:t>C</a:t>
            </a:r>
            <a:r>
              <a:rPr sz="1400" b="1" dirty="0">
                <a:latin typeface="Microsoft YaHei"/>
                <a:cs typeface="Microsoft YaHei"/>
              </a:rPr>
              <a:t>L</a:t>
            </a:r>
            <a:r>
              <a:rPr sz="1400" b="1" spc="-10" dirty="0">
                <a:latin typeface="Microsoft YaHei"/>
                <a:cs typeface="Microsoft YaHei"/>
              </a:rPr>
              <a:t>集团工业研究院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42690" y="1926463"/>
            <a:ext cx="1354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70" dirty="0">
                <a:latin typeface="Microsoft YaHei"/>
                <a:cs typeface="Microsoft YaHei"/>
              </a:rPr>
              <a:t>T</a:t>
            </a:r>
            <a:r>
              <a:rPr sz="1800" b="1" spc="10" dirty="0">
                <a:latin typeface="Microsoft YaHei"/>
                <a:cs typeface="Microsoft YaHei"/>
              </a:rPr>
              <a:t>C</a:t>
            </a:r>
            <a:r>
              <a:rPr sz="1800" b="1" dirty="0">
                <a:latin typeface="Microsoft YaHei"/>
                <a:cs typeface="Microsoft YaHei"/>
              </a:rPr>
              <a:t>L创客空间</a:t>
            </a:r>
            <a:endParaRPr sz="1800">
              <a:latin typeface="Microsoft YaHei"/>
              <a:cs typeface="Microsoft Ya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63696" y="1331975"/>
            <a:ext cx="1362455" cy="5730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53911" y="1368551"/>
            <a:ext cx="2511551" cy="670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4191" y="3148583"/>
            <a:ext cx="966215" cy="4785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86841" y="3590366"/>
            <a:ext cx="154114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-5" dirty="0">
                <a:latin typeface="Microsoft YaHei"/>
                <a:cs typeface="Microsoft YaHei"/>
              </a:rPr>
              <a:t>TCL</a:t>
            </a:r>
            <a:r>
              <a:rPr sz="1000" b="1" spc="5" dirty="0">
                <a:latin typeface="Microsoft YaHei"/>
                <a:cs typeface="Microsoft YaHei"/>
              </a:rPr>
              <a:t>通讯科技控股有限公司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334767" y="3950208"/>
            <a:ext cx="2029968" cy="627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501896" y="3861815"/>
            <a:ext cx="2420111" cy="7985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88408" y="2779775"/>
            <a:ext cx="1054608" cy="8778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08519" y="3770376"/>
            <a:ext cx="1371600" cy="9540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35823" y="2673095"/>
            <a:ext cx="1185672" cy="9875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50214" y="912367"/>
            <a:ext cx="375094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921000" algn="l"/>
              </a:tabLst>
            </a:pPr>
            <a:r>
              <a:rPr sz="16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技术战略合作	孵化支持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0214" y="2620136"/>
            <a:ext cx="165988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战略客户（部分）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0" y="2398775"/>
            <a:ext cx="9144000" cy="27940"/>
          </a:xfrm>
          <a:custGeom>
            <a:avLst/>
            <a:gdLst/>
            <a:ahLst/>
            <a:cxnLst/>
            <a:rect l="l" t="t" r="r" b="b"/>
            <a:pathLst>
              <a:path w="9144000" h="27939">
                <a:moveTo>
                  <a:pt x="0" y="27432"/>
                </a:moveTo>
                <a:lnTo>
                  <a:pt x="9143999" y="27432"/>
                </a:lnTo>
                <a:lnTo>
                  <a:pt x="9143999" y="0"/>
                </a:lnTo>
                <a:lnTo>
                  <a:pt x="0" y="0"/>
                </a:lnTo>
                <a:lnTo>
                  <a:pt x="0" y="27432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10255" y="3002279"/>
            <a:ext cx="1435608" cy="57911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807589" y="3535807"/>
            <a:ext cx="16871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Microsoft YaHei"/>
                <a:cs typeface="Microsoft YaHei"/>
              </a:rPr>
              <a:t>TCL通力电子控股有限公司</a:t>
            </a:r>
            <a:endParaRPr sz="1100">
              <a:latin typeface="Microsoft YaHei"/>
              <a:cs typeface="Microsoft YaHe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53911" y="2990088"/>
            <a:ext cx="1484376" cy="4815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85216" y="3883152"/>
            <a:ext cx="1661160" cy="7162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90727" y="3810000"/>
            <a:ext cx="1798320" cy="9174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313943" y="396239"/>
            <a:ext cx="2657856" cy="2657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8" y="229869"/>
            <a:ext cx="5193691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14/</a:t>
            </a:r>
            <a:r>
              <a:rPr spc="20" dirty="0"/>
              <a:t> </a:t>
            </a:r>
            <a:r>
              <a:rPr spc="-10" dirty="0" err="1" smtClean="0"/>
              <a:t>关于</a:t>
            </a:r>
            <a:r>
              <a:rPr lang="en-US" spc="-10" dirty="0" err="1" smtClean="0"/>
              <a:t>AAA</a:t>
            </a:r>
            <a:r>
              <a:rPr spc="-10" dirty="0" err="1" smtClean="0"/>
              <a:t>科技</a:t>
            </a:r>
            <a:r>
              <a:rPr spc="30" dirty="0" smtClean="0"/>
              <a:t> </a:t>
            </a:r>
            <a:r>
              <a:rPr spc="-5" dirty="0"/>
              <a:t>——</a:t>
            </a:r>
            <a:r>
              <a:rPr spc="-10" dirty="0"/>
              <a:t> 团队介绍</a:t>
            </a:r>
          </a:p>
        </p:txBody>
      </p:sp>
      <p:sp>
        <p:nvSpPr>
          <p:cNvPr id="20" name="object 20"/>
          <p:cNvSpPr/>
          <p:nvPr/>
        </p:nvSpPr>
        <p:spPr>
          <a:xfrm>
            <a:off x="3179064" y="396239"/>
            <a:ext cx="2657856" cy="2657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2855" y="2535935"/>
            <a:ext cx="2145792" cy="9662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2208" y="2587751"/>
            <a:ext cx="1840991" cy="9113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36903" y="2743200"/>
            <a:ext cx="1554480" cy="3749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67789" y="2329374"/>
            <a:ext cx="1092835" cy="741229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220"/>
              </a:spcBef>
            </a:pPr>
            <a:endParaRPr lang="en-US" sz="1600" b="1" spc="5" dirty="0">
              <a:solidFill>
                <a:srgbClr val="404040"/>
              </a:solidFill>
              <a:latin typeface="Microsoft YaHei"/>
              <a:cs typeface="Microsoft YaHei"/>
            </a:endParaRPr>
          </a:p>
          <a:p>
            <a:pPr marL="198120">
              <a:lnSpc>
                <a:spcPct val="100000"/>
              </a:lnSpc>
              <a:spcBef>
                <a:spcPts val="1220"/>
              </a:spcBef>
            </a:pPr>
            <a:r>
              <a:rPr lang="en-US" sz="1200" b="1" dirty="0" err="1" smtClean="0">
                <a:solidFill>
                  <a:srgbClr val="001F5F"/>
                </a:solidFill>
                <a:latin typeface="Microsoft YaHei"/>
                <a:cs typeface="Microsoft YaHei"/>
              </a:rPr>
              <a:t>AA</a:t>
            </a:r>
            <a:r>
              <a:rPr sz="1200" b="1" dirty="0" err="1" smtClean="0">
                <a:solidFill>
                  <a:srgbClr val="001F5F"/>
                </a:solidFill>
                <a:latin typeface="Microsoft YaHei"/>
                <a:cs typeface="Microsoft YaHei"/>
              </a:rPr>
              <a:t>创始人</a:t>
            </a:r>
            <a:endParaRPr sz="1200" dirty="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20267" y="3195066"/>
            <a:ext cx="1788160" cy="1399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先后服务于</a:t>
            </a:r>
            <a:r>
              <a:rPr lang="en-US"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 XX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通讯等企业超过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15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年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长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期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从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事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互 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联网产品规划和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运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营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从</a:t>
            </a:r>
            <a:r>
              <a:rPr sz="900" spc="-10" dirty="0">
                <a:solidFill>
                  <a:srgbClr val="404040"/>
                </a:solidFill>
                <a:latin typeface="Microsoft YaHei"/>
                <a:cs typeface="Microsoft YaHei"/>
              </a:rPr>
              <a:t>2013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年起 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从事在线教育，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担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任</a:t>
            </a:r>
            <a:r>
              <a:rPr lang="en-US"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   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说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客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英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语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产品研发负责人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项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目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3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年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从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0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到销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售额过亿；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201</a:t>
            </a:r>
            <a:r>
              <a:rPr sz="900" dirty="0">
                <a:solidFill>
                  <a:srgbClr val="404040"/>
                </a:solidFill>
                <a:latin typeface="Microsoft YaHei"/>
                <a:cs typeface="Microsoft YaHei"/>
              </a:rPr>
              <a:t>7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年</a:t>
            </a:r>
            <a:r>
              <a:rPr sz="900" spc="-15" dirty="0" smtClean="0">
                <a:solidFill>
                  <a:srgbClr val="404040"/>
                </a:solidFill>
                <a:latin typeface="Microsoft YaHei"/>
                <a:cs typeface="Microsoft YaHei"/>
              </a:rPr>
              <a:t>加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入</a:t>
            </a:r>
            <a:r>
              <a:rPr lang="en-US" sz="900" spc="-15" dirty="0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-15" dirty="0" smtClean="0">
                <a:solidFill>
                  <a:srgbClr val="404040"/>
                </a:solidFill>
                <a:latin typeface="Microsoft YaHei"/>
                <a:cs typeface="Microsoft YaHei"/>
              </a:rPr>
              <a:t>科技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， </a:t>
            </a:r>
            <a:r>
              <a:rPr sz="900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担任合伙人兼产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品</a:t>
            </a:r>
            <a:r>
              <a:rPr sz="900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总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监</a:t>
            </a:r>
            <a:r>
              <a:rPr sz="900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2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主</a:t>
            </a:r>
            <a:r>
              <a:rPr sz="900" spc="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导</a:t>
            </a:r>
            <a:r>
              <a:rPr sz="900" spc="-2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了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陪读机，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英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语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</a:t>
            </a:r>
            <a:r>
              <a:rPr lang="en-US" sz="900" spc="-15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-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APP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和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等</a:t>
            </a:r>
            <a:r>
              <a:rPr sz="900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AI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软硬件产品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规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划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和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研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发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r>
              <a:rPr sz="900" b="1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公司</a:t>
            </a:r>
            <a:r>
              <a:rPr sz="900" b="1" spc="-15" dirty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b="1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CEO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负责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产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品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规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划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及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实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现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98520" y="2535935"/>
            <a:ext cx="2282952" cy="9662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65576" y="2587751"/>
            <a:ext cx="2145792" cy="9113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82567" y="2743200"/>
            <a:ext cx="1691640" cy="3749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931158" y="2453131"/>
            <a:ext cx="1397635" cy="576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1115" algn="ctr">
              <a:lnSpc>
                <a:spcPct val="100000"/>
              </a:lnSpc>
              <a:spcBef>
                <a:spcPts val="105"/>
              </a:spcBef>
            </a:pPr>
            <a:endParaRPr sz="1600" dirty="0">
              <a:latin typeface="Microsoft YaHei"/>
              <a:cs typeface="Microsoft YaHei"/>
            </a:endParaRPr>
          </a:p>
          <a:p>
            <a:pPr algn="ctr">
              <a:lnSpc>
                <a:spcPct val="100000"/>
              </a:lnSpc>
              <a:spcBef>
                <a:spcPts val="969"/>
              </a:spcBef>
            </a:pPr>
            <a:r>
              <a:rPr lang="en-US" sz="1200" b="1" dirty="0" err="1" smtClean="0">
                <a:solidFill>
                  <a:srgbClr val="001F5F"/>
                </a:solidFill>
                <a:latin typeface="Microsoft YaHei"/>
                <a:cs typeface="Microsoft YaHei"/>
              </a:rPr>
              <a:t>AA</a:t>
            </a:r>
            <a:r>
              <a:rPr sz="1200" b="1" dirty="0" err="1" smtClean="0">
                <a:solidFill>
                  <a:srgbClr val="001F5F"/>
                </a:solidFill>
                <a:latin typeface="Microsoft YaHei"/>
                <a:cs typeface="Microsoft YaHei"/>
              </a:rPr>
              <a:t>创始合伙人</a:t>
            </a:r>
            <a:endParaRPr sz="1200" dirty="0">
              <a:latin typeface="Microsoft YaHei"/>
              <a:cs typeface="Microsoft YaHe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806952" y="673607"/>
            <a:ext cx="1761744" cy="1752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39388" y="3210305"/>
            <a:ext cx="1898014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近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20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年企业实战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工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作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经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长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期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在 </a:t>
            </a:r>
            <a:r>
              <a:rPr lang="en-US" sz="900" spc="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企业中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担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任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中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高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层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管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理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职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务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  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从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2015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年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开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始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担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任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董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事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会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秘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书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一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职， 主导企业完成挂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上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市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整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套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工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作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流 程。对企业市场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营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销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品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传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播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  体系管理，风险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管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控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公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司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治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理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  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投融资管理等工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作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有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着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丰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富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的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实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操 经验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擅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于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资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源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整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合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产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业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链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整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合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。 </a:t>
            </a:r>
            <a:r>
              <a:rPr sz="900" b="1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公司</a:t>
            </a:r>
            <a:r>
              <a:rPr sz="900" b="1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COO</a:t>
            </a:r>
            <a:r>
              <a:rPr sz="900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负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责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科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技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运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营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与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管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理。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096000" y="2535935"/>
            <a:ext cx="2371344" cy="9662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30696" y="2532888"/>
            <a:ext cx="1895855" cy="1011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80047" y="2743200"/>
            <a:ext cx="1780031" cy="3749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79591" y="396239"/>
            <a:ext cx="2657856" cy="2657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507480" y="673607"/>
            <a:ext cx="1761744" cy="17526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388353" y="2351091"/>
            <a:ext cx="2086610" cy="2218556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R="113664" algn="ctr">
              <a:lnSpc>
                <a:spcPct val="100000"/>
              </a:lnSpc>
              <a:spcBef>
                <a:spcPts val="505"/>
              </a:spcBef>
            </a:pPr>
            <a:endParaRPr lang="en-US" sz="1000" b="1" spc="5" dirty="0" smtClean="0">
              <a:solidFill>
                <a:srgbClr val="001F5F"/>
              </a:solidFill>
              <a:latin typeface="Microsoft YaHei"/>
              <a:cs typeface="Microsoft YaHei"/>
            </a:endParaRPr>
          </a:p>
          <a:p>
            <a:pPr marR="113664" algn="ctr">
              <a:lnSpc>
                <a:spcPct val="100000"/>
              </a:lnSpc>
              <a:spcBef>
                <a:spcPts val="505"/>
              </a:spcBef>
            </a:pPr>
            <a:endParaRPr lang="en-US" sz="1000" b="1" spc="5" dirty="0" smtClean="0">
              <a:solidFill>
                <a:srgbClr val="001F5F"/>
              </a:solidFill>
              <a:latin typeface="Microsoft YaHei"/>
              <a:cs typeface="Microsoft YaHei"/>
            </a:endParaRPr>
          </a:p>
          <a:p>
            <a:pPr marR="113664" algn="ctr">
              <a:lnSpc>
                <a:spcPct val="100000"/>
              </a:lnSpc>
              <a:spcBef>
                <a:spcPts val="505"/>
              </a:spcBef>
            </a:pPr>
            <a:r>
              <a:rPr lang="en-US" sz="1000" b="1" spc="5" dirty="0" err="1" smtClean="0">
                <a:solidFill>
                  <a:srgbClr val="001F5F"/>
                </a:solidFill>
                <a:latin typeface="Microsoft YaHei"/>
                <a:cs typeface="Microsoft YaHei"/>
              </a:rPr>
              <a:t>AA</a:t>
            </a:r>
            <a:r>
              <a:rPr sz="1000" b="1" spc="5" dirty="0" err="1" smtClean="0">
                <a:solidFill>
                  <a:srgbClr val="001F5F"/>
                </a:solidFill>
                <a:latin typeface="Microsoft YaHei"/>
                <a:cs typeface="Microsoft YaHei"/>
              </a:rPr>
              <a:t>联合创始人</a:t>
            </a:r>
            <a:endParaRPr sz="1000" dirty="0">
              <a:latin typeface="Microsoft YaHei"/>
              <a:cs typeface="Microsoft YaHei"/>
            </a:endParaRPr>
          </a:p>
          <a:p>
            <a:pPr marL="12700" marR="5080">
              <a:lnSpc>
                <a:spcPct val="100000"/>
              </a:lnSpc>
              <a:spcBef>
                <a:spcPts val="1030"/>
              </a:spcBef>
            </a:pP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大学物理系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本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科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国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家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奖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学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金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公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派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国立大学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计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算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数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学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系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荣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誉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学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士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学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位</a:t>
            </a:r>
            <a:r>
              <a:rPr sz="900" spc="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lang="en-US" sz="900" spc="-2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XXXXXX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物</a:t>
            </a:r>
            <a:r>
              <a:rPr sz="900" spc="-2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理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化</a:t>
            </a:r>
            <a:r>
              <a:rPr sz="900" spc="-2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学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博</a:t>
            </a:r>
            <a:r>
              <a:rPr sz="900" spc="-2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士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， 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XXXXX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分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校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生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物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物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理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博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士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后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， 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XXXXXX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计算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物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理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研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究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员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XXXXXX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数学系助理教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授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石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油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公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司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总部信号及图像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处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理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研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究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创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业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经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历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： 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人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脸 识 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别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初 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创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公 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司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  </a:t>
            </a:r>
            <a:r>
              <a:rPr lang="en-US" sz="900" dirty="0" smtClean="0">
                <a:solidFill>
                  <a:srgbClr val="404040"/>
                </a:solidFill>
                <a:latin typeface="Microsoft YaHei"/>
                <a:cs typeface="Microsoft YaHei"/>
              </a:rPr>
              <a:t>XXXXXXXX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美</a:t>
            </a:r>
            <a:r>
              <a:rPr sz="900" spc="-15" dirty="0" smtClean="0">
                <a:solidFill>
                  <a:srgbClr val="404040"/>
                </a:solidFill>
                <a:latin typeface="Microsoft YaHei"/>
                <a:cs typeface="Microsoft YaHei"/>
              </a:rPr>
              <a:t>国</a:t>
            </a:r>
            <a:r>
              <a:rPr sz="900" dirty="0">
                <a:solidFill>
                  <a:srgbClr val="404040"/>
                </a:solidFill>
                <a:latin typeface="Microsoft YaHei"/>
                <a:cs typeface="Microsoft YaHei"/>
              </a:rPr>
              <a:t>k12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家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庭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教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育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自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适应 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系统研发。</a:t>
            </a:r>
            <a:r>
              <a:rPr sz="900" b="1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公司</a:t>
            </a:r>
            <a:r>
              <a:rPr sz="900" b="1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首</a:t>
            </a:r>
            <a:r>
              <a:rPr sz="900" b="1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席</a:t>
            </a:r>
            <a:r>
              <a:rPr sz="900" b="1" spc="-10" dirty="0" err="1">
                <a:solidFill>
                  <a:srgbClr val="404040"/>
                </a:solidFill>
                <a:latin typeface="Microsoft YaHei"/>
                <a:cs typeface="Microsoft YaHei"/>
              </a:rPr>
              <a:t>科</a:t>
            </a:r>
            <a:r>
              <a:rPr sz="900" b="1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学</a:t>
            </a:r>
            <a:r>
              <a:rPr sz="900" b="1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家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科技</a:t>
            </a:r>
            <a:r>
              <a:rPr sz="900" dirty="0" err="1">
                <a:solidFill>
                  <a:srgbClr val="404040"/>
                </a:solidFill>
                <a:latin typeface="Microsoft YaHei"/>
                <a:cs typeface="Microsoft YaHei"/>
              </a:rPr>
              <a:t>AI+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教</a:t>
            </a:r>
            <a:r>
              <a:rPr sz="900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育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科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研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技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术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研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发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及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应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用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31" name="object 20"/>
          <p:cNvSpPr/>
          <p:nvPr/>
        </p:nvSpPr>
        <p:spPr>
          <a:xfrm>
            <a:off x="391667" y="436684"/>
            <a:ext cx="2657856" cy="2657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1"/>
          <p:cNvSpPr/>
          <p:nvPr/>
        </p:nvSpPr>
        <p:spPr>
          <a:xfrm>
            <a:off x="1022423" y="687697"/>
            <a:ext cx="1761744" cy="1752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86" y="901022"/>
            <a:ext cx="1174906" cy="128984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800" y="901021"/>
            <a:ext cx="1251993" cy="1238674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755" y="856487"/>
            <a:ext cx="1184436" cy="126339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6576" y="62636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3"/>
          <p:cNvSpPr/>
          <p:nvPr/>
        </p:nvSpPr>
        <p:spPr>
          <a:xfrm>
            <a:off x="-73036" y="436423"/>
            <a:ext cx="2657856" cy="2657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8" y="229869"/>
            <a:ext cx="4476885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 err="1" smtClean="0"/>
              <a:t>关于</a:t>
            </a:r>
            <a:r>
              <a:rPr lang="en-US" spc="-10" dirty="0" err="1" smtClean="0"/>
              <a:t>AAA</a:t>
            </a:r>
            <a:r>
              <a:rPr spc="-10" dirty="0" err="1" smtClean="0"/>
              <a:t>科技</a:t>
            </a:r>
            <a:r>
              <a:rPr spc="10" dirty="0" smtClean="0"/>
              <a:t> </a:t>
            </a:r>
            <a:r>
              <a:rPr spc="-10" dirty="0"/>
              <a:t>——</a:t>
            </a:r>
            <a:r>
              <a:rPr spc="-25" dirty="0"/>
              <a:t> </a:t>
            </a:r>
            <a:r>
              <a:rPr spc="-10" dirty="0"/>
              <a:t>团队介绍</a:t>
            </a:r>
          </a:p>
        </p:txBody>
      </p:sp>
      <p:sp>
        <p:nvSpPr>
          <p:cNvPr id="8" name="object 8"/>
          <p:cNvSpPr/>
          <p:nvPr/>
        </p:nvSpPr>
        <p:spPr>
          <a:xfrm>
            <a:off x="2389632" y="2676144"/>
            <a:ext cx="2145792" cy="9662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14600" y="2676144"/>
            <a:ext cx="1895855" cy="100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73679" y="2883407"/>
            <a:ext cx="1554480" cy="3749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06823" y="2676144"/>
            <a:ext cx="2282952" cy="9662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90871" y="2883407"/>
            <a:ext cx="1691639" cy="3749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61176" y="2676144"/>
            <a:ext cx="2371344" cy="9662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595871" y="2676144"/>
            <a:ext cx="1895855" cy="10088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45223" y="2883407"/>
            <a:ext cx="1780031" cy="3749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763773" y="3369690"/>
            <a:ext cx="1635125" cy="126124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700"/>
              </a:lnSpc>
              <a:spcBef>
                <a:spcPts val="114"/>
              </a:spcBef>
            </a:pP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大学人工智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能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专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业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硕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士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十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 年平台后端系统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架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构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及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A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I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技术开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发经验，创建过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圣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经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网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络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模型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 在深度学习框架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下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实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现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模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型优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化 训练，在人脸识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别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图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像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识别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， 自动驾驶</a:t>
            </a:r>
            <a:r>
              <a:rPr sz="900" dirty="0">
                <a:solidFill>
                  <a:srgbClr val="404040"/>
                </a:solidFill>
                <a:latin typeface="Microsoft YaHei"/>
                <a:cs typeface="Microsoft YaHei"/>
              </a:rPr>
              <a:t>，3D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虚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拟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以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及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入 式产品开发等技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术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领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域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拥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有专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业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理论水平和实践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经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验。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621148" y="3369690"/>
            <a:ext cx="1973580" cy="1262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先后服务于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XXXXXXXX</a:t>
            </a:r>
            <a:r>
              <a:rPr sz="900" spc="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等</a:t>
            </a:r>
            <a:r>
              <a:rPr sz="900" spc="5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企业超过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11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年，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长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期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从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事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电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子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消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费类 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产品的销售和运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营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管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理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服务过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， 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等知名大企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业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曾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有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过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客户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项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目两年从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0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到销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售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额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超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两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亿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自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从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2012 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年开始扎根教育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等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行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业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定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制市场，担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任 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过项目经理和大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客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户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总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监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在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负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责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南区行业市场，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担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任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业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总监，在几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家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不同公司销售业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绩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都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多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次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做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到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Top1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70623" y="3413505"/>
            <a:ext cx="1769110" cy="9848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99700"/>
              </a:lnSpc>
              <a:spcBef>
                <a:spcPts val="114"/>
              </a:spcBef>
            </a:pP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10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年以上互联网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平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台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项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目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的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框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架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设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计与产品开发管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理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经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主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导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过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车 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联网平台产品开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发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参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与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过</a:t>
            </a:r>
            <a:r>
              <a:rPr sz="900" dirty="0">
                <a:solidFill>
                  <a:srgbClr val="404040"/>
                </a:solidFill>
                <a:latin typeface="Microsoft YaHei"/>
                <a:cs typeface="Microsoft YaHei"/>
              </a:rPr>
              <a:t>AI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人脸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识别系统与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AI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广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告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精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准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推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荐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平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台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产 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品的规划与开发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现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主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要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负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责</a:t>
            </a:r>
            <a:r>
              <a:rPr lang="en-US"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AAA</a:t>
            </a:r>
            <a:r>
              <a:rPr sz="900" spc="10" dirty="0" smtClean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科技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AI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教育产品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的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规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划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与</a:t>
            </a:r>
            <a:r>
              <a:rPr sz="900" spc="-10" dirty="0">
                <a:solidFill>
                  <a:srgbClr val="404040"/>
                </a:solidFill>
                <a:latin typeface="Microsoft YaHei"/>
                <a:cs typeface="Microsoft YaHei"/>
              </a:rPr>
              <a:t>AI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技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术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融 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合的实现。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0" y="2676144"/>
            <a:ext cx="2563367" cy="9662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6136" y="2676144"/>
            <a:ext cx="1895856" cy="10088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71856" y="2883407"/>
            <a:ext cx="1984248" cy="3749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53795" y="824483"/>
            <a:ext cx="1548765" cy="1548765"/>
          </a:xfrm>
          <a:custGeom>
            <a:avLst/>
            <a:gdLst/>
            <a:ahLst/>
            <a:cxnLst/>
            <a:rect l="l" t="t" r="r" b="b"/>
            <a:pathLst>
              <a:path w="1548764" h="1548764">
                <a:moveTo>
                  <a:pt x="0" y="774191"/>
                </a:moveTo>
                <a:lnTo>
                  <a:pt x="1523" y="725227"/>
                </a:lnTo>
                <a:lnTo>
                  <a:pt x="6032" y="677072"/>
                </a:lnTo>
                <a:lnTo>
                  <a:pt x="13436" y="629817"/>
                </a:lnTo>
                <a:lnTo>
                  <a:pt x="23644" y="583554"/>
                </a:lnTo>
                <a:lnTo>
                  <a:pt x="36567" y="538372"/>
                </a:lnTo>
                <a:lnTo>
                  <a:pt x="52112" y="494363"/>
                </a:lnTo>
                <a:lnTo>
                  <a:pt x="70190" y="451617"/>
                </a:lnTo>
                <a:lnTo>
                  <a:pt x="90709" y="410225"/>
                </a:lnTo>
                <a:lnTo>
                  <a:pt x="113579" y="370277"/>
                </a:lnTo>
                <a:lnTo>
                  <a:pt x="138710" y="331864"/>
                </a:lnTo>
                <a:lnTo>
                  <a:pt x="166010" y="295077"/>
                </a:lnTo>
                <a:lnTo>
                  <a:pt x="195389" y="260006"/>
                </a:lnTo>
                <a:lnTo>
                  <a:pt x="226756" y="226742"/>
                </a:lnTo>
                <a:lnTo>
                  <a:pt x="260021" y="195376"/>
                </a:lnTo>
                <a:lnTo>
                  <a:pt x="295093" y="165998"/>
                </a:lnTo>
                <a:lnTo>
                  <a:pt x="331881" y="138699"/>
                </a:lnTo>
                <a:lnTo>
                  <a:pt x="370294" y="113570"/>
                </a:lnTo>
                <a:lnTo>
                  <a:pt x="410242" y="90701"/>
                </a:lnTo>
                <a:lnTo>
                  <a:pt x="451633" y="70184"/>
                </a:lnTo>
                <a:lnTo>
                  <a:pt x="494379" y="52107"/>
                </a:lnTo>
                <a:lnTo>
                  <a:pt x="538387" y="36563"/>
                </a:lnTo>
                <a:lnTo>
                  <a:pt x="583566" y="23642"/>
                </a:lnTo>
                <a:lnTo>
                  <a:pt x="629828" y="13434"/>
                </a:lnTo>
                <a:lnTo>
                  <a:pt x="677079" y="6031"/>
                </a:lnTo>
                <a:lnTo>
                  <a:pt x="725231" y="1522"/>
                </a:lnTo>
                <a:lnTo>
                  <a:pt x="774192" y="0"/>
                </a:lnTo>
                <a:lnTo>
                  <a:pt x="823156" y="1522"/>
                </a:lnTo>
                <a:lnTo>
                  <a:pt x="871311" y="6031"/>
                </a:lnTo>
                <a:lnTo>
                  <a:pt x="918566" y="13434"/>
                </a:lnTo>
                <a:lnTo>
                  <a:pt x="964829" y="23642"/>
                </a:lnTo>
                <a:lnTo>
                  <a:pt x="1010011" y="36563"/>
                </a:lnTo>
                <a:lnTo>
                  <a:pt x="1054020" y="52107"/>
                </a:lnTo>
                <a:lnTo>
                  <a:pt x="1096766" y="70184"/>
                </a:lnTo>
                <a:lnTo>
                  <a:pt x="1138158" y="90701"/>
                </a:lnTo>
                <a:lnTo>
                  <a:pt x="1178106" y="113570"/>
                </a:lnTo>
                <a:lnTo>
                  <a:pt x="1216519" y="138699"/>
                </a:lnTo>
                <a:lnTo>
                  <a:pt x="1253306" y="165998"/>
                </a:lnTo>
                <a:lnTo>
                  <a:pt x="1288377" y="195376"/>
                </a:lnTo>
                <a:lnTo>
                  <a:pt x="1321641" y="226742"/>
                </a:lnTo>
                <a:lnTo>
                  <a:pt x="1353007" y="260006"/>
                </a:lnTo>
                <a:lnTo>
                  <a:pt x="1382385" y="295077"/>
                </a:lnTo>
                <a:lnTo>
                  <a:pt x="1409684" y="331864"/>
                </a:lnTo>
                <a:lnTo>
                  <a:pt x="1434813" y="370277"/>
                </a:lnTo>
                <a:lnTo>
                  <a:pt x="1457682" y="410225"/>
                </a:lnTo>
                <a:lnTo>
                  <a:pt x="1478199" y="451617"/>
                </a:lnTo>
                <a:lnTo>
                  <a:pt x="1496276" y="494363"/>
                </a:lnTo>
                <a:lnTo>
                  <a:pt x="1511820" y="538372"/>
                </a:lnTo>
                <a:lnTo>
                  <a:pt x="1524741" y="583554"/>
                </a:lnTo>
                <a:lnTo>
                  <a:pt x="1534949" y="629817"/>
                </a:lnTo>
                <a:lnTo>
                  <a:pt x="1542352" y="677072"/>
                </a:lnTo>
                <a:lnTo>
                  <a:pt x="1546861" y="725227"/>
                </a:lnTo>
                <a:lnTo>
                  <a:pt x="1548384" y="774191"/>
                </a:lnTo>
                <a:lnTo>
                  <a:pt x="1546861" y="823156"/>
                </a:lnTo>
                <a:lnTo>
                  <a:pt x="1542352" y="871311"/>
                </a:lnTo>
                <a:lnTo>
                  <a:pt x="1534949" y="918566"/>
                </a:lnTo>
                <a:lnTo>
                  <a:pt x="1524741" y="964829"/>
                </a:lnTo>
                <a:lnTo>
                  <a:pt x="1511820" y="1010011"/>
                </a:lnTo>
                <a:lnTo>
                  <a:pt x="1496276" y="1054020"/>
                </a:lnTo>
                <a:lnTo>
                  <a:pt x="1478199" y="1096766"/>
                </a:lnTo>
                <a:lnTo>
                  <a:pt x="1457682" y="1138158"/>
                </a:lnTo>
                <a:lnTo>
                  <a:pt x="1434813" y="1178106"/>
                </a:lnTo>
                <a:lnTo>
                  <a:pt x="1409684" y="1216519"/>
                </a:lnTo>
                <a:lnTo>
                  <a:pt x="1382385" y="1253306"/>
                </a:lnTo>
                <a:lnTo>
                  <a:pt x="1353007" y="1288377"/>
                </a:lnTo>
                <a:lnTo>
                  <a:pt x="1321641" y="1321641"/>
                </a:lnTo>
                <a:lnTo>
                  <a:pt x="1288377" y="1353007"/>
                </a:lnTo>
                <a:lnTo>
                  <a:pt x="1253306" y="1382385"/>
                </a:lnTo>
                <a:lnTo>
                  <a:pt x="1216519" y="1409684"/>
                </a:lnTo>
                <a:lnTo>
                  <a:pt x="1178106" y="1434813"/>
                </a:lnTo>
                <a:lnTo>
                  <a:pt x="1138158" y="1457682"/>
                </a:lnTo>
                <a:lnTo>
                  <a:pt x="1096766" y="1478199"/>
                </a:lnTo>
                <a:lnTo>
                  <a:pt x="1054020" y="1496276"/>
                </a:lnTo>
                <a:lnTo>
                  <a:pt x="1010011" y="1511820"/>
                </a:lnTo>
                <a:lnTo>
                  <a:pt x="964829" y="1524741"/>
                </a:lnTo>
                <a:lnTo>
                  <a:pt x="918566" y="1534949"/>
                </a:lnTo>
                <a:lnTo>
                  <a:pt x="871311" y="1542352"/>
                </a:lnTo>
                <a:lnTo>
                  <a:pt x="823156" y="1546861"/>
                </a:lnTo>
                <a:lnTo>
                  <a:pt x="774192" y="1548383"/>
                </a:lnTo>
                <a:lnTo>
                  <a:pt x="725231" y="1546861"/>
                </a:lnTo>
                <a:lnTo>
                  <a:pt x="677079" y="1542352"/>
                </a:lnTo>
                <a:lnTo>
                  <a:pt x="629828" y="1534949"/>
                </a:lnTo>
                <a:lnTo>
                  <a:pt x="583566" y="1524741"/>
                </a:lnTo>
                <a:lnTo>
                  <a:pt x="538387" y="1511820"/>
                </a:lnTo>
                <a:lnTo>
                  <a:pt x="494379" y="1496276"/>
                </a:lnTo>
                <a:lnTo>
                  <a:pt x="451633" y="1478199"/>
                </a:lnTo>
                <a:lnTo>
                  <a:pt x="410242" y="1457682"/>
                </a:lnTo>
                <a:lnTo>
                  <a:pt x="370294" y="1434813"/>
                </a:lnTo>
                <a:lnTo>
                  <a:pt x="331881" y="1409684"/>
                </a:lnTo>
                <a:lnTo>
                  <a:pt x="295093" y="1382385"/>
                </a:lnTo>
                <a:lnTo>
                  <a:pt x="260021" y="1353007"/>
                </a:lnTo>
                <a:lnTo>
                  <a:pt x="226756" y="1321641"/>
                </a:lnTo>
                <a:lnTo>
                  <a:pt x="195389" y="1288377"/>
                </a:lnTo>
                <a:lnTo>
                  <a:pt x="166010" y="1253306"/>
                </a:lnTo>
                <a:lnTo>
                  <a:pt x="138710" y="1216519"/>
                </a:lnTo>
                <a:lnTo>
                  <a:pt x="113579" y="1178106"/>
                </a:lnTo>
                <a:lnTo>
                  <a:pt x="90709" y="1138158"/>
                </a:lnTo>
                <a:lnTo>
                  <a:pt x="70190" y="1096766"/>
                </a:lnTo>
                <a:lnTo>
                  <a:pt x="52112" y="1054020"/>
                </a:lnTo>
                <a:lnTo>
                  <a:pt x="36567" y="1010011"/>
                </a:lnTo>
                <a:lnTo>
                  <a:pt x="23644" y="964829"/>
                </a:lnTo>
                <a:lnTo>
                  <a:pt x="13436" y="918566"/>
                </a:lnTo>
                <a:lnTo>
                  <a:pt x="6032" y="871311"/>
                </a:lnTo>
                <a:lnTo>
                  <a:pt x="1523" y="823156"/>
                </a:lnTo>
                <a:lnTo>
                  <a:pt x="0" y="774191"/>
                </a:lnTo>
                <a:close/>
              </a:path>
            </a:pathLst>
          </a:custGeom>
          <a:ln w="1524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84289" y="3373022"/>
            <a:ext cx="2208530" cy="1398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中国</a:t>
            </a:r>
            <a:r>
              <a:rPr lang="en-US"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大学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硕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士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研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究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生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、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编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程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组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织</a:t>
            </a:r>
            <a:endParaRPr sz="900" dirty="0">
              <a:latin typeface="Microsoft YaHei"/>
              <a:cs typeface="Microsoft YaHei"/>
            </a:endParaRPr>
          </a:p>
          <a:p>
            <a:pPr marL="12700" marR="5080">
              <a:lnSpc>
                <a:spcPct val="100000"/>
              </a:lnSpc>
            </a:pP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的教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师</a:t>
            </a:r>
            <a:r>
              <a:rPr sz="900" spc="1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会</a:t>
            </a:r>
            <a:r>
              <a:rPr sz="900" spc="-1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员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、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翻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译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员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、</a:t>
            </a:r>
            <a:r>
              <a:rPr sz="900" spc="-15" dirty="0" err="1">
                <a:solidFill>
                  <a:srgbClr val="404040"/>
                </a:solidFill>
                <a:latin typeface="Microsoft YaHei"/>
                <a:cs typeface="Microsoft YaHei"/>
              </a:rPr>
              <a:t>深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圳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900" spc="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市</a:t>
            </a:r>
            <a:r>
              <a:rPr lang="en-US" sz="900" spc="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XXXX</a:t>
            </a:r>
            <a:r>
              <a:rPr sz="900" spc="-20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讲</a:t>
            </a:r>
            <a:r>
              <a:rPr sz="900" spc="5" dirty="0" err="1" smtClean="0">
                <a:solidFill>
                  <a:srgbClr val="404040"/>
                </a:solidFill>
                <a:latin typeface="Microsoft YaHei"/>
                <a:cs typeface="Microsoft YaHei"/>
              </a:rPr>
              <a:t>师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r>
              <a:rPr sz="900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曾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任</a:t>
            </a:r>
            <a:r>
              <a:rPr sz="900" spc="5" dirty="0" err="1">
                <a:solidFill>
                  <a:srgbClr val="404040"/>
                </a:solidFill>
                <a:latin typeface="Microsoft YaHei"/>
                <a:cs typeface="Microsoft YaHei"/>
              </a:rPr>
              <a:t>行</a:t>
            </a:r>
            <a:r>
              <a:rPr sz="900" spc="-20" dirty="0" err="1">
                <a:solidFill>
                  <a:srgbClr val="404040"/>
                </a:solidFill>
                <a:latin typeface="Microsoft YaHei"/>
                <a:cs typeface="Microsoft YaHei"/>
              </a:rPr>
              <a:t>业</a:t>
            </a:r>
            <a:r>
              <a:rPr sz="900" spc="10" dirty="0" err="1">
                <a:solidFill>
                  <a:srgbClr val="404040"/>
                </a:solidFill>
                <a:latin typeface="Microsoft YaHei"/>
                <a:cs typeface="Microsoft YaHei"/>
              </a:rPr>
              <a:t>内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 全球领先的上市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跨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国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公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司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高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级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商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业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分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析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师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、 大型通信公司高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级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软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件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工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程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师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、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培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训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讲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师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、 青少年编程教育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机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构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的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教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研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主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任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有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长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期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大 型</a:t>
            </a:r>
            <a:r>
              <a:rPr sz="900" dirty="0">
                <a:solidFill>
                  <a:srgbClr val="404040"/>
                </a:solidFill>
                <a:latin typeface="Microsoft YaHei"/>
                <a:cs typeface="Microsoft YaHei"/>
              </a:rPr>
              <a:t>IT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项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目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经</a:t>
            </a:r>
            <a:r>
              <a:rPr sz="900" spc="5" dirty="0">
                <a:solidFill>
                  <a:srgbClr val="404040"/>
                </a:solidFill>
                <a:latin typeface="Microsoft YaHei"/>
                <a:cs typeface="Microsoft YaHei"/>
              </a:rPr>
              <a:t>验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曾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作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为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项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目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负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责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人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到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印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度公 干。有丰富教学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经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验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，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持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有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高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级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中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学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信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息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技 术教师资格证。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致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力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于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通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过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参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与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研</a:t>
            </a:r>
            <a:r>
              <a:rPr sz="900" spc="-10" dirty="0">
                <a:solidFill>
                  <a:srgbClr val="404040"/>
                </a:solidFill>
                <a:latin typeface="Microsoft YaHei"/>
                <a:cs typeface="Microsoft YaHei"/>
              </a:rPr>
              <a:t>发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A</a:t>
            </a:r>
            <a:r>
              <a:rPr sz="900" spc="-5" dirty="0">
                <a:solidFill>
                  <a:srgbClr val="404040"/>
                </a:solidFill>
                <a:latin typeface="Microsoft YaHei"/>
                <a:cs typeface="Microsoft YaHei"/>
              </a:rPr>
              <a:t>I</a:t>
            </a:r>
            <a:r>
              <a:rPr sz="900" spc="-20" dirty="0">
                <a:solidFill>
                  <a:srgbClr val="404040"/>
                </a:solidFill>
                <a:latin typeface="Microsoft YaHei"/>
                <a:cs typeface="Microsoft YaHei"/>
              </a:rPr>
              <a:t>赋能 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的教育产品，寓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教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于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乐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地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引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导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孩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子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们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学</a:t>
            </a:r>
            <a:r>
              <a:rPr sz="900" spc="-15" dirty="0">
                <a:solidFill>
                  <a:srgbClr val="404040"/>
                </a:solidFill>
                <a:latin typeface="Microsoft YaHei"/>
                <a:cs typeface="Microsoft YaHei"/>
              </a:rPr>
              <a:t>习</a:t>
            </a:r>
            <a:r>
              <a:rPr sz="900" spc="10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668640" y="2863950"/>
            <a:ext cx="1792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b="1" dirty="0">
                <a:solidFill>
                  <a:schemeClr val="tx2">
                    <a:lumMod val="75000"/>
                  </a:schemeClr>
                </a:solidFill>
              </a:rPr>
              <a:t>技术总</a:t>
            </a:r>
            <a:r>
              <a:rPr lang="en-US" altLang="zh-CN" sz="1100" b="1" dirty="0">
                <a:solidFill>
                  <a:schemeClr val="tx2">
                    <a:lumMod val="75000"/>
                  </a:schemeClr>
                </a:solidFill>
              </a:rPr>
              <a:t>XX</a:t>
            </a:r>
            <a:r>
              <a:rPr lang="zh-CN" altLang="en-US" sz="1100" b="1" dirty="0">
                <a:solidFill>
                  <a:schemeClr val="tx2">
                    <a:lumMod val="75000"/>
                  </a:schemeClr>
                </a:solidFill>
              </a:rPr>
              <a:t>联</a:t>
            </a:r>
            <a:r>
              <a:rPr lang="zh-CN" altLang="en-US" sz="1100" b="1" dirty="0" smtClean="0">
                <a:solidFill>
                  <a:schemeClr val="tx2">
                    <a:lumMod val="75000"/>
                  </a:schemeClr>
                </a:solidFill>
              </a:rPr>
              <a:t>合</a:t>
            </a:r>
            <a:endParaRPr lang="en-US" altLang="zh-CN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zh-CN" altLang="en-US" sz="1100" b="1" dirty="0" smtClean="0">
                <a:solidFill>
                  <a:schemeClr val="tx2">
                    <a:lumMod val="75000"/>
                  </a:schemeClr>
                </a:solidFill>
              </a:rPr>
              <a:t>创</a:t>
            </a:r>
            <a:r>
              <a:rPr lang="zh-CN" altLang="en-US" sz="1100" b="1" dirty="0">
                <a:solidFill>
                  <a:schemeClr val="tx2">
                    <a:lumMod val="75000"/>
                  </a:schemeClr>
                </a:solidFill>
              </a:rPr>
              <a:t>始人监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4583239" y="2855415"/>
            <a:ext cx="19091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tx2">
                    <a:lumMod val="75000"/>
                  </a:schemeClr>
                </a:solidFill>
              </a:rPr>
              <a:t>xx</a:t>
            </a:r>
            <a:r>
              <a:rPr lang="zh-CN" altLang="en-US" sz="1100" b="1" dirty="0">
                <a:solidFill>
                  <a:schemeClr val="tx2">
                    <a:lumMod val="75000"/>
                  </a:schemeClr>
                </a:solidFill>
              </a:rPr>
              <a:t>联合创始合伙</a:t>
            </a:r>
            <a:r>
              <a:rPr lang="zh-CN" altLang="en-US" sz="1100" b="1" dirty="0" smtClean="0">
                <a:solidFill>
                  <a:schemeClr val="tx2">
                    <a:lumMod val="75000"/>
                  </a:schemeClr>
                </a:solidFill>
              </a:rPr>
              <a:t>人</a:t>
            </a:r>
            <a:endParaRPr lang="en-US" altLang="zh-CN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zh-CN" altLang="en-US" sz="1100" b="1" dirty="0" smtClean="0">
                <a:solidFill>
                  <a:schemeClr val="tx2">
                    <a:lumMod val="75000"/>
                  </a:schemeClr>
                </a:solidFill>
              </a:rPr>
              <a:t>市</a:t>
            </a:r>
            <a:r>
              <a:rPr lang="zh-CN" altLang="en-US" sz="1100" b="1" dirty="0">
                <a:solidFill>
                  <a:schemeClr val="tx2">
                    <a:lumMod val="75000"/>
                  </a:schemeClr>
                </a:solidFill>
              </a:rPr>
              <a:t>场总监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6751952" y="2861345"/>
            <a:ext cx="1763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spc="5" dirty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xx</a:t>
            </a:r>
            <a:r>
              <a:rPr lang="zh-CN" altLang="en-US" sz="1100" b="1" spc="5" dirty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联合创始人 </a:t>
            </a:r>
            <a:endParaRPr lang="en-US" altLang="zh-CN" sz="1100" b="1" spc="5" dirty="0" smtClean="0">
              <a:solidFill>
                <a:schemeClr val="tx2">
                  <a:lumMod val="75000"/>
                </a:schemeClr>
              </a:solidFill>
              <a:latin typeface="Microsoft YaHei"/>
              <a:cs typeface="Microsoft YaHei"/>
            </a:endParaRPr>
          </a:p>
          <a:p>
            <a:pPr algn="ctr"/>
            <a:r>
              <a:rPr lang="zh-CN" altLang="en-US" sz="1100" b="1" spc="5" dirty="0" smtClean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产</a:t>
            </a:r>
            <a:r>
              <a:rPr lang="zh-CN" altLang="en-US" sz="1100" b="1" spc="5" dirty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品总监</a:t>
            </a:r>
            <a:endParaRPr lang="zh-CN" altLang="en-US" sz="1100" b="1" dirty="0">
              <a:solidFill>
                <a:schemeClr val="tx2">
                  <a:lumMod val="75000"/>
                </a:schemeClr>
              </a:solidFill>
              <a:latin typeface="Microsoft YaHei"/>
              <a:cs typeface="Microsoft YaHei"/>
            </a:endParaRPr>
          </a:p>
          <a:p>
            <a:endParaRPr lang="zh-HK" altLang="en-US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237659" y="2855415"/>
            <a:ext cx="2061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spc="5" dirty="0" smtClean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xx</a:t>
            </a:r>
            <a:r>
              <a:rPr lang="zh-CN" altLang="en-US" sz="1100" b="1" spc="5" dirty="0" smtClean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联</a:t>
            </a:r>
            <a:r>
              <a:rPr lang="zh-CN" altLang="en-US" sz="1100" b="1" spc="5" dirty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合创始</a:t>
            </a:r>
            <a:r>
              <a:rPr lang="zh-CN" altLang="en-US" sz="1100" b="1" spc="5" dirty="0" smtClean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人</a:t>
            </a:r>
            <a:endParaRPr lang="en-US" altLang="zh-CN" sz="1100" b="1" spc="5" dirty="0" smtClean="0">
              <a:solidFill>
                <a:schemeClr val="tx2">
                  <a:lumMod val="75000"/>
                </a:schemeClr>
              </a:solidFill>
              <a:latin typeface="Microsoft YaHei"/>
              <a:cs typeface="Microsoft YaHei"/>
            </a:endParaRPr>
          </a:p>
          <a:p>
            <a:pPr algn="ctr"/>
            <a:r>
              <a:rPr lang="zh-CN" altLang="en-US" sz="1100" b="1" spc="5" dirty="0" smtClean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教研</a:t>
            </a:r>
            <a:r>
              <a:rPr lang="zh-CN" altLang="en-US" sz="1100" b="1" dirty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总</a:t>
            </a:r>
            <a:r>
              <a:rPr lang="zh-CN" altLang="en-US" sz="1100" b="1" spc="5" dirty="0">
                <a:solidFill>
                  <a:schemeClr val="tx2">
                    <a:lumMod val="75000"/>
                  </a:schemeClr>
                </a:solidFill>
                <a:latin typeface="Microsoft YaHei"/>
                <a:cs typeface="Microsoft YaHei"/>
              </a:rPr>
              <a:t>监</a:t>
            </a:r>
            <a:endParaRPr lang="zh-CN" altLang="en-US" sz="1100" b="1" dirty="0">
              <a:solidFill>
                <a:schemeClr val="tx2">
                  <a:lumMod val="75000"/>
                </a:schemeClr>
              </a:solidFill>
              <a:latin typeface="Microsoft YaHei"/>
              <a:cs typeface="Microsoft YaHei"/>
            </a:endParaRPr>
          </a:p>
          <a:p>
            <a:endParaRPr lang="zh-HK" altLang="en-US" dirty="0"/>
          </a:p>
        </p:txBody>
      </p:sp>
      <p:sp>
        <p:nvSpPr>
          <p:cNvPr id="43" name="object 23"/>
          <p:cNvSpPr/>
          <p:nvPr/>
        </p:nvSpPr>
        <p:spPr>
          <a:xfrm>
            <a:off x="2009842" y="466851"/>
            <a:ext cx="2657856" cy="2657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39"/>
          <p:cNvSpPr/>
          <p:nvPr/>
        </p:nvSpPr>
        <p:spPr>
          <a:xfrm>
            <a:off x="2736673" y="854911"/>
            <a:ext cx="1548765" cy="1548765"/>
          </a:xfrm>
          <a:custGeom>
            <a:avLst/>
            <a:gdLst/>
            <a:ahLst/>
            <a:cxnLst/>
            <a:rect l="l" t="t" r="r" b="b"/>
            <a:pathLst>
              <a:path w="1548764" h="1548764">
                <a:moveTo>
                  <a:pt x="0" y="774191"/>
                </a:moveTo>
                <a:lnTo>
                  <a:pt x="1523" y="725227"/>
                </a:lnTo>
                <a:lnTo>
                  <a:pt x="6032" y="677072"/>
                </a:lnTo>
                <a:lnTo>
                  <a:pt x="13436" y="629817"/>
                </a:lnTo>
                <a:lnTo>
                  <a:pt x="23644" y="583554"/>
                </a:lnTo>
                <a:lnTo>
                  <a:pt x="36567" y="538372"/>
                </a:lnTo>
                <a:lnTo>
                  <a:pt x="52112" y="494363"/>
                </a:lnTo>
                <a:lnTo>
                  <a:pt x="70190" y="451617"/>
                </a:lnTo>
                <a:lnTo>
                  <a:pt x="90709" y="410225"/>
                </a:lnTo>
                <a:lnTo>
                  <a:pt x="113579" y="370277"/>
                </a:lnTo>
                <a:lnTo>
                  <a:pt x="138710" y="331864"/>
                </a:lnTo>
                <a:lnTo>
                  <a:pt x="166010" y="295077"/>
                </a:lnTo>
                <a:lnTo>
                  <a:pt x="195389" y="260006"/>
                </a:lnTo>
                <a:lnTo>
                  <a:pt x="226756" y="226742"/>
                </a:lnTo>
                <a:lnTo>
                  <a:pt x="260021" y="195376"/>
                </a:lnTo>
                <a:lnTo>
                  <a:pt x="295093" y="165998"/>
                </a:lnTo>
                <a:lnTo>
                  <a:pt x="331881" y="138699"/>
                </a:lnTo>
                <a:lnTo>
                  <a:pt x="370294" y="113570"/>
                </a:lnTo>
                <a:lnTo>
                  <a:pt x="410242" y="90701"/>
                </a:lnTo>
                <a:lnTo>
                  <a:pt x="451633" y="70184"/>
                </a:lnTo>
                <a:lnTo>
                  <a:pt x="494379" y="52107"/>
                </a:lnTo>
                <a:lnTo>
                  <a:pt x="538387" y="36563"/>
                </a:lnTo>
                <a:lnTo>
                  <a:pt x="583566" y="23642"/>
                </a:lnTo>
                <a:lnTo>
                  <a:pt x="629828" y="13434"/>
                </a:lnTo>
                <a:lnTo>
                  <a:pt x="677079" y="6031"/>
                </a:lnTo>
                <a:lnTo>
                  <a:pt x="725231" y="1522"/>
                </a:lnTo>
                <a:lnTo>
                  <a:pt x="774192" y="0"/>
                </a:lnTo>
                <a:lnTo>
                  <a:pt x="823156" y="1522"/>
                </a:lnTo>
                <a:lnTo>
                  <a:pt x="871311" y="6031"/>
                </a:lnTo>
                <a:lnTo>
                  <a:pt x="918566" y="13434"/>
                </a:lnTo>
                <a:lnTo>
                  <a:pt x="964829" y="23642"/>
                </a:lnTo>
                <a:lnTo>
                  <a:pt x="1010011" y="36563"/>
                </a:lnTo>
                <a:lnTo>
                  <a:pt x="1054020" y="52107"/>
                </a:lnTo>
                <a:lnTo>
                  <a:pt x="1096766" y="70184"/>
                </a:lnTo>
                <a:lnTo>
                  <a:pt x="1138158" y="90701"/>
                </a:lnTo>
                <a:lnTo>
                  <a:pt x="1178106" y="113570"/>
                </a:lnTo>
                <a:lnTo>
                  <a:pt x="1216519" y="138699"/>
                </a:lnTo>
                <a:lnTo>
                  <a:pt x="1253306" y="165998"/>
                </a:lnTo>
                <a:lnTo>
                  <a:pt x="1288377" y="195376"/>
                </a:lnTo>
                <a:lnTo>
                  <a:pt x="1321641" y="226742"/>
                </a:lnTo>
                <a:lnTo>
                  <a:pt x="1353007" y="260006"/>
                </a:lnTo>
                <a:lnTo>
                  <a:pt x="1382385" y="295077"/>
                </a:lnTo>
                <a:lnTo>
                  <a:pt x="1409684" y="331864"/>
                </a:lnTo>
                <a:lnTo>
                  <a:pt x="1434813" y="370277"/>
                </a:lnTo>
                <a:lnTo>
                  <a:pt x="1457682" y="410225"/>
                </a:lnTo>
                <a:lnTo>
                  <a:pt x="1478199" y="451617"/>
                </a:lnTo>
                <a:lnTo>
                  <a:pt x="1496276" y="494363"/>
                </a:lnTo>
                <a:lnTo>
                  <a:pt x="1511820" y="538372"/>
                </a:lnTo>
                <a:lnTo>
                  <a:pt x="1524741" y="583554"/>
                </a:lnTo>
                <a:lnTo>
                  <a:pt x="1534949" y="629817"/>
                </a:lnTo>
                <a:lnTo>
                  <a:pt x="1542352" y="677072"/>
                </a:lnTo>
                <a:lnTo>
                  <a:pt x="1546861" y="725227"/>
                </a:lnTo>
                <a:lnTo>
                  <a:pt x="1548384" y="774191"/>
                </a:lnTo>
                <a:lnTo>
                  <a:pt x="1546861" y="823156"/>
                </a:lnTo>
                <a:lnTo>
                  <a:pt x="1542352" y="871311"/>
                </a:lnTo>
                <a:lnTo>
                  <a:pt x="1534949" y="918566"/>
                </a:lnTo>
                <a:lnTo>
                  <a:pt x="1524741" y="964829"/>
                </a:lnTo>
                <a:lnTo>
                  <a:pt x="1511820" y="1010011"/>
                </a:lnTo>
                <a:lnTo>
                  <a:pt x="1496276" y="1054020"/>
                </a:lnTo>
                <a:lnTo>
                  <a:pt x="1478199" y="1096766"/>
                </a:lnTo>
                <a:lnTo>
                  <a:pt x="1457682" y="1138158"/>
                </a:lnTo>
                <a:lnTo>
                  <a:pt x="1434813" y="1178106"/>
                </a:lnTo>
                <a:lnTo>
                  <a:pt x="1409684" y="1216519"/>
                </a:lnTo>
                <a:lnTo>
                  <a:pt x="1382385" y="1253306"/>
                </a:lnTo>
                <a:lnTo>
                  <a:pt x="1353007" y="1288377"/>
                </a:lnTo>
                <a:lnTo>
                  <a:pt x="1321641" y="1321641"/>
                </a:lnTo>
                <a:lnTo>
                  <a:pt x="1288377" y="1353007"/>
                </a:lnTo>
                <a:lnTo>
                  <a:pt x="1253306" y="1382385"/>
                </a:lnTo>
                <a:lnTo>
                  <a:pt x="1216519" y="1409684"/>
                </a:lnTo>
                <a:lnTo>
                  <a:pt x="1178106" y="1434813"/>
                </a:lnTo>
                <a:lnTo>
                  <a:pt x="1138158" y="1457682"/>
                </a:lnTo>
                <a:lnTo>
                  <a:pt x="1096766" y="1478199"/>
                </a:lnTo>
                <a:lnTo>
                  <a:pt x="1054020" y="1496276"/>
                </a:lnTo>
                <a:lnTo>
                  <a:pt x="1010011" y="1511820"/>
                </a:lnTo>
                <a:lnTo>
                  <a:pt x="964829" y="1524741"/>
                </a:lnTo>
                <a:lnTo>
                  <a:pt x="918566" y="1534949"/>
                </a:lnTo>
                <a:lnTo>
                  <a:pt x="871311" y="1542352"/>
                </a:lnTo>
                <a:lnTo>
                  <a:pt x="823156" y="1546861"/>
                </a:lnTo>
                <a:lnTo>
                  <a:pt x="774192" y="1548383"/>
                </a:lnTo>
                <a:lnTo>
                  <a:pt x="725231" y="1546861"/>
                </a:lnTo>
                <a:lnTo>
                  <a:pt x="677079" y="1542352"/>
                </a:lnTo>
                <a:lnTo>
                  <a:pt x="629828" y="1534949"/>
                </a:lnTo>
                <a:lnTo>
                  <a:pt x="583566" y="1524741"/>
                </a:lnTo>
                <a:lnTo>
                  <a:pt x="538387" y="1511820"/>
                </a:lnTo>
                <a:lnTo>
                  <a:pt x="494379" y="1496276"/>
                </a:lnTo>
                <a:lnTo>
                  <a:pt x="451633" y="1478199"/>
                </a:lnTo>
                <a:lnTo>
                  <a:pt x="410242" y="1457682"/>
                </a:lnTo>
                <a:lnTo>
                  <a:pt x="370294" y="1434813"/>
                </a:lnTo>
                <a:lnTo>
                  <a:pt x="331881" y="1409684"/>
                </a:lnTo>
                <a:lnTo>
                  <a:pt x="295093" y="1382385"/>
                </a:lnTo>
                <a:lnTo>
                  <a:pt x="260021" y="1353007"/>
                </a:lnTo>
                <a:lnTo>
                  <a:pt x="226756" y="1321641"/>
                </a:lnTo>
                <a:lnTo>
                  <a:pt x="195389" y="1288377"/>
                </a:lnTo>
                <a:lnTo>
                  <a:pt x="166010" y="1253306"/>
                </a:lnTo>
                <a:lnTo>
                  <a:pt x="138710" y="1216519"/>
                </a:lnTo>
                <a:lnTo>
                  <a:pt x="113579" y="1178106"/>
                </a:lnTo>
                <a:lnTo>
                  <a:pt x="90709" y="1138158"/>
                </a:lnTo>
                <a:lnTo>
                  <a:pt x="70190" y="1096766"/>
                </a:lnTo>
                <a:lnTo>
                  <a:pt x="52112" y="1054020"/>
                </a:lnTo>
                <a:lnTo>
                  <a:pt x="36567" y="1010011"/>
                </a:lnTo>
                <a:lnTo>
                  <a:pt x="23644" y="964829"/>
                </a:lnTo>
                <a:lnTo>
                  <a:pt x="13436" y="918566"/>
                </a:lnTo>
                <a:lnTo>
                  <a:pt x="6032" y="871311"/>
                </a:lnTo>
                <a:lnTo>
                  <a:pt x="1523" y="823156"/>
                </a:lnTo>
                <a:lnTo>
                  <a:pt x="0" y="774191"/>
                </a:lnTo>
                <a:close/>
              </a:path>
            </a:pathLst>
          </a:custGeom>
          <a:ln w="1524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3"/>
          <p:cNvSpPr/>
          <p:nvPr/>
        </p:nvSpPr>
        <p:spPr>
          <a:xfrm>
            <a:off x="4072498" y="474962"/>
            <a:ext cx="2657856" cy="2657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39"/>
          <p:cNvSpPr/>
          <p:nvPr/>
        </p:nvSpPr>
        <p:spPr>
          <a:xfrm>
            <a:off x="4799329" y="863022"/>
            <a:ext cx="1548765" cy="1548765"/>
          </a:xfrm>
          <a:custGeom>
            <a:avLst/>
            <a:gdLst/>
            <a:ahLst/>
            <a:cxnLst/>
            <a:rect l="l" t="t" r="r" b="b"/>
            <a:pathLst>
              <a:path w="1548764" h="1548764">
                <a:moveTo>
                  <a:pt x="0" y="774191"/>
                </a:moveTo>
                <a:lnTo>
                  <a:pt x="1523" y="725227"/>
                </a:lnTo>
                <a:lnTo>
                  <a:pt x="6032" y="677072"/>
                </a:lnTo>
                <a:lnTo>
                  <a:pt x="13436" y="629817"/>
                </a:lnTo>
                <a:lnTo>
                  <a:pt x="23644" y="583554"/>
                </a:lnTo>
                <a:lnTo>
                  <a:pt x="36567" y="538372"/>
                </a:lnTo>
                <a:lnTo>
                  <a:pt x="52112" y="494363"/>
                </a:lnTo>
                <a:lnTo>
                  <a:pt x="70190" y="451617"/>
                </a:lnTo>
                <a:lnTo>
                  <a:pt x="90709" y="410225"/>
                </a:lnTo>
                <a:lnTo>
                  <a:pt x="113579" y="370277"/>
                </a:lnTo>
                <a:lnTo>
                  <a:pt x="138710" y="331864"/>
                </a:lnTo>
                <a:lnTo>
                  <a:pt x="166010" y="295077"/>
                </a:lnTo>
                <a:lnTo>
                  <a:pt x="195389" y="260006"/>
                </a:lnTo>
                <a:lnTo>
                  <a:pt x="226756" y="226742"/>
                </a:lnTo>
                <a:lnTo>
                  <a:pt x="260021" y="195376"/>
                </a:lnTo>
                <a:lnTo>
                  <a:pt x="295093" y="165998"/>
                </a:lnTo>
                <a:lnTo>
                  <a:pt x="331881" y="138699"/>
                </a:lnTo>
                <a:lnTo>
                  <a:pt x="370294" y="113570"/>
                </a:lnTo>
                <a:lnTo>
                  <a:pt x="410242" y="90701"/>
                </a:lnTo>
                <a:lnTo>
                  <a:pt x="451633" y="70184"/>
                </a:lnTo>
                <a:lnTo>
                  <a:pt x="494379" y="52107"/>
                </a:lnTo>
                <a:lnTo>
                  <a:pt x="538387" y="36563"/>
                </a:lnTo>
                <a:lnTo>
                  <a:pt x="583566" y="23642"/>
                </a:lnTo>
                <a:lnTo>
                  <a:pt x="629828" y="13434"/>
                </a:lnTo>
                <a:lnTo>
                  <a:pt x="677079" y="6031"/>
                </a:lnTo>
                <a:lnTo>
                  <a:pt x="725231" y="1522"/>
                </a:lnTo>
                <a:lnTo>
                  <a:pt x="774192" y="0"/>
                </a:lnTo>
                <a:lnTo>
                  <a:pt x="823156" y="1522"/>
                </a:lnTo>
                <a:lnTo>
                  <a:pt x="871311" y="6031"/>
                </a:lnTo>
                <a:lnTo>
                  <a:pt x="918566" y="13434"/>
                </a:lnTo>
                <a:lnTo>
                  <a:pt x="964829" y="23642"/>
                </a:lnTo>
                <a:lnTo>
                  <a:pt x="1010011" y="36563"/>
                </a:lnTo>
                <a:lnTo>
                  <a:pt x="1054020" y="52107"/>
                </a:lnTo>
                <a:lnTo>
                  <a:pt x="1096766" y="70184"/>
                </a:lnTo>
                <a:lnTo>
                  <a:pt x="1138158" y="90701"/>
                </a:lnTo>
                <a:lnTo>
                  <a:pt x="1178106" y="113570"/>
                </a:lnTo>
                <a:lnTo>
                  <a:pt x="1216519" y="138699"/>
                </a:lnTo>
                <a:lnTo>
                  <a:pt x="1253306" y="165998"/>
                </a:lnTo>
                <a:lnTo>
                  <a:pt x="1288377" y="195376"/>
                </a:lnTo>
                <a:lnTo>
                  <a:pt x="1321641" y="226742"/>
                </a:lnTo>
                <a:lnTo>
                  <a:pt x="1353007" y="260006"/>
                </a:lnTo>
                <a:lnTo>
                  <a:pt x="1382385" y="295077"/>
                </a:lnTo>
                <a:lnTo>
                  <a:pt x="1409684" y="331864"/>
                </a:lnTo>
                <a:lnTo>
                  <a:pt x="1434813" y="370277"/>
                </a:lnTo>
                <a:lnTo>
                  <a:pt x="1457682" y="410225"/>
                </a:lnTo>
                <a:lnTo>
                  <a:pt x="1478199" y="451617"/>
                </a:lnTo>
                <a:lnTo>
                  <a:pt x="1496276" y="494363"/>
                </a:lnTo>
                <a:lnTo>
                  <a:pt x="1511820" y="538372"/>
                </a:lnTo>
                <a:lnTo>
                  <a:pt x="1524741" y="583554"/>
                </a:lnTo>
                <a:lnTo>
                  <a:pt x="1534949" y="629817"/>
                </a:lnTo>
                <a:lnTo>
                  <a:pt x="1542352" y="677072"/>
                </a:lnTo>
                <a:lnTo>
                  <a:pt x="1546861" y="725227"/>
                </a:lnTo>
                <a:lnTo>
                  <a:pt x="1548384" y="774191"/>
                </a:lnTo>
                <a:lnTo>
                  <a:pt x="1546861" y="823156"/>
                </a:lnTo>
                <a:lnTo>
                  <a:pt x="1542352" y="871311"/>
                </a:lnTo>
                <a:lnTo>
                  <a:pt x="1534949" y="918566"/>
                </a:lnTo>
                <a:lnTo>
                  <a:pt x="1524741" y="964829"/>
                </a:lnTo>
                <a:lnTo>
                  <a:pt x="1511820" y="1010011"/>
                </a:lnTo>
                <a:lnTo>
                  <a:pt x="1496276" y="1054020"/>
                </a:lnTo>
                <a:lnTo>
                  <a:pt x="1478199" y="1096766"/>
                </a:lnTo>
                <a:lnTo>
                  <a:pt x="1457682" y="1138158"/>
                </a:lnTo>
                <a:lnTo>
                  <a:pt x="1434813" y="1178106"/>
                </a:lnTo>
                <a:lnTo>
                  <a:pt x="1409684" y="1216519"/>
                </a:lnTo>
                <a:lnTo>
                  <a:pt x="1382385" y="1253306"/>
                </a:lnTo>
                <a:lnTo>
                  <a:pt x="1353007" y="1288377"/>
                </a:lnTo>
                <a:lnTo>
                  <a:pt x="1321641" y="1321641"/>
                </a:lnTo>
                <a:lnTo>
                  <a:pt x="1288377" y="1353007"/>
                </a:lnTo>
                <a:lnTo>
                  <a:pt x="1253306" y="1382385"/>
                </a:lnTo>
                <a:lnTo>
                  <a:pt x="1216519" y="1409684"/>
                </a:lnTo>
                <a:lnTo>
                  <a:pt x="1178106" y="1434813"/>
                </a:lnTo>
                <a:lnTo>
                  <a:pt x="1138158" y="1457682"/>
                </a:lnTo>
                <a:lnTo>
                  <a:pt x="1096766" y="1478199"/>
                </a:lnTo>
                <a:lnTo>
                  <a:pt x="1054020" y="1496276"/>
                </a:lnTo>
                <a:lnTo>
                  <a:pt x="1010011" y="1511820"/>
                </a:lnTo>
                <a:lnTo>
                  <a:pt x="964829" y="1524741"/>
                </a:lnTo>
                <a:lnTo>
                  <a:pt x="918566" y="1534949"/>
                </a:lnTo>
                <a:lnTo>
                  <a:pt x="871311" y="1542352"/>
                </a:lnTo>
                <a:lnTo>
                  <a:pt x="823156" y="1546861"/>
                </a:lnTo>
                <a:lnTo>
                  <a:pt x="774192" y="1548383"/>
                </a:lnTo>
                <a:lnTo>
                  <a:pt x="725231" y="1546861"/>
                </a:lnTo>
                <a:lnTo>
                  <a:pt x="677079" y="1542352"/>
                </a:lnTo>
                <a:lnTo>
                  <a:pt x="629828" y="1534949"/>
                </a:lnTo>
                <a:lnTo>
                  <a:pt x="583566" y="1524741"/>
                </a:lnTo>
                <a:lnTo>
                  <a:pt x="538387" y="1511820"/>
                </a:lnTo>
                <a:lnTo>
                  <a:pt x="494379" y="1496276"/>
                </a:lnTo>
                <a:lnTo>
                  <a:pt x="451633" y="1478199"/>
                </a:lnTo>
                <a:lnTo>
                  <a:pt x="410242" y="1457682"/>
                </a:lnTo>
                <a:lnTo>
                  <a:pt x="370294" y="1434813"/>
                </a:lnTo>
                <a:lnTo>
                  <a:pt x="331881" y="1409684"/>
                </a:lnTo>
                <a:lnTo>
                  <a:pt x="295093" y="1382385"/>
                </a:lnTo>
                <a:lnTo>
                  <a:pt x="260021" y="1353007"/>
                </a:lnTo>
                <a:lnTo>
                  <a:pt x="226756" y="1321641"/>
                </a:lnTo>
                <a:lnTo>
                  <a:pt x="195389" y="1288377"/>
                </a:lnTo>
                <a:lnTo>
                  <a:pt x="166010" y="1253306"/>
                </a:lnTo>
                <a:lnTo>
                  <a:pt x="138710" y="1216519"/>
                </a:lnTo>
                <a:lnTo>
                  <a:pt x="113579" y="1178106"/>
                </a:lnTo>
                <a:lnTo>
                  <a:pt x="90709" y="1138158"/>
                </a:lnTo>
                <a:lnTo>
                  <a:pt x="70190" y="1096766"/>
                </a:lnTo>
                <a:lnTo>
                  <a:pt x="52112" y="1054020"/>
                </a:lnTo>
                <a:lnTo>
                  <a:pt x="36567" y="1010011"/>
                </a:lnTo>
                <a:lnTo>
                  <a:pt x="23644" y="964829"/>
                </a:lnTo>
                <a:lnTo>
                  <a:pt x="13436" y="918566"/>
                </a:lnTo>
                <a:lnTo>
                  <a:pt x="6032" y="871311"/>
                </a:lnTo>
                <a:lnTo>
                  <a:pt x="1523" y="823156"/>
                </a:lnTo>
                <a:lnTo>
                  <a:pt x="0" y="774191"/>
                </a:lnTo>
                <a:close/>
              </a:path>
            </a:pathLst>
          </a:custGeom>
          <a:ln w="1524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3"/>
          <p:cNvSpPr/>
          <p:nvPr/>
        </p:nvSpPr>
        <p:spPr>
          <a:xfrm>
            <a:off x="6136063" y="501597"/>
            <a:ext cx="2657856" cy="2657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39"/>
          <p:cNvSpPr/>
          <p:nvPr/>
        </p:nvSpPr>
        <p:spPr>
          <a:xfrm>
            <a:off x="6862894" y="889657"/>
            <a:ext cx="1548765" cy="1548765"/>
          </a:xfrm>
          <a:custGeom>
            <a:avLst/>
            <a:gdLst/>
            <a:ahLst/>
            <a:cxnLst/>
            <a:rect l="l" t="t" r="r" b="b"/>
            <a:pathLst>
              <a:path w="1548764" h="1548764">
                <a:moveTo>
                  <a:pt x="0" y="774191"/>
                </a:moveTo>
                <a:lnTo>
                  <a:pt x="1523" y="725227"/>
                </a:lnTo>
                <a:lnTo>
                  <a:pt x="6032" y="677072"/>
                </a:lnTo>
                <a:lnTo>
                  <a:pt x="13436" y="629817"/>
                </a:lnTo>
                <a:lnTo>
                  <a:pt x="23644" y="583554"/>
                </a:lnTo>
                <a:lnTo>
                  <a:pt x="36567" y="538372"/>
                </a:lnTo>
                <a:lnTo>
                  <a:pt x="52112" y="494363"/>
                </a:lnTo>
                <a:lnTo>
                  <a:pt x="70190" y="451617"/>
                </a:lnTo>
                <a:lnTo>
                  <a:pt x="90709" y="410225"/>
                </a:lnTo>
                <a:lnTo>
                  <a:pt x="113579" y="370277"/>
                </a:lnTo>
                <a:lnTo>
                  <a:pt x="138710" y="331864"/>
                </a:lnTo>
                <a:lnTo>
                  <a:pt x="166010" y="295077"/>
                </a:lnTo>
                <a:lnTo>
                  <a:pt x="195389" y="260006"/>
                </a:lnTo>
                <a:lnTo>
                  <a:pt x="226756" y="226742"/>
                </a:lnTo>
                <a:lnTo>
                  <a:pt x="260021" y="195376"/>
                </a:lnTo>
                <a:lnTo>
                  <a:pt x="295093" y="165998"/>
                </a:lnTo>
                <a:lnTo>
                  <a:pt x="331881" y="138699"/>
                </a:lnTo>
                <a:lnTo>
                  <a:pt x="370294" y="113570"/>
                </a:lnTo>
                <a:lnTo>
                  <a:pt x="410242" y="90701"/>
                </a:lnTo>
                <a:lnTo>
                  <a:pt x="451633" y="70184"/>
                </a:lnTo>
                <a:lnTo>
                  <a:pt x="494379" y="52107"/>
                </a:lnTo>
                <a:lnTo>
                  <a:pt x="538387" y="36563"/>
                </a:lnTo>
                <a:lnTo>
                  <a:pt x="583566" y="23642"/>
                </a:lnTo>
                <a:lnTo>
                  <a:pt x="629828" y="13434"/>
                </a:lnTo>
                <a:lnTo>
                  <a:pt x="677079" y="6031"/>
                </a:lnTo>
                <a:lnTo>
                  <a:pt x="725231" y="1522"/>
                </a:lnTo>
                <a:lnTo>
                  <a:pt x="774192" y="0"/>
                </a:lnTo>
                <a:lnTo>
                  <a:pt x="823156" y="1522"/>
                </a:lnTo>
                <a:lnTo>
                  <a:pt x="871311" y="6031"/>
                </a:lnTo>
                <a:lnTo>
                  <a:pt x="918566" y="13434"/>
                </a:lnTo>
                <a:lnTo>
                  <a:pt x="964829" y="23642"/>
                </a:lnTo>
                <a:lnTo>
                  <a:pt x="1010011" y="36563"/>
                </a:lnTo>
                <a:lnTo>
                  <a:pt x="1054020" y="52107"/>
                </a:lnTo>
                <a:lnTo>
                  <a:pt x="1096766" y="70184"/>
                </a:lnTo>
                <a:lnTo>
                  <a:pt x="1138158" y="90701"/>
                </a:lnTo>
                <a:lnTo>
                  <a:pt x="1178106" y="113570"/>
                </a:lnTo>
                <a:lnTo>
                  <a:pt x="1216519" y="138699"/>
                </a:lnTo>
                <a:lnTo>
                  <a:pt x="1253306" y="165998"/>
                </a:lnTo>
                <a:lnTo>
                  <a:pt x="1288377" y="195376"/>
                </a:lnTo>
                <a:lnTo>
                  <a:pt x="1321641" y="226742"/>
                </a:lnTo>
                <a:lnTo>
                  <a:pt x="1353007" y="260006"/>
                </a:lnTo>
                <a:lnTo>
                  <a:pt x="1382385" y="295077"/>
                </a:lnTo>
                <a:lnTo>
                  <a:pt x="1409684" y="331864"/>
                </a:lnTo>
                <a:lnTo>
                  <a:pt x="1434813" y="370277"/>
                </a:lnTo>
                <a:lnTo>
                  <a:pt x="1457682" y="410225"/>
                </a:lnTo>
                <a:lnTo>
                  <a:pt x="1478199" y="451617"/>
                </a:lnTo>
                <a:lnTo>
                  <a:pt x="1496276" y="494363"/>
                </a:lnTo>
                <a:lnTo>
                  <a:pt x="1511820" y="538372"/>
                </a:lnTo>
                <a:lnTo>
                  <a:pt x="1524741" y="583554"/>
                </a:lnTo>
                <a:lnTo>
                  <a:pt x="1534949" y="629817"/>
                </a:lnTo>
                <a:lnTo>
                  <a:pt x="1542352" y="677072"/>
                </a:lnTo>
                <a:lnTo>
                  <a:pt x="1546861" y="725227"/>
                </a:lnTo>
                <a:lnTo>
                  <a:pt x="1548384" y="774191"/>
                </a:lnTo>
                <a:lnTo>
                  <a:pt x="1546861" y="823156"/>
                </a:lnTo>
                <a:lnTo>
                  <a:pt x="1542352" y="871311"/>
                </a:lnTo>
                <a:lnTo>
                  <a:pt x="1534949" y="918566"/>
                </a:lnTo>
                <a:lnTo>
                  <a:pt x="1524741" y="964829"/>
                </a:lnTo>
                <a:lnTo>
                  <a:pt x="1511820" y="1010011"/>
                </a:lnTo>
                <a:lnTo>
                  <a:pt x="1496276" y="1054020"/>
                </a:lnTo>
                <a:lnTo>
                  <a:pt x="1478199" y="1096766"/>
                </a:lnTo>
                <a:lnTo>
                  <a:pt x="1457682" y="1138158"/>
                </a:lnTo>
                <a:lnTo>
                  <a:pt x="1434813" y="1178106"/>
                </a:lnTo>
                <a:lnTo>
                  <a:pt x="1409684" y="1216519"/>
                </a:lnTo>
                <a:lnTo>
                  <a:pt x="1382385" y="1253306"/>
                </a:lnTo>
                <a:lnTo>
                  <a:pt x="1353007" y="1288377"/>
                </a:lnTo>
                <a:lnTo>
                  <a:pt x="1321641" y="1321641"/>
                </a:lnTo>
                <a:lnTo>
                  <a:pt x="1288377" y="1353007"/>
                </a:lnTo>
                <a:lnTo>
                  <a:pt x="1253306" y="1382385"/>
                </a:lnTo>
                <a:lnTo>
                  <a:pt x="1216519" y="1409684"/>
                </a:lnTo>
                <a:lnTo>
                  <a:pt x="1178106" y="1434813"/>
                </a:lnTo>
                <a:lnTo>
                  <a:pt x="1138158" y="1457682"/>
                </a:lnTo>
                <a:lnTo>
                  <a:pt x="1096766" y="1478199"/>
                </a:lnTo>
                <a:lnTo>
                  <a:pt x="1054020" y="1496276"/>
                </a:lnTo>
                <a:lnTo>
                  <a:pt x="1010011" y="1511820"/>
                </a:lnTo>
                <a:lnTo>
                  <a:pt x="964829" y="1524741"/>
                </a:lnTo>
                <a:lnTo>
                  <a:pt x="918566" y="1534949"/>
                </a:lnTo>
                <a:lnTo>
                  <a:pt x="871311" y="1542352"/>
                </a:lnTo>
                <a:lnTo>
                  <a:pt x="823156" y="1546861"/>
                </a:lnTo>
                <a:lnTo>
                  <a:pt x="774192" y="1548383"/>
                </a:lnTo>
                <a:lnTo>
                  <a:pt x="725231" y="1546861"/>
                </a:lnTo>
                <a:lnTo>
                  <a:pt x="677079" y="1542352"/>
                </a:lnTo>
                <a:lnTo>
                  <a:pt x="629828" y="1534949"/>
                </a:lnTo>
                <a:lnTo>
                  <a:pt x="583566" y="1524741"/>
                </a:lnTo>
                <a:lnTo>
                  <a:pt x="538387" y="1511820"/>
                </a:lnTo>
                <a:lnTo>
                  <a:pt x="494379" y="1496276"/>
                </a:lnTo>
                <a:lnTo>
                  <a:pt x="451633" y="1478199"/>
                </a:lnTo>
                <a:lnTo>
                  <a:pt x="410242" y="1457682"/>
                </a:lnTo>
                <a:lnTo>
                  <a:pt x="370294" y="1434813"/>
                </a:lnTo>
                <a:lnTo>
                  <a:pt x="331881" y="1409684"/>
                </a:lnTo>
                <a:lnTo>
                  <a:pt x="295093" y="1382385"/>
                </a:lnTo>
                <a:lnTo>
                  <a:pt x="260021" y="1353007"/>
                </a:lnTo>
                <a:lnTo>
                  <a:pt x="226756" y="1321641"/>
                </a:lnTo>
                <a:lnTo>
                  <a:pt x="195389" y="1288377"/>
                </a:lnTo>
                <a:lnTo>
                  <a:pt x="166010" y="1253306"/>
                </a:lnTo>
                <a:lnTo>
                  <a:pt x="138710" y="1216519"/>
                </a:lnTo>
                <a:lnTo>
                  <a:pt x="113579" y="1178106"/>
                </a:lnTo>
                <a:lnTo>
                  <a:pt x="90709" y="1138158"/>
                </a:lnTo>
                <a:lnTo>
                  <a:pt x="70190" y="1096766"/>
                </a:lnTo>
                <a:lnTo>
                  <a:pt x="52112" y="1054020"/>
                </a:lnTo>
                <a:lnTo>
                  <a:pt x="36567" y="1010011"/>
                </a:lnTo>
                <a:lnTo>
                  <a:pt x="23644" y="964829"/>
                </a:lnTo>
                <a:lnTo>
                  <a:pt x="13436" y="918566"/>
                </a:lnTo>
                <a:lnTo>
                  <a:pt x="6032" y="871311"/>
                </a:lnTo>
                <a:lnTo>
                  <a:pt x="1523" y="823156"/>
                </a:lnTo>
                <a:lnTo>
                  <a:pt x="0" y="774191"/>
                </a:lnTo>
                <a:close/>
              </a:path>
            </a:pathLst>
          </a:custGeom>
          <a:ln w="1524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9" name="圖片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58" y="914532"/>
            <a:ext cx="1023714" cy="1221476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549" y="968462"/>
            <a:ext cx="1066364" cy="1157117"/>
          </a:xfrm>
          <a:prstGeom prst="rect">
            <a:avLst/>
          </a:prstGeom>
        </p:spPr>
      </p:pic>
      <p:pic>
        <p:nvPicPr>
          <p:cNvPr id="51" name="圖片 5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996" y="968462"/>
            <a:ext cx="1131437" cy="1167546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514" y="995125"/>
            <a:ext cx="1074032" cy="114563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15500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15/</a:t>
            </a:r>
            <a:r>
              <a:rPr spc="-30" dirty="0"/>
              <a:t> </a:t>
            </a:r>
            <a:r>
              <a:rPr spc="-10" dirty="0"/>
              <a:t>发展规划</a:t>
            </a:r>
          </a:p>
        </p:txBody>
      </p:sp>
      <p:sp>
        <p:nvSpPr>
          <p:cNvPr id="6" name="object 6"/>
          <p:cNvSpPr/>
          <p:nvPr/>
        </p:nvSpPr>
        <p:spPr>
          <a:xfrm>
            <a:off x="0" y="2825495"/>
            <a:ext cx="6689090" cy="0"/>
          </a:xfrm>
          <a:custGeom>
            <a:avLst/>
            <a:gdLst/>
            <a:ahLst/>
            <a:cxnLst/>
            <a:rect l="l" t="t" r="r" b="b"/>
            <a:pathLst>
              <a:path w="6689090">
                <a:moveTo>
                  <a:pt x="0" y="0"/>
                </a:moveTo>
                <a:lnTo>
                  <a:pt x="6689090" y="0"/>
                </a:lnTo>
              </a:path>
            </a:pathLst>
          </a:custGeom>
          <a:ln w="18288">
            <a:solidFill>
              <a:srgbClr val="006DC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2083" y="1857755"/>
            <a:ext cx="0" cy="1026794"/>
          </a:xfrm>
          <a:custGeom>
            <a:avLst/>
            <a:gdLst/>
            <a:ahLst/>
            <a:cxnLst/>
            <a:rect l="l" t="t" r="r" b="b"/>
            <a:pathLst>
              <a:path h="1026794">
                <a:moveTo>
                  <a:pt x="0" y="0"/>
                </a:moveTo>
                <a:lnTo>
                  <a:pt x="0" y="1026794"/>
                </a:lnTo>
              </a:path>
            </a:pathLst>
          </a:custGeom>
          <a:ln w="9144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9976" y="2724911"/>
            <a:ext cx="204215" cy="201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740663"/>
            <a:ext cx="1438655" cy="1755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0908" y="1008887"/>
            <a:ext cx="859510" cy="859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8912" y="1133855"/>
            <a:ext cx="606551" cy="609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23748" y="1295780"/>
            <a:ext cx="22987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17375E"/>
                </a:solidFill>
                <a:latin typeface="Microsoft YaHei"/>
                <a:cs typeface="Microsoft YaHei"/>
              </a:rPr>
              <a:t>半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17675" y="2808731"/>
            <a:ext cx="0" cy="725170"/>
          </a:xfrm>
          <a:custGeom>
            <a:avLst/>
            <a:gdLst/>
            <a:ahLst/>
            <a:cxnLst/>
            <a:rect l="l" t="t" r="r" b="b"/>
            <a:pathLst>
              <a:path h="725170">
                <a:moveTo>
                  <a:pt x="0" y="0"/>
                </a:moveTo>
                <a:lnTo>
                  <a:pt x="0" y="724789"/>
                </a:lnTo>
              </a:path>
            </a:pathLst>
          </a:custGeom>
          <a:ln w="9144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30808" y="2724911"/>
            <a:ext cx="170687" cy="1676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4968" y="3349750"/>
            <a:ext cx="1755648" cy="1755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2868" y="3617976"/>
            <a:ext cx="859523" cy="8595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77824" y="3742944"/>
            <a:ext cx="606551" cy="6065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18915" y="2820923"/>
            <a:ext cx="0" cy="899794"/>
          </a:xfrm>
          <a:custGeom>
            <a:avLst/>
            <a:gdLst/>
            <a:ahLst/>
            <a:cxnLst/>
            <a:rect l="l" t="t" r="r" b="b"/>
            <a:pathLst>
              <a:path h="899795">
                <a:moveTo>
                  <a:pt x="0" y="0"/>
                </a:moveTo>
                <a:lnTo>
                  <a:pt x="0" y="899794"/>
                </a:lnTo>
              </a:path>
            </a:pathLst>
          </a:custGeom>
          <a:ln w="9144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13759" y="2715767"/>
            <a:ext cx="204215" cy="2042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59735" y="2883407"/>
            <a:ext cx="1755648" cy="1755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87623" y="3151631"/>
            <a:ext cx="859536" cy="8595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12592" y="3276600"/>
            <a:ext cx="606552" cy="6096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85844" y="1876044"/>
            <a:ext cx="0" cy="899794"/>
          </a:xfrm>
          <a:custGeom>
            <a:avLst/>
            <a:gdLst/>
            <a:ahLst/>
            <a:cxnLst/>
            <a:rect l="l" t="t" r="r" b="b"/>
            <a:pathLst>
              <a:path h="899794">
                <a:moveTo>
                  <a:pt x="0" y="0"/>
                </a:moveTo>
                <a:lnTo>
                  <a:pt x="0" y="899794"/>
                </a:lnTo>
              </a:path>
            </a:pathLst>
          </a:custGeom>
          <a:ln w="9144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83735" y="2715767"/>
            <a:ext cx="204215" cy="2042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26664" y="740663"/>
            <a:ext cx="1755648" cy="1755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654552" y="1008887"/>
            <a:ext cx="859536" cy="8595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782567" y="1133855"/>
            <a:ext cx="606551" cy="6096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600443" y="2827019"/>
            <a:ext cx="0" cy="899794"/>
          </a:xfrm>
          <a:custGeom>
            <a:avLst/>
            <a:gdLst/>
            <a:ahLst/>
            <a:cxnLst/>
            <a:rect l="l" t="t" r="r" b="b"/>
            <a:pathLst>
              <a:path h="899795">
                <a:moveTo>
                  <a:pt x="0" y="0"/>
                </a:moveTo>
                <a:lnTo>
                  <a:pt x="0" y="899795"/>
                </a:lnTo>
              </a:path>
            </a:pathLst>
          </a:custGeom>
          <a:ln w="9144">
            <a:solidFill>
              <a:srgbClr val="006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498335" y="2724911"/>
            <a:ext cx="204215" cy="201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41264" y="2889503"/>
            <a:ext cx="1755647" cy="1755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69152" y="3157727"/>
            <a:ext cx="859536" cy="85952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94120" y="3282695"/>
            <a:ext cx="609600" cy="60959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622552" y="3584982"/>
            <a:ext cx="1536700" cy="68643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715"/>
              </a:spcBef>
            </a:pPr>
            <a:r>
              <a:rPr sz="1200" b="1" spc="-5" dirty="0">
                <a:solidFill>
                  <a:srgbClr val="019AA3"/>
                </a:solidFill>
                <a:latin typeface="Malgun Gothic"/>
                <a:cs typeface="Malgun Gothic"/>
              </a:rPr>
              <a:t>★</a:t>
            </a:r>
            <a:r>
              <a:rPr sz="1200" b="1" spc="-5" dirty="0">
                <a:solidFill>
                  <a:srgbClr val="019AA3"/>
                </a:solidFill>
                <a:latin typeface="Calibri"/>
                <a:cs typeface="Calibri"/>
              </a:rPr>
              <a:t>2021.3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900" b="1" spc="10" dirty="0">
                <a:latin typeface="Microsoft YaHei"/>
                <a:cs typeface="Microsoft YaHei"/>
              </a:rPr>
              <a:t>①完成初级动画</a:t>
            </a:r>
            <a:r>
              <a:rPr sz="900" b="1" spc="-15" dirty="0">
                <a:latin typeface="Microsoft YaHei"/>
                <a:cs typeface="Microsoft YaHei"/>
              </a:rPr>
              <a:t>AI</a:t>
            </a:r>
            <a:r>
              <a:rPr sz="900" b="1" spc="10" dirty="0">
                <a:latin typeface="Microsoft YaHei"/>
                <a:cs typeface="Microsoft YaHei"/>
              </a:rPr>
              <a:t>教</a:t>
            </a:r>
            <a:r>
              <a:rPr sz="900" b="1" spc="-15" dirty="0">
                <a:latin typeface="Microsoft YaHei"/>
                <a:cs typeface="Microsoft YaHei"/>
              </a:rPr>
              <a:t>学</a:t>
            </a:r>
            <a:r>
              <a:rPr sz="900" b="1" spc="10" dirty="0">
                <a:latin typeface="Microsoft YaHei"/>
                <a:cs typeface="Microsoft YaHei"/>
              </a:rPr>
              <a:t>研发</a:t>
            </a:r>
            <a:endParaRPr sz="900">
              <a:latin typeface="Microsoft YaHei"/>
              <a:cs typeface="Microsoft YaHei"/>
            </a:endParaRPr>
          </a:p>
          <a:p>
            <a:pPr marL="17780">
              <a:lnSpc>
                <a:spcPct val="100000"/>
              </a:lnSpc>
              <a:spcBef>
                <a:spcPts val="505"/>
              </a:spcBef>
            </a:pPr>
            <a:r>
              <a:rPr sz="900" b="1" spc="10" dirty="0">
                <a:latin typeface="Microsoft YaHei"/>
                <a:cs typeface="Microsoft YaHei"/>
              </a:rPr>
              <a:t>②搭建场景化</a:t>
            </a:r>
            <a:r>
              <a:rPr sz="900" b="1" spc="-10" dirty="0">
                <a:latin typeface="Microsoft YaHei"/>
                <a:cs typeface="Microsoft YaHei"/>
              </a:rPr>
              <a:t>A</a:t>
            </a:r>
            <a:r>
              <a:rPr sz="900" b="1" spc="5" dirty="0">
                <a:latin typeface="Microsoft YaHei"/>
                <a:cs typeface="Microsoft YaHei"/>
              </a:rPr>
              <a:t>I</a:t>
            </a:r>
            <a:r>
              <a:rPr sz="900" b="1" spc="-15" dirty="0">
                <a:latin typeface="Microsoft YaHei"/>
                <a:cs typeface="Microsoft YaHei"/>
              </a:rPr>
              <a:t>学</a:t>
            </a:r>
            <a:r>
              <a:rPr sz="900" b="1" spc="10" dirty="0">
                <a:latin typeface="Microsoft YaHei"/>
                <a:cs typeface="Microsoft YaHei"/>
              </a:rPr>
              <a:t>习</a:t>
            </a:r>
            <a:r>
              <a:rPr sz="900" b="1" spc="-15" dirty="0">
                <a:latin typeface="Microsoft YaHei"/>
                <a:cs typeface="Microsoft YaHei"/>
              </a:rPr>
              <a:t>在</a:t>
            </a:r>
            <a:r>
              <a:rPr sz="900" b="1" spc="10" dirty="0">
                <a:latin typeface="Microsoft YaHei"/>
                <a:cs typeface="Microsoft YaHei"/>
              </a:rPr>
              <a:t>线</a:t>
            </a:r>
            <a:r>
              <a:rPr sz="900" b="1" spc="-15" dirty="0">
                <a:latin typeface="Microsoft YaHei"/>
                <a:cs typeface="Microsoft YaHei"/>
              </a:rPr>
              <a:t>平</a:t>
            </a:r>
            <a:r>
              <a:rPr sz="900" b="1" spc="10" dirty="0">
                <a:latin typeface="Microsoft YaHei"/>
                <a:cs typeface="Microsoft YaHei"/>
              </a:rPr>
              <a:t>台</a:t>
            </a:r>
            <a:endParaRPr sz="900">
              <a:latin typeface="Microsoft YaHei"/>
              <a:cs typeface="Microsoft Ya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620138" y="4290161"/>
            <a:ext cx="22085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10" dirty="0">
                <a:latin typeface="Microsoft YaHei"/>
                <a:cs typeface="Microsoft YaHei"/>
              </a:rPr>
              <a:t>③完成大屏电视</a:t>
            </a:r>
            <a:r>
              <a:rPr sz="900" b="1" spc="-15" dirty="0">
                <a:latin typeface="Microsoft YaHei"/>
                <a:cs typeface="Microsoft YaHei"/>
              </a:rPr>
              <a:t>端</a:t>
            </a:r>
            <a:r>
              <a:rPr sz="900" b="1" spc="10" dirty="0">
                <a:latin typeface="Microsoft YaHei"/>
                <a:cs typeface="Microsoft YaHei"/>
              </a:rPr>
              <a:t>版</a:t>
            </a:r>
            <a:r>
              <a:rPr sz="900" b="1" spc="-15" dirty="0">
                <a:latin typeface="Microsoft YaHei"/>
                <a:cs typeface="Microsoft YaHei"/>
              </a:rPr>
              <a:t>本</a:t>
            </a:r>
            <a:r>
              <a:rPr sz="900" b="1" spc="10" dirty="0">
                <a:latin typeface="Microsoft YaHei"/>
                <a:cs typeface="Microsoft YaHei"/>
              </a:rPr>
              <a:t>开</a:t>
            </a:r>
            <a:r>
              <a:rPr sz="900" b="1" spc="-15" dirty="0">
                <a:latin typeface="Microsoft YaHei"/>
                <a:cs typeface="Microsoft YaHei"/>
              </a:rPr>
              <a:t>发</a:t>
            </a:r>
            <a:r>
              <a:rPr sz="900" b="1" spc="10" dirty="0">
                <a:latin typeface="Microsoft YaHei"/>
                <a:cs typeface="Microsoft YaHei"/>
              </a:rPr>
              <a:t>和</a:t>
            </a:r>
            <a:r>
              <a:rPr sz="900" b="1" spc="-15" dirty="0">
                <a:latin typeface="Microsoft YaHei"/>
                <a:cs typeface="Microsoft YaHei"/>
              </a:rPr>
              <a:t>与</a:t>
            </a:r>
            <a:r>
              <a:rPr sz="900" b="1" spc="10" dirty="0">
                <a:latin typeface="Microsoft YaHei"/>
                <a:cs typeface="Microsoft YaHei"/>
              </a:rPr>
              <a:t>移</a:t>
            </a:r>
            <a:r>
              <a:rPr sz="900" b="1" spc="-15" dirty="0">
                <a:latin typeface="Microsoft YaHei"/>
                <a:cs typeface="Microsoft YaHei"/>
              </a:rPr>
              <a:t>动</a:t>
            </a:r>
            <a:r>
              <a:rPr sz="900" b="1" spc="10" dirty="0">
                <a:latin typeface="Microsoft YaHei"/>
                <a:cs typeface="Microsoft YaHei"/>
              </a:rPr>
              <a:t>端</a:t>
            </a:r>
            <a:r>
              <a:rPr sz="900" b="1" spc="-15" dirty="0">
                <a:latin typeface="Microsoft YaHei"/>
                <a:cs typeface="Microsoft YaHei"/>
              </a:rPr>
              <a:t>对</a:t>
            </a:r>
            <a:r>
              <a:rPr sz="900" b="1" spc="10" dirty="0">
                <a:latin typeface="Microsoft YaHei"/>
                <a:cs typeface="Microsoft YaHei"/>
              </a:rPr>
              <a:t>接</a:t>
            </a:r>
            <a:endParaRPr sz="900">
              <a:latin typeface="Microsoft YaHei"/>
              <a:cs typeface="Microsoft YaHe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06773" y="3128992"/>
            <a:ext cx="2088514" cy="70929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200" b="1" spc="-5" dirty="0">
                <a:solidFill>
                  <a:srgbClr val="019AA3"/>
                </a:solidFill>
                <a:latin typeface="Malgun Gothic"/>
                <a:cs typeface="Malgun Gothic"/>
              </a:rPr>
              <a:t>★</a:t>
            </a:r>
            <a:r>
              <a:rPr sz="1200" b="1" spc="-5" dirty="0">
                <a:solidFill>
                  <a:srgbClr val="019AA3"/>
                </a:solidFill>
                <a:latin typeface="Calibri"/>
                <a:cs typeface="Calibri"/>
              </a:rPr>
              <a:t>2022.2</a:t>
            </a:r>
            <a:endParaRPr sz="120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590"/>
              </a:spcBef>
            </a:pPr>
            <a:r>
              <a:rPr sz="1000" b="1" spc="5" dirty="0">
                <a:latin typeface="Microsoft YaHei"/>
                <a:cs typeface="Microsoft YaHei"/>
              </a:rPr>
              <a:t>①完成大屏端</a:t>
            </a:r>
            <a:r>
              <a:rPr sz="1000" b="1" spc="15" dirty="0">
                <a:latin typeface="Microsoft YaHei"/>
                <a:cs typeface="Microsoft YaHei"/>
              </a:rPr>
              <a:t>A</a:t>
            </a:r>
            <a:r>
              <a:rPr sz="1000" b="1" spc="-5" dirty="0">
                <a:latin typeface="Microsoft YaHei"/>
                <a:cs typeface="Microsoft YaHei"/>
              </a:rPr>
              <a:t>I</a:t>
            </a:r>
            <a:r>
              <a:rPr sz="1000" b="1" spc="5" dirty="0">
                <a:latin typeface="Microsoft YaHei"/>
                <a:cs typeface="Microsoft YaHei"/>
              </a:rPr>
              <a:t>场景</a:t>
            </a:r>
            <a:r>
              <a:rPr sz="1000" b="1" spc="-20" dirty="0">
                <a:latin typeface="Microsoft YaHei"/>
                <a:cs typeface="Microsoft YaHei"/>
              </a:rPr>
              <a:t>化</a:t>
            </a:r>
            <a:r>
              <a:rPr sz="1000" b="1" spc="5" dirty="0">
                <a:latin typeface="Microsoft YaHei"/>
                <a:cs typeface="Microsoft YaHei"/>
              </a:rPr>
              <a:t>学习</a:t>
            </a:r>
            <a:r>
              <a:rPr sz="1000" b="1" spc="-20" dirty="0">
                <a:latin typeface="Microsoft YaHei"/>
                <a:cs typeface="Microsoft YaHei"/>
              </a:rPr>
              <a:t>系</a:t>
            </a:r>
            <a:r>
              <a:rPr sz="1000" b="1" spc="5" dirty="0">
                <a:latin typeface="Microsoft YaHei"/>
                <a:cs typeface="Microsoft YaHei"/>
              </a:rPr>
              <a:t>统</a:t>
            </a:r>
            <a:r>
              <a:rPr sz="1000" b="1" spc="-15" dirty="0">
                <a:latin typeface="Microsoft YaHei"/>
                <a:cs typeface="Microsoft YaHei"/>
              </a:rPr>
              <a:t>搭</a:t>
            </a:r>
            <a:r>
              <a:rPr sz="1000" b="1" spc="5" dirty="0">
                <a:latin typeface="Microsoft YaHei"/>
                <a:cs typeface="Microsoft YaHei"/>
              </a:rPr>
              <a:t>建</a:t>
            </a:r>
            <a:endParaRPr sz="1000">
              <a:latin typeface="Microsoft YaHei"/>
              <a:cs typeface="Microsoft YaHei"/>
            </a:endParaRPr>
          </a:p>
          <a:p>
            <a:pPr marL="30480">
              <a:lnSpc>
                <a:spcPct val="100000"/>
              </a:lnSpc>
              <a:spcBef>
                <a:spcPts val="254"/>
              </a:spcBef>
            </a:pPr>
            <a:r>
              <a:rPr sz="1000" b="1" spc="5" dirty="0">
                <a:latin typeface="Microsoft YaHei"/>
                <a:cs typeface="Microsoft YaHei"/>
              </a:rPr>
              <a:t>②第三方信息平台分成</a:t>
            </a:r>
            <a:r>
              <a:rPr sz="1000" b="1" spc="-20" dirty="0">
                <a:latin typeface="Microsoft YaHei"/>
                <a:cs typeface="Microsoft YaHei"/>
              </a:rPr>
              <a:t>生</a:t>
            </a:r>
            <a:r>
              <a:rPr sz="1000" b="1" spc="5" dirty="0">
                <a:latin typeface="Microsoft YaHei"/>
                <a:cs typeface="Microsoft YaHei"/>
              </a:rPr>
              <a:t>态系</a:t>
            </a:r>
            <a:r>
              <a:rPr sz="1000" b="1" spc="-15" dirty="0">
                <a:latin typeface="Microsoft YaHei"/>
                <a:cs typeface="Microsoft YaHei"/>
              </a:rPr>
              <a:t>统</a:t>
            </a:r>
            <a:r>
              <a:rPr sz="1000" b="1" spc="5" dirty="0">
                <a:latin typeface="Microsoft YaHei"/>
                <a:cs typeface="Microsoft YaHei"/>
              </a:rPr>
              <a:t>搭建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048627" y="2980315"/>
            <a:ext cx="1492250" cy="121285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200" b="1" spc="-10" dirty="0">
                <a:solidFill>
                  <a:srgbClr val="019AA3"/>
                </a:solidFill>
                <a:latin typeface="Malgun Gothic"/>
                <a:cs typeface="Malgun Gothic"/>
              </a:rPr>
              <a:t>★</a:t>
            </a:r>
            <a:r>
              <a:rPr sz="1200" b="1" spc="-10" dirty="0">
                <a:solidFill>
                  <a:srgbClr val="019AA3"/>
                </a:solidFill>
                <a:latin typeface="Calibri"/>
                <a:cs typeface="Calibri"/>
              </a:rPr>
              <a:t>2025.6</a:t>
            </a:r>
            <a:endParaRPr sz="1200">
              <a:latin typeface="Calibri"/>
              <a:cs typeface="Calibri"/>
            </a:endParaRPr>
          </a:p>
          <a:p>
            <a:pPr marL="33020">
              <a:lnSpc>
                <a:spcPct val="100000"/>
              </a:lnSpc>
              <a:spcBef>
                <a:spcPts val="509"/>
              </a:spcBef>
            </a:pPr>
            <a:r>
              <a:rPr sz="900" b="1" spc="10" dirty="0">
                <a:latin typeface="Microsoft YaHei"/>
                <a:cs typeface="Microsoft YaHei"/>
              </a:rPr>
              <a:t>①</a:t>
            </a:r>
            <a:r>
              <a:rPr sz="900" b="1" spc="-50" dirty="0">
                <a:latin typeface="Microsoft YaHei"/>
                <a:cs typeface="Microsoft YaHei"/>
              </a:rPr>
              <a:t> </a:t>
            </a:r>
            <a:r>
              <a:rPr sz="900" b="1" spc="-10" dirty="0">
                <a:latin typeface="Microsoft YaHei"/>
                <a:cs typeface="Microsoft YaHei"/>
              </a:rPr>
              <a:t>5000</a:t>
            </a:r>
            <a:r>
              <a:rPr sz="900" b="1" spc="10" dirty="0">
                <a:latin typeface="Microsoft YaHei"/>
                <a:cs typeface="Microsoft YaHei"/>
              </a:rPr>
              <a:t>万台手持终端预装</a:t>
            </a:r>
            <a:endParaRPr sz="900">
              <a:latin typeface="Microsoft YaHei"/>
              <a:cs typeface="Microsoft YaHei"/>
            </a:endParaRPr>
          </a:p>
          <a:p>
            <a:pPr marL="30480">
              <a:lnSpc>
                <a:spcPct val="100000"/>
              </a:lnSpc>
              <a:spcBef>
                <a:spcPts val="495"/>
              </a:spcBef>
            </a:pPr>
            <a:r>
              <a:rPr sz="900" b="1" spc="10" dirty="0">
                <a:latin typeface="Microsoft YaHei"/>
                <a:cs typeface="Microsoft YaHei"/>
              </a:rPr>
              <a:t>②</a:t>
            </a:r>
            <a:r>
              <a:rPr sz="900" b="1" spc="-35" dirty="0">
                <a:latin typeface="Microsoft YaHei"/>
                <a:cs typeface="Microsoft YaHei"/>
              </a:rPr>
              <a:t> </a:t>
            </a:r>
            <a:r>
              <a:rPr sz="900" b="1" spc="-10" dirty="0">
                <a:latin typeface="Microsoft YaHei"/>
                <a:cs typeface="Microsoft YaHei"/>
              </a:rPr>
              <a:t>8000</a:t>
            </a:r>
            <a:r>
              <a:rPr sz="900" b="1" spc="10" dirty="0">
                <a:latin typeface="Microsoft YaHei"/>
                <a:cs typeface="Microsoft YaHei"/>
              </a:rPr>
              <a:t>万台大屏</a:t>
            </a:r>
            <a:endParaRPr sz="900">
              <a:latin typeface="Microsoft YaHei"/>
              <a:cs typeface="Microsoft YaHei"/>
            </a:endParaRPr>
          </a:p>
          <a:p>
            <a:pPr marL="97790">
              <a:lnSpc>
                <a:spcPct val="100000"/>
              </a:lnSpc>
            </a:pPr>
            <a:r>
              <a:rPr sz="900" b="1" spc="10" dirty="0">
                <a:latin typeface="Microsoft YaHei"/>
                <a:cs typeface="Microsoft YaHei"/>
              </a:rPr>
              <a:t>（</a:t>
            </a:r>
            <a:r>
              <a:rPr sz="900" b="1" spc="5" dirty="0">
                <a:latin typeface="Microsoft YaHei"/>
                <a:cs typeface="Microsoft YaHei"/>
              </a:rPr>
              <a:t>电</a:t>
            </a:r>
            <a:r>
              <a:rPr sz="900" b="1" spc="10" dirty="0">
                <a:latin typeface="Microsoft YaHei"/>
                <a:cs typeface="Microsoft YaHei"/>
              </a:rPr>
              <a:t>视</a:t>
            </a:r>
            <a:r>
              <a:rPr sz="900" b="1" spc="5" dirty="0">
                <a:latin typeface="Microsoft YaHei"/>
                <a:cs typeface="Microsoft YaHei"/>
              </a:rPr>
              <a:t>、</a:t>
            </a:r>
            <a:r>
              <a:rPr sz="900" b="1" spc="10" dirty="0">
                <a:latin typeface="Microsoft YaHei"/>
                <a:cs typeface="Microsoft YaHei"/>
              </a:rPr>
              <a:t>白</a:t>
            </a:r>
            <a:r>
              <a:rPr sz="900" b="1" spc="5" dirty="0">
                <a:latin typeface="Microsoft YaHei"/>
                <a:cs typeface="Microsoft YaHei"/>
              </a:rPr>
              <a:t>板</a:t>
            </a:r>
            <a:r>
              <a:rPr sz="900" b="1" spc="-20" dirty="0">
                <a:latin typeface="Microsoft YaHei"/>
                <a:cs typeface="Microsoft YaHei"/>
              </a:rPr>
              <a:t>等</a:t>
            </a:r>
            <a:r>
              <a:rPr sz="900" b="1" spc="10" dirty="0">
                <a:latin typeface="Microsoft YaHei"/>
                <a:cs typeface="Microsoft YaHei"/>
              </a:rPr>
              <a:t>）</a:t>
            </a:r>
            <a:r>
              <a:rPr sz="900" b="1" spc="-20" dirty="0">
                <a:latin typeface="Microsoft YaHei"/>
                <a:cs typeface="Microsoft YaHei"/>
              </a:rPr>
              <a:t>终</a:t>
            </a:r>
            <a:r>
              <a:rPr sz="900" b="1" spc="10" dirty="0">
                <a:latin typeface="Microsoft YaHei"/>
                <a:cs typeface="Microsoft YaHei"/>
              </a:rPr>
              <a:t>端</a:t>
            </a:r>
            <a:r>
              <a:rPr sz="900" b="1" spc="-20" dirty="0">
                <a:latin typeface="Microsoft YaHei"/>
                <a:cs typeface="Microsoft YaHei"/>
              </a:rPr>
              <a:t>预</a:t>
            </a:r>
            <a:r>
              <a:rPr sz="900" b="1" spc="10" dirty="0">
                <a:latin typeface="Microsoft YaHei"/>
                <a:cs typeface="Microsoft YaHei"/>
              </a:rPr>
              <a:t>装</a:t>
            </a:r>
            <a:endParaRPr sz="900">
              <a:latin typeface="Microsoft YaHei"/>
              <a:cs typeface="Microsoft YaHei"/>
            </a:endParaRPr>
          </a:p>
          <a:p>
            <a:pPr marL="33020">
              <a:lnSpc>
                <a:spcPct val="100000"/>
              </a:lnSpc>
              <a:spcBef>
                <a:spcPts val="365"/>
              </a:spcBef>
            </a:pPr>
            <a:r>
              <a:rPr sz="900" b="1" spc="10" dirty="0">
                <a:latin typeface="Microsoft YaHei"/>
                <a:cs typeface="Microsoft YaHei"/>
              </a:rPr>
              <a:t>③</a:t>
            </a:r>
            <a:r>
              <a:rPr sz="900" b="1" spc="-35" dirty="0">
                <a:latin typeface="Microsoft YaHei"/>
                <a:cs typeface="Microsoft YaHei"/>
              </a:rPr>
              <a:t> </a:t>
            </a:r>
            <a:r>
              <a:rPr sz="900" b="1" spc="10" dirty="0">
                <a:latin typeface="Microsoft YaHei"/>
                <a:cs typeface="Microsoft YaHei"/>
              </a:rPr>
              <a:t>覆盖</a:t>
            </a:r>
            <a:r>
              <a:rPr sz="900" b="1" spc="-10" dirty="0">
                <a:latin typeface="Microsoft YaHei"/>
                <a:cs typeface="Microsoft YaHei"/>
              </a:rPr>
              <a:t>1</a:t>
            </a:r>
            <a:r>
              <a:rPr sz="900" b="1" spc="10" dirty="0">
                <a:latin typeface="Microsoft YaHei"/>
                <a:cs typeface="Microsoft YaHei"/>
              </a:rPr>
              <a:t>亿家庭</a:t>
            </a:r>
            <a:endParaRPr sz="900">
              <a:latin typeface="Microsoft YaHei"/>
              <a:cs typeface="Microsoft YaHei"/>
            </a:endParaRPr>
          </a:p>
          <a:p>
            <a:pPr marL="33020">
              <a:lnSpc>
                <a:spcPct val="100000"/>
              </a:lnSpc>
              <a:spcBef>
                <a:spcPts val="484"/>
              </a:spcBef>
            </a:pPr>
            <a:r>
              <a:rPr sz="900" b="1" spc="10" dirty="0">
                <a:latin typeface="Microsoft YaHei"/>
                <a:cs typeface="Microsoft YaHei"/>
              </a:rPr>
              <a:t>④</a:t>
            </a:r>
            <a:r>
              <a:rPr sz="900" b="1" spc="-35" dirty="0">
                <a:latin typeface="Microsoft YaHei"/>
                <a:cs typeface="Microsoft YaHei"/>
              </a:rPr>
              <a:t> </a:t>
            </a:r>
            <a:r>
              <a:rPr sz="900" b="1" spc="10" dirty="0">
                <a:latin typeface="Microsoft YaHei"/>
                <a:cs typeface="Microsoft YaHei"/>
              </a:rPr>
              <a:t>完成企业</a:t>
            </a:r>
            <a:r>
              <a:rPr sz="900" b="1" spc="5" dirty="0">
                <a:latin typeface="Microsoft YaHei"/>
                <a:cs typeface="Microsoft YaHei"/>
              </a:rPr>
              <a:t>IPO</a:t>
            </a:r>
            <a:r>
              <a:rPr sz="900" b="1" spc="10" dirty="0">
                <a:latin typeface="Microsoft YaHei"/>
                <a:cs typeface="Microsoft YaHei"/>
              </a:rPr>
              <a:t>。</a:t>
            </a:r>
            <a:endParaRPr sz="900">
              <a:latin typeface="Microsoft YaHei"/>
              <a:cs typeface="Microsoft YaHei"/>
            </a:endParaRPr>
          </a:p>
        </p:txBody>
      </p:sp>
      <p:graphicFrame>
        <p:nvGraphicFramePr>
          <p:cNvPr id="38" name="object 38"/>
          <p:cNvGraphicFramePr>
            <a:graphicFrameLocks noGrp="1"/>
          </p:cNvGraphicFramePr>
          <p:nvPr/>
        </p:nvGraphicFramePr>
        <p:xfrm>
          <a:off x="752855" y="614171"/>
          <a:ext cx="7846058" cy="21777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720"/>
                <a:gridCol w="2551430"/>
                <a:gridCol w="779145"/>
                <a:gridCol w="2259329"/>
                <a:gridCol w="1956434"/>
              </a:tblGrid>
              <a:tr h="21777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855"/>
                        </a:lnSpc>
                      </a:pPr>
                      <a:r>
                        <a:rPr sz="1600" b="1" dirty="0">
                          <a:solidFill>
                            <a:srgbClr val="17375E"/>
                          </a:solidFill>
                          <a:latin typeface="Microsoft YaHei"/>
                          <a:cs typeface="Microsoft YaHei"/>
                        </a:rPr>
                        <a:t>年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>
                        <a:lnSpc>
                          <a:spcPts val="1135"/>
                        </a:lnSpc>
                      </a:pPr>
                      <a:r>
                        <a:rPr sz="1000" b="1" dirty="0">
                          <a:latin typeface="Microsoft YaHei"/>
                          <a:cs typeface="Microsoft YaHei"/>
                        </a:rPr>
                        <a:t>①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T w="9525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19AA3"/>
                          </a:solidFill>
                          <a:latin typeface="Malgun Gothic"/>
                          <a:cs typeface="Malgun Gothic"/>
                        </a:rPr>
                        <a:t>★</a:t>
                      </a:r>
                      <a:r>
                        <a:rPr sz="1200" b="1" spc="-5" dirty="0">
                          <a:solidFill>
                            <a:srgbClr val="019AA3"/>
                          </a:solidFill>
                          <a:latin typeface="Calibri"/>
                          <a:cs typeface="Calibri"/>
                        </a:rPr>
                        <a:t>2020.4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1239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900" b="1" spc="5" dirty="0">
                          <a:latin typeface="Microsoft YaHei"/>
                          <a:cs typeface="Microsoft YaHei"/>
                        </a:rPr>
                        <a:t>①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学习机和机器</a:t>
                      </a:r>
                      <a:r>
                        <a:rPr sz="900" b="1" spc="-15" dirty="0">
                          <a:latin typeface="Microsoft YaHei"/>
                          <a:cs typeface="Microsoft YaHei"/>
                        </a:rPr>
                        <a:t>人</a:t>
                      </a:r>
                      <a:r>
                        <a:rPr sz="900" b="1" spc="-5" dirty="0">
                          <a:latin typeface="Microsoft YaHei"/>
                          <a:cs typeface="Microsoft YaHei"/>
                        </a:rPr>
                        <a:t>1.0</a:t>
                      </a:r>
                      <a:r>
                        <a:rPr sz="900" b="1" spc="-15" dirty="0">
                          <a:latin typeface="Microsoft YaHei"/>
                          <a:cs typeface="Microsoft YaHei"/>
                        </a:rPr>
                        <a:t>系统</a:t>
                      </a:r>
                      <a:endParaRPr sz="900">
                        <a:latin typeface="Microsoft YaHei"/>
                        <a:cs typeface="Microsoft YaHei"/>
                      </a:endParaRPr>
                    </a:p>
                    <a:p>
                      <a:pPr marL="11239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900" b="1" spc="5" dirty="0">
                          <a:latin typeface="Microsoft YaHei"/>
                          <a:cs typeface="Microsoft YaHei"/>
                        </a:rPr>
                        <a:t>②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完成场景化学</a:t>
                      </a:r>
                      <a:r>
                        <a:rPr sz="900" b="1" spc="-15" dirty="0">
                          <a:latin typeface="Microsoft YaHei"/>
                          <a:cs typeface="Microsoft YaHei"/>
                        </a:rPr>
                        <a:t>习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基</a:t>
                      </a:r>
                      <a:r>
                        <a:rPr sz="900" b="1" spc="-15" dirty="0">
                          <a:latin typeface="Microsoft YaHei"/>
                          <a:cs typeface="Microsoft YaHei"/>
                        </a:rPr>
                        <a:t>础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数</a:t>
                      </a:r>
                      <a:r>
                        <a:rPr sz="900" b="1" spc="-15" dirty="0">
                          <a:latin typeface="Microsoft YaHei"/>
                          <a:cs typeface="Microsoft YaHei"/>
                        </a:rPr>
                        <a:t>据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搭建</a:t>
                      </a:r>
                      <a:endParaRPr sz="900">
                        <a:latin typeface="Microsoft YaHei"/>
                        <a:cs typeface="Microsoft YaHei"/>
                      </a:endParaRPr>
                    </a:p>
                    <a:p>
                      <a:pPr marL="112395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900" b="1" spc="5" dirty="0">
                          <a:latin typeface="Microsoft YaHei"/>
                          <a:cs typeface="Microsoft YaHei"/>
                        </a:rPr>
                        <a:t>③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跟</a:t>
                      </a:r>
                      <a:r>
                        <a:rPr sz="900" b="1" spc="225" dirty="0">
                          <a:latin typeface="Microsoft YaHei"/>
                          <a:cs typeface="Microsoft YaHei"/>
                        </a:rPr>
                        <a:t>读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测评</a:t>
                      </a:r>
                      <a:r>
                        <a:rPr sz="900" b="1" spc="-40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单词闯</a:t>
                      </a:r>
                      <a:r>
                        <a:rPr sz="900" b="1" spc="220" dirty="0">
                          <a:latin typeface="Microsoft YaHei"/>
                          <a:cs typeface="Microsoft YaHei"/>
                        </a:rPr>
                        <a:t>关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角色扮演等基础</a:t>
                      </a:r>
                      <a:r>
                        <a:rPr sz="900" b="1" spc="-15" dirty="0">
                          <a:latin typeface="Microsoft YaHei"/>
                          <a:cs typeface="Microsoft YaHei"/>
                        </a:rPr>
                        <a:t>功</a:t>
                      </a:r>
                      <a:r>
                        <a:rPr sz="900" b="1" spc="10" dirty="0">
                          <a:latin typeface="Microsoft YaHei"/>
                          <a:cs typeface="Microsoft YaHei"/>
                        </a:rPr>
                        <a:t>能</a:t>
                      </a:r>
                      <a:endParaRPr sz="9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T w="9525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 marL="172085" algn="ctr">
                        <a:lnSpc>
                          <a:spcPts val="1820"/>
                        </a:lnSpc>
                      </a:pPr>
                      <a:r>
                        <a:rPr sz="1600" b="1" spc="5" dirty="0">
                          <a:solidFill>
                            <a:srgbClr val="17375E"/>
                          </a:solidFill>
                          <a:latin typeface="Microsoft YaHei"/>
                          <a:cs typeface="Microsoft YaHei"/>
                        </a:rPr>
                        <a:t>三年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 marL="189865" algn="ctr">
                        <a:lnSpc>
                          <a:spcPts val="1100"/>
                        </a:lnSpc>
                      </a:pPr>
                      <a:r>
                        <a:rPr sz="1000" b="1" dirty="0">
                          <a:latin typeface="Microsoft YaHei"/>
                          <a:cs typeface="Microsoft YaHei"/>
                        </a:rPr>
                        <a:t>④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T w="9525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1200" b="1" spc="-5" dirty="0">
                          <a:solidFill>
                            <a:srgbClr val="019AA3"/>
                          </a:solidFill>
                          <a:latin typeface="Malgun Gothic"/>
                          <a:cs typeface="Malgun Gothic"/>
                        </a:rPr>
                        <a:t>★</a:t>
                      </a:r>
                      <a:r>
                        <a:rPr sz="1200" b="1" spc="-5" dirty="0">
                          <a:solidFill>
                            <a:srgbClr val="019AA3"/>
                          </a:solidFill>
                          <a:latin typeface="Calibri"/>
                          <a:cs typeface="Calibri"/>
                        </a:rPr>
                        <a:t>2023.1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255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①</a:t>
                      </a:r>
                      <a:r>
                        <a:rPr sz="1000" b="1" spc="-15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dirty="0">
                          <a:latin typeface="Microsoft YaHei"/>
                          <a:cs typeface="Microsoft YaHei"/>
                        </a:rPr>
                        <a:t>500</a:t>
                      </a: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万台手持终端</a:t>
                      </a:r>
                      <a:r>
                        <a:rPr sz="1000" b="1" spc="-20" dirty="0">
                          <a:latin typeface="Microsoft YaHei"/>
                          <a:cs typeface="Microsoft YaHei"/>
                        </a:rPr>
                        <a:t>预</a:t>
                      </a: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装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  <a:p>
                      <a:pPr marL="12255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②</a:t>
                      </a:r>
                      <a:r>
                        <a:rPr sz="1000" b="1" spc="-15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dirty="0">
                          <a:latin typeface="Microsoft YaHei"/>
                          <a:cs typeface="Microsoft YaHei"/>
                        </a:rPr>
                        <a:t>1000</a:t>
                      </a: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万台电视大</a:t>
                      </a:r>
                      <a:r>
                        <a:rPr sz="1000" b="1" spc="-20" dirty="0">
                          <a:latin typeface="Microsoft YaHei"/>
                          <a:cs typeface="Microsoft YaHei"/>
                        </a:rPr>
                        <a:t>屏</a:t>
                      </a: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终端</a:t>
                      </a:r>
                      <a:r>
                        <a:rPr sz="1000" b="1" spc="-20" dirty="0">
                          <a:latin typeface="Microsoft YaHei"/>
                          <a:cs typeface="Microsoft YaHei"/>
                        </a:rPr>
                        <a:t>预</a:t>
                      </a: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装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  <a:p>
                      <a:pPr marL="12827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③</a:t>
                      </a:r>
                      <a:r>
                        <a:rPr sz="1000" b="1" spc="-15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年净利润2000万</a:t>
                      </a:r>
                      <a:r>
                        <a:rPr sz="1000" b="1" spc="-20" dirty="0">
                          <a:latin typeface="Microsoft YaHei"/>
                          <a:cs typeface="Microsoft YaHei"/>
                        </a:rPr>
                        <a:t>元</a:t>
                      </a:r>
                      <a:r>
                        <a:rPr sz="1000" b="1" spc="5" dirty="0">
                          <a:latin typeface="Microsoft YaHei"/>
                          <a:cs typeface="Microsoft YaHei"/>
                        </a:rPr>
                        <a:t>以上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R w="28575">
                      <a:solidFill>
                        <a:srgbClr val="019AA3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19AA3"/>
                      </a:solidFill>
                      <a:prstDash val="solid"/>
                    </a:lnL>
                    <a:lnR w="28575">
                      <a:solidFill>
                        <a:srgbClr val="019AA3"/>
                      </a:solidFill>
                      <a:prstDash val="solid"/>
                    </a:lnR>
                    <a:lnT w="28575">
                      <a:solidFill>
                        <a:srgbClr val="019AA3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39" name="object 39"/>
          <p:cNvSpPr/>
          <p:nvPr/>
        </p:nvSpPr>
        <p:spPr>
          <a:xfrm>
            <a:off x="6687311" y="603503"/>
            <a:ext cx="1874520" cy="21671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763889" y="2520695"/>
            <a:ext cx="297815" cy="609600"/>
          </a:xfrm>
          <a:custGeom>
            <a:avLst/>
            <a:gdLst/>
            <a:ahLst/>
            <a:cxnLst/>
            <a:rect l="l" t="t" r="r" b="b"/>
            <a:pathLst>
              <a:path w="297815" h="609600">
                <a:moveTo>
                  <a:pt x="88137" y="609600"/>
                </a:moveTo>
                <a:lnTo>
                  <a:pt x="56546" y="569468"/>
                </a:lnTo>
                <a:lnTo>
                  <a:pt x="19684" y="541908"/>
                </a:lnTo>
                <a:lnTo>
                  <a:pt x="28199" y="535040"/>
                </a:lnTo>
                <a:lnTo>
                  <a:pt x="76803" y="480663"/>
                </a:lnTo>
                <a:lnTo>
                  <a:pt x="105659" y="433535"/>
                </a:lnTo>
                <a:lnTo>
                  <a:pt x="130063" y="373369"/>
                </a:lnTo>
                <a:lnTo>
                  <a:pt x="144399" y="300354"/>
                </a:lnTo>
                <a:lnTo>
                  <a:pt x="0" y="300354"/>
                </a:lnTo>
                <a:lnTo>
                  <a:pt x="0" y="0"/>
                </a:lnTo>
                <a:lnTo>
                  <a:pt x="297814" y="0"/>
                </a:lnTo>
                <a:lnTo>
                  <a:pt x="297814" y="268731"/>
                </a:lnTo>
                <a:lnTo>
                  <a:pt x="287894" y="339713"/>
                </a:lnTo>
                <a:lnTo>
                  <a:pt x="267197" y="402383"/>
                </a:lnTo>
                <a:lnTo>
                  <a:pt x="238910" y="456757"/>
                </a:lnTo>
                <a:lnTo>
                  <a:pt x="206217" y="502850"/>
                </a:lnTo>
                <a:lnTo>
                  <a:pt x="172303" y="540675"/>
                </a:lnTo>
                <a:lnTo>
                  <a:pt x="140353" y="570248"/>
                </a:lnTo>
                <a:lnTo>
                  <a:pt x="95086" y="604696"/>
                </a:lnTo>
                <a:lnTo>
                  <a:pt x="88137" y="609600"/>
                </a:lnTo>
                <a:close/>
              </a:path>
            </a:pathLst>
          </a:custGeom>
          <a:ln w="30479">
            <a:solidFill>
              <a:srgbClr val="019A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369807" y="2520695"/>
            <a:ext cx="297815" cy="609600"/>
          </a:xfrm>
          <a:custGeom>
            <a:avLst/>
            <a:gdLst/>
            <a:ahLst/>
            <a:cxnLst/>
            <a:rect l="l" t="t" r="r" b="b"/>
            <a:pathLst>
              <a:path w="297815" h="609600">
                <a:moveTo>
                  <a:pt x="88011" y="609600"/>
                </a:moveTo>
                <a:lnTo>
                  <a:pt x="56499" y="569468"/>
                </a:lnTo>
                <a:lnTo>
                  <a:pt x="19558" y="541908"/>
                </a:lnTo>
                <a:lnTo>
                  <a:pt x="28081" y="535040"/>
                </a:lnTo>
                <a:lnTo>
                  <a:pt x="76723" y="480663"/>
                </a:lnTo>
                <a:lnTo>
                  <a:pt x="105588" y="433535"/>
                </a:lnTo>
                <a:lnTo>
                  <a:pt x="129980" y="373369"/>
                </a:lnTo>
                <a:lnTo>
                  <a:pt x="144272" y="300354"/>
                </a:lnTo>
                <a:lnTo>
                  <a:pt x="0" y="300354"/>
                </a:lnTo>
                <a:lnTo>
                  <a:pt x="0" y="0"/>
                </a:lnTo>
                <a:lnTo>
                  <a:pt x="297815" y="0"/>
                </a:lnTo>
                <a:lnTo>
                  <a:pt x="297815" y="268731"/>
                </a:lnTo>
                <a:lnTo>
                  <a:pt x="287860" y="339713"/>
                </a:lnTo>
                <a:lnTo>
                  <a:pt x="267145" y="402383"/>
                </a:lnTo>
                <a:lnTo>
                  <a:pt x="238849" y="456757"/>
                </a:lnTo>
                <a:lnTo>
                  <a:pt x="206154" y="502850"/>
                </a:lnTo>
                <a:lnTo>
                  <a:pt x="172240" y="540675"/>
                </a:lnTo>
                <a:lnTo>
                  <a:pt x="140287" y="570248"/>
                </a:lnTo>
                <a:lnTo>
                  <a:pt x="94992" y="604696"/>
                </a:lnTo>
                <a:lnTo>
                  <a:pt x="88011" y="609600"/>
                </a:lnTo>
                <a:close/>
              </a:path>
            </a:pathLst>
          </a:custGeom>
          <a:ln w="30480">
            <a:solidFill>
              <a:srgbClr val="019A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382892" y="3448939"/>
            <a:ext cx="434340" cy="401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835"/>
              </a:lnSpc>
              <a:spcBef>
                <a:spcPts val="105"/>
              </a:spcBef>
            </a:pPr>
            <a:r>
              <a:rPr sz="1600" b="1" spc="5" dirty="0">
                <a:solidFill>
                  <a:srgbClr val="17375E"/>
                </a:solidFill>
                <a:latin typeface="Microsoft YaHei"/>
                <a:cs typeface="Microsoft YaHei"/>
              </a:rPr>
              <a:t>五年</a:t>
            </a:r>
            <a:endParaRPr sz="1600">
              <a:latin typeface="Microsoft YaHei"/>
              <a:cs typeface="Microsoft YaHei"/>
            </a:endParaRPr>
          </a:p>
          <a:p>
            <a:pPr marL="5715" algn="ctr">
              <a:lnSpc>
                <a:spcPts val="1115"/>
              </a:lnSpc>
            </a:pPr>
            <a:r>
              <a:rPr sz="1000" b="1" spc="5" dirty="0">
                <a:latin typeface="Microsoft YaHei"/>
                <a:cs typeface="Microsoft YaHei"/>
              </a:rPr>
              <a:t>⑤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63879" y="3905808"/>
            <a:ext cx="434340" cy="396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814"/>
              </a:lnSpc>
              <a:spcBef>
                <a:spcPts val="105"/>
              </a:spcBef>
            </a:pPr>
            <a:r>
              <a:rPr sz="1600" b="1" spc="5" dirty="0">
                <a:solidFill>
                  <a:srgbClr val="17375E"/>
                </a:solidFill>
                <a:latin typeface="Microsoft YaHei"/>
                <a:cs typeface="Microsoft YaHei"/>
              </a:rPr>
              <a:t>一年</a:t>
            </a:r>
            <a:endParaRPr sz="1600">
              <a:latin typeface="Microsoft YaHei"/>
              <a:cs typeface="Microsoft YaHei"/>
            </a:endParaRPr>
          </a:p>
          <a:p>
            <a:pPr algn="ctr">
              <a:lnSpc>
                <a:spcPts val="1095"/>
              </a:lnSpc>
            </a:pPr>
            <a:r>
              <a:rPr sz="1000" b="1" spc="5" dirty="0">
                <a:latin typeface="Microsoft YaHei"/>
                <a:cs typeface="Microsoft YaHei"/>
              </a:rPr>
              <a:t>②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298316" y="3442461"/>
            <a:ext cx="434340" cy="396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814"/>
              </a:lnSpc>
              <a:spcBef>
                <a:spcPts val="105"/>
              </a:spcBef>
            </a:pPr>
            <a:r>
              <a:rPr sz="1600" b="1" spc="5" dirty="0">
                <a:solidFill>
                  <a:srgbClr val="17375E"/>
                </a:solidFill>
                <a:latin typeface="Microsoft YaHei"/>
                <a:cs typeface="Microsoft YaHei"/>
              </a:rPr>
              <a:t>二年</a:t>
            </a:r>
            <a:endParaRPr sz="1600">
              <a:latin typeface="Microsoft YaHei"/>
              <a:cs typeface="Microsoft YaHei"/>
            </a:endParaRPr>
          </a:p>
          <a:p>
            <a:pPr algn="ctr">
              <a:lnSpc>
                <a:spcPts val="1095"/>
              </a:lnSpc>
            </a:pPr>
            <a:r>
              <a:rPr sz="1000" b="1" spc="5" dirty="0">
                <a:latin typeface="Microsoft YaHei"/>
                <a:cs typeface="Microsoft YaHei"/>
              </a:rPr>
              <a:t>③</a:t>
            </a:r>
            <a:endParaRPr sz="10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50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173479"/>
            <a:ext cx="9144000" cy="969644"/>
          </a:xfrm>
          <a:custGeom>
            <a:avLst/>
            <a:gdLst/>
            <a:ahLst/>
            <a:cxnLst/>
            <a:rect l="l" t="t" r="r" b="b"/>
            <a:pathLst>
              <a:path w="9144000" h="969644">
                <a:moveTo>
                  <a:pt x="0" y="969264"/>
                </a:moveTo>
                <a:lnTo>
                  <a:pt x="9144000" y="969264"/>
                </a:lnTo>
                <a:lnTo>
                  <a:pt x="9144000" y="0"/>
                </a:lnTo>
                <a:lnTo>
                  <a:pt x="0" y="0"/>
                </a:lnTo>
                <a:lnTo>
                  <a:pt x="0" y="969264"/>
                </a:lnTo>
                <a:close/>
              </a:path>
            </a:pathLst>
          </a:custGeom>
          <a:solidFill>
            <a:srgbClr val="011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17570" y="1416253"/>
            <a:ext cx="1647189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5" dirty="0"/>
              <a:t>项目优势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3989832" y="2276855"/>
            <a:ext cx="5135880" cy="622300"/>
          </a:xfrm>
          <a:custGeom>
            <a:avLst/>
            <a:gdLst/>
            <a:ahLst/>
            <a:cxnLst/>
            <a:rect l="l" t="t" r="r" b="b"/>
            <a:pathLst>
              <a:path w="5135880" h="622300">
                <a:moveTo>
                  <a:pt x="0" y="621792"/>
                </a:moveTo>
                <a:lnTo>
                  <a:pt x="5135879" y="621792"/>
                </a:lnTo>
                <a:lnTo>
                  <a:pt x="5135879" y="0"/>
                </a:lnTo>
                <a:lnTo>
                  <a:pt x="0" y="0"/>
                </a:lnTo>
                <a:lnTo>
                  <a:pt x="0" y="621792"/>
                </a:lnTo>
                <a:close/>
              </a:path>
            </a:pathLst>
          </a:custGeom>
          <a:solidFill>
            <a:srgbClr val="011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47490" y="2263647"/>
            <a:ext cx="49034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Microsoft YaHei"/>
                <a:cs typeface="Microsoft YaHei"/>
              </a:rPr>
              <a:t>高回报：</a:t>
            </a: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A</a:t>
            </a:r>
            <a:r>
              <a:rPr sz="1200" spc="5" dirty="0">
                <a:solidFill>
                  <a:srgbClr val="FFFFFF"/>
                </a:solidFill>
                <a:latin typeface="Microsoft YaHei"/>
                <a:cs typeface="Microsoft YaHei"/>
              </a:rPr>
              <a:t>I</a:t>
            </a: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课程前期投入一旦完成，后续反哺能力极强</a:t>
            </a:r>
            <a:r>
              <a:rPr sz="1200" spc="5" dirty="0">
                <a:solidFill>
                  <a:srgbClr val="FFFFFF"/>
                </a:solidFill>
                <a:latin typeface="Microsoft YaHei"/>
                <a:cs typeface="Microsoft YaHei"/>
              </a:rPr>
              <a:t>，</a:t>
            </a: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A</a:t>
            </a:r>
            <a:r>
              <a:rPr sz="1200" spc="5" dirty="0">
                <a:solidFill>
                  <a:srgbClr val="FFFFFF"/>
                </a:solidFill>
                <a:latin typeface="Microsoft YaHei"/>
                <a:cs typeface="Microsoft YaHei"/>
              </a:rPr>
              <a:t>I</a:t>
            </a: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课程可以实现 反复和循环利用，利润空间极大。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60064" y="521207"/>
            <a:ext cx="420624" cy="420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50920" y="512063"/>
            <a:ext cx="438912" cy="438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48455" y="587501"/>
            <a:ext cx="259080" cy="2598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17847" y="521207"/>
            <a:ext cx="420624" cy="420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08703" y="512063"/>
            <a:ext cx="438912" cy="4389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18432" y="618743"/>
            <a:ext cx="237743" cy="1981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96840" y="521207"/>
            <a:ext cx="420624" cy="4206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87696" y="512063"/>
            <a:ext cx="438912" cy="4389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06567" y="633983"/>
            <a:ext cx="252984" cy="1737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42103" y="521207"/>
            <a:ext cx="420624" cy="420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32959" y="512063"/>
            <a:ext cx="438912" cy="4389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30496" y="615695"/>
            <a:ext cx="231648" cy="20116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94232" y="600455"/>
            <a:ext cx="2258568" cy="22585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67027" y="873251"/>
            <a:ext cx="1588135" cy="1588135"/>
          </a:xfrm>
          <a:custGeom>
            <a:avLst/>
            <a:gdLst/>
            <a:ahLst/>
            <a:cxnLst/>
            <a:rect l="l" t="t" r="r" b="b"/>
            <a:pathLst>
              <a:path w="1588135" h="1588135">
                <a:moveTo>
                  <a:pt x="794004" y="0"/>
                </a:moveTo>
                <a:lnTo>
                  <a:pt x="745633" y="1449"/>
                </a:lnTo>
                <a:lnTo>
                  <a:pt x="698030" y="5740"/>
                </a:lnTo>
                <a:lnTo>
                  <a:pt x="651276" y="12791"/>
                </a:lnTo>
                <a:lnTo>
                  <a:pt x="605455" y="22519"/>
                </a:lnTo>
                <a:lnTo>
                  <a:pt x="560650" y="34841"/>
                </a:lnTo>
                <a:lnTo>
                  <a:pt x="516944" y="49673"/>
                </a:lnTo>
                <a:lnTo>
                  <a:pt x="474419" y="66932"/>
                </a:lnTo>
                <a:lnTo>
                  <a:pt x="433160" y="86536"/>
                </a:lnTo>
                <a:lnTo>
                  <a:pt x="393248" y="108401"/>
                </a:lnTo>
                <a:lnTo>
                  <a:pt x="354767" y="132445"/>
                </a:lnTo>
                <a:lnTo>
                  <a:pt x="317800" y="158583"/>
                </a:lnTo>
                <a:lnTo>
                  <a:pt x="282431" y="186734"/>
                </a:lnTo>
                <a:lnTo>
                  <a:pt x="248741" y="216815"/>
                </a:lnTo>
                <a:lnTo>
                  <a:pt x="216815" y="248741"/>
                </a:lnTo>
                <a:lnTo>
                  <a:pt x="186734" y="282431"/>
                </a:lnTo>
                <a:lnTo>
                  <a:pt x="158583" y="317800"/>
                </a:lnTo>
                <a:lnTo>
                  <a:pt x="132445" y="354767"/>
                </a:lnTo>
                <a:lnTo>
                  <a:pt x="108401" y="393248"/>
                </a:lnTo>
                <a:lnTo>
                  <a:pt x="86536" y="433160"/>
                </a:lnTo>
                <a:lnTo>
                  <a:pt x="66932" y="474419"/>
                </a:lnTo>
                <a:lnTo>
                  <a:pt x="49673" y="516944"/>
                </a:lnTo>
                <a:lnTo>
                  <a:pt x="34841" y="560650"/>
                </a:lnTo>
                <a:lnTo>
                  <a:pt x="22519" y="605455"/>
                </a:lnTo>
                <a:lnTo>
                  <a:pt x="12791" y="651276"/>
                </a:lnTo>
                <a:lnTo>
                  <a:pt x="5740" y="698030"/>
                </a:lnTo>
                <a:lnTo>
                  <a:pt x="1449" y="745633"/>
                </a:lnTo>
                <a:lnTo>
                  <a:pt x="0" y="794004"/>
                </a:lnTo>
                <a:lnTo>
                  <a:pt x="1449" y="842374"/>
                </a:lnTo>
                <a:lnTo>
                  <a:pt x="5740" y="889977"/>
                </a:lnTo>
                <a:lnTo>
                  <a:pt x="12791" y="936731"/>
                </a:lnTo>
                <a:lnTo>
                  <a:pt x="22519" y="982552"/>
                </a:lnTo>
                <a:lnTo>
                  <a:pt x="34841" y="1027357"/>
                </a:lnTo>
                <a:lnTo>
                  <a:pt x="49673" y="1071063"/>
                </a:lnTo>
                <a:lnTo>
                  <a:pt x="66932" y="1113588"/>
                </a:lnTo>
                <a:lnTo>
                  <a:pt x="86536" y="1154847"/>
                </a:lnTo>
                <a:lnTo>
                  <a:pt x="108401" y="1194759"/>
                </a:lnTo>
                <a:lnTo>
                  <a:pt x="132445" y="1233240"/>
                </a:lnTo>
                <a:lnTo>
                  <a:pt x="158583" y="1270207"/>
                </a:lnTo>
                <a:lnTo>
                  <a:pt x="186734" y="1305576"/>
                </a:lnTo>
                <a:lnTo>
                  <a:pt x="216815" y="1339266"/>
                </a:lnTo>
                <a:lnTo>
                  <a:pt x="248741" y="1371192"/>
                </a:lnTo>
                <a:lnTo>
                  <a:pt x="282431" y="1401273"/>
                </a:lnTo>
                <a:lnTo>
                  <a:pt x="317800" y="1429424"/>
                </a:lnTo>
                <a:lnTo>
                  <a:pt x="354767" y="1455562"/>
                </a:lnTo>
                <a:lnTo>
                  <a:pt x="393248" y="1479606"/>
                </a:lnTo>
                <a:lnTo>
                  <a:pt x="433160" y="1501471"/>
                </a:lnTo>
                <a:lnTo>
                  <a:pt x="474419" y="1521075"/>
                </a:lnTo>
                <a:lnTo>
                  <a:pt x="516944" y="1538334"/>
                </a:lnTo>
                <a:lnTo>
                  <a:pt x="560650" y="1553166"/>
                </a:lnTo>
                <a:lnTo>
                  <a:pt x="605455" y="1565488"/>
                </a:lnTo>
                <a:lnTo>
                  <a:pt x="651276" y="1575216"/>
                </a:lnTo>
                <a:lnTo>
                  <a:pt x="698030" y="1582267"/>
                </a:lnTo>
                <a:lnTo>
                  <a:pt x="745633" y="1586558"/>
                </a:lnTo>
                <a:lnTo>
                  <a:pt x="794004" y="1588008"/>
                </a:lnTo>
                <a:lnTo>
                  <a:pt x="842374" y="1586558"/>
                </a:lnTo>
                <a:lnTo>
                  <a:pt x="889977" y="1582267"/>
                </a:lnTo>
                <a:lnTo>
                  <a:pt x="936731" y="1575216"/>
                </a:lnTo>
                <a:lnTo>
                  <a:pt x="982552" y="1565488"/>
                </a:lnTo>
                <a:lnTo>
                  <a:pt x="1027357" y="1553166"/>
                </a:lnTo>
                <a:lnTo>
                  <a:pt x="1071063" y="1538334"/>
                </a:lnTo>
                <a:lnTo>
                  <a:pt x="1113588" y="1521075"/>
                </a:lnTo>
                <a:lnTo>
                  <a:pt x="1154847" y="1501471"/>
                </a:lnTo>
                <a:lnTo>
                  <a:pt x="1194759" y="1479606"/>
                </a:lnTo>
                <a:lnTo>
                  <a:pt x="1233240" y="1455562"/>
                </a:lnTo>
                <a:lnTo>
                  <a:pt x="1270207" y="1429424"/>
                </a:lnTo>
                <a:lnTo>
                  <a:pt x="1305576" y="1401273"/>
                </a:lnTo>
                <a:lnTo>
                  <a:pt x="1339266" y="1371192"/>
                </a:lnTo>
                <a:lnTo>
                  <a:pt x="1371192" y="1339266"/>
                </a:lnTo>
                <a:lnTo>
                  <a:pt x="1401273" y="1305576"/>
                </a:lnTo>
                <a:lnTo>
                  <a:pt x="1429424" y="1270207"/>
                </a:lnTo>
                <a:lnTo>
                  <a:pt x="1455562" y="1233240"/>
                </a:lnTo>
                <a:lnTo>
                  <a:pt x="1479606" y="1194759"/>
                </a:lnTo>
                <a:lnTo>
                  <a:pt x="1501471" y="1154847"/>
                </a:lnTo>
                <a:lnTo>
                  <a:pt x="1521075" y="1113588"/>
                </a:lnTo>
                <a:lnTo>
                  <a:pt x="1538334" y="1071063"/>
                </a:lnTo>
                <a:lnTo>
                  <a:pt x="1553166" y="1027357"/>
                </a:lnTo>
                <a:lnTo>
                  <a:pt x="1565488" y="982552"/>
                </a:lnTo>
                <a:lnTo>
                  <a:pt x="1575216" y="936731"/>
                </a:lnTo>
                <a:lnTo>
                  <a:pt x="1582267" y="889977"/>
                </a:lnTo>
                <a:lnTo>
                  <a:pt x="1586558" y="842374"/>
                </a:lnTo>
                <a:lnTo>
                  <a:pt x="1588008" y="794004"/>
                </a:lnTo>
                <a:lnTo>
                  <a:pt x="1586558" y="745633"/>
                </a:lnTo>
                <a:lnTo>
                  <a:pt x="1582267" y="698030"/>
                </a:lnTo>
                <a:lnTo>
                  <a:pt x="1575216" y="651276"/>
                </a:lnTo>
                <a:lnTo>
                  <a:pt x="1565488" y="605455"/>
                </a:lnTo>
                <a:lnTo>
                  <a:pt x="1553166" y="560650"/>
                </a:lnTo>
                <a:lnTo>
                  <a:pt x="1538334" y="516944"/>
                </a:lnTo>
                <a:lnTo>
                  <a:pt x="1521075" y="474419"/>
                </a:lnTo>
                <a:lnTo>
                  <a:pt x="1501471" y="433160"/>
                </a:lnTo>
                <a:lnTo>
                  <a:pt x="1479606" y="393248"/>
                </a:lnTo>
                <a:lnTo>
                  <a:pt x="1455562" y="354767"/>
                </a:lnTo>
                <a:lnTo>
                  <a:pt x="1429424" y="317800"/>
                </a:lnTo>
                <a:lnTo>
                  <a:pt x="1401273" y="282431"/>
                </a:lnTo>
                <a:lnTo>
                  <a:pt x="1371192" y="248741"/>
                </a:lnTo>
                <a:lnTo>
                  <a:pt x="1339266" y="216815"/>
                </a:lnTo>
                <a:lnTo>
                  <a:pt x="1305576" y="186734"/>
                </a:lnTo>
                <a:lnTo>
                  <a:pt x="1270207" y="158583"/>
                </a:lnTo>
                <a:lnTo>
                  <a:pt x="1233240" y="132445"/>
                </a:lnTo>
                <a:lnTo>
                  <a:pt x="1194759" y="108401"/>
                </a:lnTo>
                <a:lnTo>
                  <a:pt x="1154847" y="86536"/>
                </a:lnTo>
                <a:lnTo>
                  <a:pt x="1113588" y="66932"/>
                </a:lnTo>
                <a:lnTo>
                  <a:pt x="1071063" y="49673"/>
                </a:lnTo>
                <a:lnTo>
                  <a:pt x="1027357" y="34841"/>
                </a:lnTo>
                <a:lnTo>
                  <a:pt x="982552" y="22519"/>
                </a:lnTo>
                <a:lnTo>
                  <a:pt x="936731" y="12791"/>
                </a:lnTo>
                <a:lnTo>
                  <a:pt x="889977" y="5740"/>
                </a:lnTo>
                <a:lnTo>
                  <a:pt x="842374" y="1449"/>
                </a:lnTo>
                <a:lnTo>
                  <a:pt x="79400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22832" y="841755"/>
            <a:ext cx="1676400" cy="16637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50567" y="1179728"/>
            <a:ext cx="792480" cy="103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600" spc="-15" dirty="0">
                <a:solidFill>
                  <a:srgbClr val="FFFFFF"/>
                </a:solidFill>
                <a:latin typeface="Impact"/>
                <a:cs typeface="Impact"/>
              </a:rPr>
              <a:t>01</a:t>
            </a:r>
            <a:endParaRPr sz="6600">
              <a:latin typeface="Impact"/>
              <a:cs typeface="Impac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410067" y="2313624"/>
            <a:ext cx="525780" cy="539750"/>
          </a:xfrm>
          <a:custGeom>
            <a:avLst/>
            <a:gdLst/>
            <a:ahLst/>
            <a:cxnLst/>
            <a:rect l="l" t="t" r="r" b="b"/>
            <a:pathLst>
              <a:path w="525779" h="539750">
                <a:moveTo>
                  <a:pt x="270886" y="0"/>
                </a:moveTo>
                <a:lnTo>
                  <a:pt x="222021" y="3172"/>
                </a:lnTo>
                <a:lnTo>
                  <a:pt x="174225" y="15700"/>
                </a:lnTo>
                <a:lnTo>
                  <a:pt x="128885" y="37634"/>
                </a:lnTo>
                <a:lnTo>
                  <a:pt x="87386" y="69022"/>
                </a:lnTo>
                <a:lnTo>
                  <a:pt x="54934" y="104670"/>
                </a:lnTo>
                <a:lnTo>
                  <a:pt x="29918" y="144514"/>
                </a:lnTo>
                <a:lnTo>
                  <a:pt x="12390" y="187475"/>
                </a:lnTo>
                <a:lnTo>
                  <a:pt x="2400" y="232471"/>
                </a:lnTo>
                <a:lnTo>
                  <a:pt x="0" y="278421"/>
                </a:lnTo>
                <a:lnTo>
                  <a:pt x="5240" y="324245"/>
                </a:lnTo>
                <a:lnTo>
                  <a:pt x="18173" y="368861"/>
                </a:lnTo>
                <a:lnTo>
                  <a:pt x="38849" y="411189"/>
                </a:lnTo>
                <a:lnTo>
                  <a:pt x="67320" y="450149"/>
                </a:lnTo>
                <a:lnTo>
                  <a:pt x="102140" y="483248"/>
                </a:lnTo>
                <a:lnTo>
                  <a:pt x="141044" y="508765"/>
                </a:lnTo>
                <a:lnTo>
                  <a:pt x="182979" y="526640"/>
                </a:lnTo>
                <a:lnTo>
                  <a:pt x="226893" y="536817"/>
                </a:lnTo>
                <a:lnTo>
                  <a:pt x="271733" y="539239"/>
                </a:lnTo>
                <a:lnTo>
                  <a:pt x="316447" y="533846"/>
                </a:lnTo>
                <a:lnTo>
                  <a:pt x="359981" y="520583"/>
                </a:lnTo>
                <a:lnTo>
                  <a:pt x="401284" y="499392"/>
                </a:lnTo>
                <a:lnTo>
                  <a:pt x="439303" y="470215"/>
                </a:lnTo>
                <a:lnTo>
                  <a:pt x="473815" y="431533"/>
                </a:lnTo>
                <a:lnTo>
                  <a:pt x="499712" y="388130"/>
                </a:lnTo>
                <a:lnTo>
                  <a:pt x="516931" y="341341"/>
                </a:lnTo>
                <a:lnTo>
                  <a:pt x="525409" y="292499"/>
                </a:lnTo>
                <a:lnTo>
                  <a:pt x="525081" y="242938"/>
                </a:lnTo>
                <a:lnTo>
                  <a:pt x="515884" y="193990"/>
                </a:lnTo>
                <a:lnTo>
                  <a:pt x="511006" y="160112"/>
                </a:lnTo>
                <a:lnTo>
                  <a:pt x="511153" y="118044"/>
                </a:lnTo>
                <a:lnTo>
                  <a:pt x="514205" y="72832"/>
                </a:lnTo>
                <a:lnTo>
                  <a:pt x="517903" y="31096"/>
                </a:lnTo>
                <a:lnTo>
                  <a:pt x="442112" y="31096"/>
                </a:lnTo>
                <a:lnTo>
                  <a:pt x="399653" y="29042"/>
                </a:lnTo>
                <a:lnTo>
                  <a:pt x="366278" y="21524"/>
                </a:lnTo>
                <a:lnTo>
                  <a:pt x="319434" y="6133"/>
                </a:lnTo>
                <a:lnTo>
                  <a:pt x="270886" y="0"/>
                </a:lnTo>
                <a:close/>
              </a:path>
              <a:path w="525779" h="539750">
                <a:moveTo>
                  <a:pt x="518043" y="29525"/>
                </a:moveTo>
                <a:lnTo>
                  <a:pt x="442112" y="31096"/>
                </a:lnTo>
                <a:lnTo>
                  <a:pt x="517903" y="31096"/>
                </a:lnTo>
                <a:lnTo>
                  <a:pt x="518043" y="29525"/>
                </a:lnTo>
                <a:close/>
              </a:path>
            </a:pathLst>
          </a:custGeom>
          <a:solidFill>
            <a:srgbClr val="EF91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499865" y="2374772"/>
            <a:ext cx="336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89832" y="3032759"/>
            <a:ext cx="5135880" cy="624840"/>
          </a:xfrm>
          <a:prstGeom prst="rect">
            <a:avLst/>
          </a:prstGeom>
          <a:solidFill>
            <a:srgbClr val="011346"/>
          </a:solidFill>
        </p:spPr>
        <p:txBody>
          <a:bodyPr vert="horz" wrap="square" lIns="0" tIns="9207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725"/>
              </a:spcBef>
            </a:pPr>
            <a:r>
              <a:rPr sz="1200" b="1" dirty="0">
                <a:solidFill>
                  <a:srgbClr val="FFFFFF"/>
                </a:solidFill>
                <a:latin typeface="Microsoft YaHei"/>
                <a:cs typeface="Microsoft YaHei"/>
              </a:rPr>
              <a:t>教育成本低：</a:t>
            </a: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通过AI自适应教育课</a:t>
            </a:r>
            <a:r>
              <a:rPr sz="1200" spc="-10" dirty="0">
                <a:solidFill>
                  <a:srgbClr val="FFFFFF"/>
                </a:solidFill>
                <a:latin typeface="Microsoft YaHei"/>
                <a:cs typeface="Microsoft YaHei"/>
              </a:rPr>
              <a:t>程</a:t>
            </a: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，每年几百块钱，能够真正将教育</a:t>
            </a:r>
            <a:endParaRPr sz="1200">
              <a:latin typeface="Microsoft YaHei"/>
              <a:cs typeface="Microsoft YaHei"/>
            </a:endParaRPr>
          </a:p>
          <a:p>
            <a:pPr marL="6985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下沉。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10067" y="3069528"/>
            <a:ext cx="525780" cy="539750"/>
          </a:xfrm>
          <a:custGeom>
            <a:avLst/>
            <a:gdLst/>
            <a:ahLst/>
            <a:cxnLst/>
            <a:rect l="l" t="t" r="r" b="b"/>
            <a:pathLst>
              <a:path w="525779" h="539750">
                <a:moveTo>
                  <a:pt x="270886" y="0"/>
                </a:moveTo>
                <a:lnTo>
                  <a:pt x="222021" y="3172"/>
                </a:lnTo>
                <a:lnTo>
                  <a:pt x="174225" y="15700"/>
                </a:lnTo>
                <a:lnTo>
                  <a:pt x="128885" y="37634"/>
                </a:lnTo>
                <a:lnTo>
                  <a:pt x="87386" y="69022"/>
                </a:lnTo>
                <a:lnTo>
                  <a:pt x="54934" y="104670"/>
                </a:lnTo>
                <a:lnTo>
                  <a:pt x="29918" y="144514"/>
                </a:lnTo>
                <a:lnTo>
                  <a:pt x="12390" y="187475"/>
                </a:lnTo>
                <a:lnTo>
                  <a:pt x="2400" y="232471"/>
                </a:lnTo>
                <a:lnTo>
                  <a:pt x="0" y="278421"/>
                </a:lnTo>
                <a:lnTo>
                  <a:pt x="5240" y="324245"/>
                </a:lnTo>
                <a:lnTo>
                  <a:pt x="18173" y="368861"/>
                </a:lnTo>
                <a:lnTo>
                  <a:pt x="38849" y="411189"/>
                </a:lnTo>
                <a:lnTo>
                  <a:pt x="67320" y="450149"/>
                </a:lnTo>
                <a:lnTo>
                  <a:pt x="102140" y="483248"/>
                </a:lnTo>
                <a:lnTo>
                  <a:pt x="141044" y="508765"/>
                </a:lnTo>
                <a:lnTo>
                  <a:pt x="182979" y="526640"/>
                </a:lnTo>
                <a:lnTo>
                  <a:pt x="226893" y="536817"/>
                </a:lnTo>
                <a:lnTo>
                  <a:pt x="271733" y="539239"/>
                </a:lnTo>
                <a:lnTo>
                  <a:pt x="316447" y="533846"/>
                </a:lnTo>
                <a:lnTo>
                  <a:pt x="359981" y="520583"/>
                </a:lnTo>
                <a:lnTo>
                  <a:pt x="401284" y="499392"/>
                </a:lnTo>
                <a:lnTo>
                  <a:pt x="439303" y="470215"/>
                </a:lnTo>
                <a:lnTo>
                  <a:pt x="473815" y="431533"/>
                </a:lnTo>
                <a:lnTo>
                  <a:pt x="499712" y="388130"/>
                </a:lnTo>
                <a:lnTo>
                  <a:pt x="516931" y="341341"/>
                </a:lnTo>
                <a:lnTo>
                  <a:pt x="525409" y="292499"/>
                </a:lnTo>
                <a:lnTo>
                  <a:pt x="525081" y="242938"/>
                </a:lnTo>
                <a:lnTo>
                  <a:pt x="515884" y="193990"/>
                </a:lnTo>
                <a:lnTo>
                  <a:pt x="511006" y="160112"/>
                </a:lnTo>
                <a:lnTo>
                  <a:pt x="511153" y="118044"/>
                </a:lnTo>
                <a:lnTo>
                  <a:pt x="514205" y="72832"/>
                </a:lnTo>
                <a:lnTo>
                  <a:pt x="517903" y="31096"/>
                </a:lnTo>
                <a:lnTo>
                  <a:pt x="442112" y="31096"/>
                </a:lnTo>
                <a:lnTo>
                  <a:pt x="399653" y="29042"/>
                </a:lnTo>
                <a:lnTo>
                  <a:pt x="366278" y="21524"/>
                </a:lnTo>
                <a:lnTo>
                  <a:pt x="319434" y="6133"/>
                </a:lnTo>
                <a:lnTo>
                  <a:pt x="270886" y="0"/>
                </a:lnTo>
                <a:close/>
              </a:path>
              <a:path w="525779" h="539750">
                <a:moveTo>
                  <a:pt x="518043" y="29525"/>
                </a:moveTo>
                <a:lnTo>
                  <a:pt x="442112" y="31096"/>
                </a:lnTo>
                <a:lnTo>
                  <a:pt x="517903" y="31096"/>
                </a:lnTo>
                <a:lnTo>
                  <a:pt x="518043" y="29525"/>
                </a:lnTo>
                <a:close/>
              </a:path>
            </a:pathLst>
          </a:custGeom>
          <a:solidFill>
            <a:srgbClr val="F947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501897" y="3131261"/>
            <a:ext cx="3365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89832" y="3712464"/>
            <a:ext cx="5135880" cy="622300"/>
          </a:xfrm>
          <a:prstGeom prst="rect">
            <a:avLst/>
          </a:prstGeom>
          <a:solidFill>
            <a:srgbClr val="011346"/>
          </a:solidFill>
        </p:spPr>
        <p:txBody>
          <a:bodyPr vert="horz" wrap="square" lIns="0" tIns="9207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725"/>
              </a:spcBef>
            </a:pPr>
            <a:r>
              <a:rPr sz="12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获客成</a:t>
            </a:r>
            <a:r>
              <a:rPr sz="1200" b="1" dirty="0">
                <a:solidFill>
                  <a:srgbClr val="FFFFFF"/>
                </a:solidFill>
                <a:latin typeface="Microsoft YaHei"/>
                <a:cs typeface="Microsoft YaHei"/>
              </a:rPr>
              <a:t>本</a:t>
            </a:r>
            <a:r>
              <a:rPr sz="12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低：</a:t>
            </a: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通过预装在手持学习端、电视大屏上进</a:t>
            </a: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行</a:t>
            </a: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AI教学，不少钱，</a:t>
            </a:r>
            <a:endParaRPr sz="1200">
              <a:latin typeface="Microsoft YaHei"/>
              <a:cs typeface="Microsoft YaHei"/>
            </a:endParaRPr>
          </a:p>
          <a:p>
            <a:pPr marL="6985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收钱获取种子用户。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410067" y="3749232"/>
            <a:ext cx="525780" cy="539750"/>
          </a:xfrm>
          <a:custGeom>
            <a:avLst/>
            <a:gdLst/>
            <a:ahLst/>
            <a:cxnLst/>
            <a:rect l="l" t="t" r="r" b="b"/>
            <a:pathLst>
              <a:path w="525779" h="539750">
                <a:moveTo>
                  <a:pt x="270886" y="0"/>
                </a:moveTo>
                <a:lnTo>
                  <a:pt x="222021" y="3172"/>
                </a:lnTo>
                <a:lnTo>
                  <a:pt x="174225" y="15700"/>
                </a:lnTo>
                <a:lnTo>
                  <a:pt x="128885" y="37634"/>
                </a:lnTo>
                <a:lnTo>
                  <a:pt x="87386" y="69022"/>
                </a:lnTo>
                <a:lnTo>
                  <a:pt x="54934" y="104684"/>
                </a:lnTo>
                <a:lnTo>
                  <a:pt x="29918" y="144537"/>
                </a:lnTo>
                <a:lnTo>
                  <a:pt x="12390" y="187502"/>
                </a:lnTo>
                <a:lnTo>
                  <a:pt x="2400" y="232498"/>
                </a:lnTo>
                <a:lnTo>
                  <a:pt x="0" y="278444"/>
                </a:lnTo>
                <a:lnTo>
                  <a:pt x="5240" y="324260"/>
                </a:lnTo>
                <a:lnTo>
                  <a:pt x="18173" y="368865"/>
                </a:lnTo>
                <a:lnTo>
                  <a:pt x="38849" y="411180"/>
                </a:lnTo>
                <a:lnTo>
                  <a:pt x="67320" y="450123"/>
                </a:lnTo>
                <a:lnTo>
                  <a:pt x="102140" y="483244"/>
                </a:lnTo>
                <a:lnTo>
                  <a:pt x="141044" y="508773"/>
                </a:lnTo>
                <a:lnTo>
                  <a:pt x="182979" y="526653"/>
                </a:lnTo>
                <a:lnTo>
                  <a:pt x="226893" y="536828"/>
                </a:lnTo>
                <a:lnTo>
                  <a:pt x="271733" y="539242"/>
                </a:lnTo>
                <a:lnTo>
                  <a:pt x="316447" y="533838"/>
                </a:lnTo>
                <a:lnTo>
                  <a:pt x="359981" y="520559"/>
                </a:lnTo>
                <a:lnTo>
                  <a:pt x="401284" y="499349"/>
                </a:lnTo>
                <a:lnTo>
                  <a:pt x="439303" y="470151"/>
                </a:lnTo>
                <a:lnTo>
                  <a:pt x="473815" y="431502"/>
                </a:lnTo>
                <a:lnTo>
                  <a:pt x="499712" y="388121"/>
                </a:lnTo>
                <a:lnTo>
                  <a:pt x="516931" y="341343"/>
                </a:lnTo>
                <a:lnTo>
                  <a:pt x="525409" y="292500"/>
                </a:lnTo>
                <a:lnTo>
                  <a:pt x="525081" y="242925"/>
                </a:lnTo>
                <a:lnTo>
                  <a:pt x="515884" y="193952"/>
                </a:lnTo>
                <a:lnTo>
                  <a:pt x="511006" y="160096"/>
                </a:lnTo>
                <a:lnTo>
                  <a:pt x="511153" y="118039"/>
                </a:lnTo>
                <a:lnTo>
                  <a:pt x="514205" y="72831"/>
                </a:lnTo>
                <a:lnTo>
                  <a:pt x="517903" y="31096"/>
                </a:lnTo>
                <a:lnTo>
                  <a:pt x="442112" y="31096"/>
                </a:lnTo>
                <a:lnTo>
                  <a:pt x="399653" y="29042"/>
                </a:lnTo>
                <a:lnTo>
                  <a:pt x="366278" y="21524"/>
                </a:lnTo>
                <a:lnTo>
                  <a:pt x="319434" y="6133"/>
                </a:lnTo>
                <a:lnTo>
                  <a:pt x="270886" y="0"/>
                </a:lnTo>
                <a:close/>
              </a:path>
              <a:path w="525779" h="539750">
                <a:moveTo>
                  <a:pt x="518043" y="29525"/>
                </a:moveTo>
                <a:lnTo>
                  <a:pt x="442112" y="31096"/>
                </a:lnTo>
                <a:lnTo>
                  <a:pt x="517903" y="31096"/>
                </a:lnTo>
                <a:lnTo>
                  <a:pt x="518043" y="29525"/>
                </a:lnTo>
                <a:close/>
              </a:path>
            </a:pathLst>
          </a:custGeom>
          <a:solidFill>
            <a:srgbClr val="008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501897" y="3811320"/>
            <a:ext cx="336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989832" y="4395215"/>
            <a:ext cx="5135880" cy="624840"/>
          </a:xfrm>
          <a:prstGeom prst="rect">
            <a:avLst/>
          </a:prstGeom>
          <a:solidFill>
            <a:srgbClr val="011346"/>
          </a:solidFill>
        </p:spPr>
        <p:txBody>
          <a:bodyPr vert="horz" wrap="square" lIns="0" tIns="92710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730"/>
              </a:spcBef>
            </a:pPr>
            <a:r>
              <a:rPr sz="12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全产业链打</a:t>
            </a:r>
            <a:r>
              <a:rPr sz="1200" b="1" dirty="0">
                <a:solidFill>
                  <a:srgbClr val="FFFFFF"/>
                </a:solidFill>
                <a:latin typeface="Microsoft YaHei"/>
                <a:cs typeface="Microsoft YaHei"/>
              </a:rPr>
              <a:t>通</a:t>
            </a:r>
            <a:r>
              <a:rPr sz="12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：</a:t>
            </a: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与业内</a:t>
            </a:r>
            <a:r>
              <a:rPr sz="1200" spc="-15" dirty="0">
                <a:solidFill>
                  <a:srgbClr val="FFFFFF"/>
                </a:solidFill>
                <a:latin typeface="Microsoft YaHei"/>
                <a:cs typeface="Microsoft YaHei"/>
              </a:rPr>
              <a:t>B</a:t>
            </a: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端上下游达成深度战略关系，</a:t>
            </a: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如</a:t>
            </a:r>
            <a:r>
              <a:rPr sz="1200" spc="-20" dirty="0">
                <a:solidFill>
                  <a:srgbClr val="FFFFFF"/>
                </a:solidFill>
                <a:latin typeface="Microsoft YaHei"/>
                <a:cs typeface="Microsoft YaHei"/>
              </a:rPr>
              <a:t>TCL</a:t>
            </a: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、爱宾果、格</a:t>
            </a:r>
            <a:endParaRPr sz="1200">
              <a:latin typeface="Microsoft YaHei"/>
              <a:cs typeface="Microsoft YaHei"/>
            </a:endParaRPr>
          </a:p>
          <a:p>
            <a:pPr marL="69850">
              <a:lnSpc>
                <a:spcPct val="100000"/>
              </a:lnSpc>
              <a:spcBef>
                <a:spcPts val="725"/>
              </a:spcBef>
            </a:pP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灵等建立全面合作关系。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410067" y="4432011"/>
            <a:ext cx="525780" cy="539750"/>
          </a:xfrm>
          <a:custGeom>
            <a:avLst/>
            <a:gdLst/>
            <a:ahLst/>
            <a:cxnLst/>
            <a:rect l="l" t="t" r="r" b="b"/>
            <a:pathLst>
              <a:path w="525779" h="539750">
                <a:moveTo>
                  <a:pt x="270886" y="0"/>
                </a:moveTo>
                <a:lnTo>
                  <a:pt x="222021" y="3171"/>
                </a:lnTo>
                <a:lnTo>
                  <a:pt x="174225" y="15699"/>
                </a:lnTo>
                <a:lnTo>
                  <a:pt x="128885" y="37625"/>
                </a:lnTo>
                <a:lnTo>
                  <a:pt x="87386" y="68995"/>
                </a:lnTo>
                <a:lnTo>
                  <a:pt x="54934" y="104657"/>
                </a:lnTo>
                <a:lnTo>
                  <a:pt x="29918" y="144511"/>
                </a:lnTo>
                <a:lnTo>
                  <a:pt x="12390" y="187476"/>
                </a:lnTo>
                <a:lnTo>
                  <a:pt x="2400" y="232472"/>
                </a:lnTo>
                <a:lnTo>
                  <a:pt x="0" y="278417"/>
                </a:lnTo>
                <a:lnTo>
                  <a:pt x="5240" y="324233"/>
                </a:lnTo>
                <a:lnTo>
                  <a:pt x="18173" y="368839"/>
                </a:lnTo>
                <a:lnTo>
                  <a:pt x="38849" y="411153"/>
                </a:lnTo>
                <a:lnTo>
                  <a:pt x="67320" y="450097"/>
                </a:lnTo>
                <a:lnTo>
                  <a:pt x="102140" y="483218"/>
                </a:lnTo>
                <a:lnTo>
                  <a:pt x="141044" y="508746"/>
                </a:lnTo>
                <a:lnTo>
                  <a:pt x="182979" y="526627"/>
                </a:lnTo>
                <a:lnTo>
                  <a:pt x="226893" y="536802"/>
                </a:lnTo>
                <a:lnTo>
                  <a:pt x="271733" y="539216"/>
                </a:lnTo>
                <a:lnTo>
                  <a:pt x="316447" y="533812"/>
                </a:lnTo>
                <a:lnTo>
                  <a:pt x="359981" y="520533"/>
                </a:lnTo>
                <a:lnTo>
                  <a:pt x="401284" y="499323"/>
                </a:lnTo>
                <a:lnTo>
                  <a:pt x="439303" y="470125"/>
                </a:lnTo>
                <a:lnTo>
                  <a:pt x="473815" y="431475"/>
                </a:lnTo>
                <a:lnTo>
                  <a:pt x="499712" y="388095"/>
                </a:lnTo>
                <a:lnTo>
                  <a:pt x="516931" y="341317"/>
                </a:lnTo>
                <a:lnTo>
                  <a:pt x="525409" y="292473"/>
                </a:lnTo>
                <a:lnTo>
                  <a:pt x="525081" y="242899"/>
                </a:lnTo>
                <a:lnTo>
                  <a:pt x="515884" y="193925"/>
                </a:lnTo>
                <a:lnTo>
                  <a:pt x="511006" y="160073"/>
                </a:lnTo>
                <a:lnTo>
                  <a:pt x="511153" y="118017"/>
                </a:lnTo>
                <a:lnTo>
                  <a:pt x="514205" y="72799"/>
                </a:lnTo>
                <a:lnTo>
                  <a:pt x="517902" y="31043"/>
                </a:lnTo>
                <a:lnTo>
                  <a:pt x="442112" y="31043"/>
                </a:lnTo>
                <a:lnTo>
                  <a:pt x="399653" y="29016"/>
                </a:lnTo>
                <a:lnTo>
                  <a:pt x="366278" y="21548"/>
                </a:lnTo>
                <a:lnTo>
                  <a:pt x="319434" y="6140"/>
                </a:lnTo>
                <a:lnTo>
                  <a:pt x="270886" y="0"/>
                </a:lnTo>
                <a:close/>
              </a:path>
              <a:path w="525779" h="539750">
                <a:moveTo>
                  <a:pt x="518043" y="29460"/>
                </a:moveTo>
                <a:lnTo>
                  <a:pt x="442112" y="31043"/>
                </a:lnTo>
                <a:lnTo>
                  <a:pt x="517902" y="31043"/>
                </a:lnTo>
                <a:lnTo>
                  <a:pt x="518043" y="29460"/>
                </a:lnTo>
                <a:close/>
              </a:path>
            </a:pathLst>
          </a:custGeom>
          <a:solidFill>
            <a:srgbClr val="4B76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501897" y="4494987"/>
            <a:ext cx="336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04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8125" y="3504564"/>
            <a:ext cx="593090" cy="296545"/>
          </a:xfrm>
          <a:custGeom>
            <a:avLst/>
            <a:gdLst/>
            <a:ahLst/>
            <a:cxnLst/>
            <a:rect l="l" t="t" r="r" b="b"/>
            <a:pathLst>
              <a:path w="593090" h="296545">
                <a:moveTo>
                  <a:pt x="0" y="296544"/>
                </a:moveTo>
                <a:lnTo>
                  <a:pt x="593090" y="296544"/>
                </a:lnTo>
                <a:lnTo>
                  <a:pt x="593090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1214" y="3504564"/>
            <a:ext cx="1720850" cy="296545"/>
          </a:xfrm>
          <a:custGeom>
            <a:avLst/>
            <a:gdLst/>
            <a:ahLst/>
            <a:cxnLst/>
            <a:rect l="l" t="t" r="r" b="b"/>
            <a:pathLst>
              <a:path w="1720850" h="296545">
                <a:moveTo>
                  <a:pt x="0" y="296544"/>
                </a:moveTo>
                <a:lnTo>
                  <a:pt x="1720850" y="296544"/>
                </a:lnTo>
                <a:lnTo>
                  <a:pt x="1720850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52064" y="3504564"/>
            <a:ext cx="1998980" cy="296545"/>
          </a:xfrm>
          <a:custGeom>
            <a:avLst/>
            <a:gdLst/>
            <a:ahLst/>
            <a:cxnLst/>
            <a:rect l="l" t="t" r="r" b="b"/>
            <a:pathLst>
              <a:path w="1998979" h="296545">
                <a:moveTo>
                  <a:pt x="0" y="296544"/>
                </a:moveTo>
                <a:lnTo>
                  <a:pt x="1998980" y="296544"/>
                </a:lnTo>
                <a:lnTo>
                  <a:pt x="1998980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51045" y="3504564"/>
            <a:ext cx="1580515" cy="296545"/>
          </a:xfrm>
          <a:custGeom>
            <a:avLst/>
            <a:gdLst/>
            <a:ahLst/>
            <a:cxnLst/>
            <a:rect l="l" t="t" r="r" b="b"/>
            <a:pathLst>
              <a:path w="1580514" h="296545">
                <a:moveTo>
                  <a:pt x="0" y="296544"/>
                </a:moveTo>
                <a:lnTo>
                  <a:pt x="1580514" y="296544"/>
                </a:lnTo>
                <a:lnTo>
                  <a:pt x="1580514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31559" y="3504564"/>
            <a:ext cx="1740535" cy="296545"/>
          </a:xfrm>
          <a:custGeom>
            <a:avLst/>
            <a:gdLst/>
            <a:ahLst/>
            <a:cxnLst/>
            <a:rect l="l" t="t" r="r" b="b"/>
            <a:pathLst>
              <a:path w="1740534" h="296545">
                <a:moveTo>
                  <a:pt x="0" y="296544"/>
                </a:moveTo>
                <a:lnTo>
                  <a:pt x="1740535" y="296544"/>
                </a:lnTo>
                <a:lnTo>
                  <a:pt x="1740535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72094" y="3504564"/>
            <a:ext cx="1021080" cy="296545"/>
          </a:xfrm>
          <a:custGeom>
            <a:avLst/>
            <a:gdLst/>
            <a:ahLst/>
            <a:cxnLst/>
            <a:rect l="l" t="t" r="r" b="b"/>
            <a:pathLst>
              <a:path w="1021079" h="296545">
                <a:moveTo>
                  <a:pt x="0" y="296544"/>
                </a:moveTo>
                <a:lnTo>
                  <a:pt x="1021079" y="296544"/>
                </a:lnTo>
                <a:lnTo>
                  <a:pt x="1021079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8125" y="3801109"/>
            <a:ext cx="593090" cy="296545"/>
          </a:xfrm>
          <a:custGeom>
            <a:avLst/>
            <a:gdLst/>
            <a:ahLst/>
            <a:cxnLst/>
            <a:rect l="l" t="t" r="r" b="b"/>
            <a:pathLst>
              <a:path w="593090" h="296545">
                <a:moveTo>
                  <a:pt x="0" y="296544"/>
                </a:moveTo>
                <a:lnTo>
                  <a:pt x="593090" y="296544"/>
                </a:lnTo>
                <a:lnTo>
                  <a:pt x="593090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1214" y="3801109"/>
            <a:ext cx="1720850" cy="296545"/>
          </a:xfrm>
          <a:custGeom>
            <a:avLst/>
            <a:gdLst/>
            <a:ahLst/>
            <a:cxnLst/>
            <a:rect l="l" t="t" r="r" b="b"/>
            <a:pathLst>
              <a:path w="1720850" h="296545">
                <a:moveTo>
                  <a:pt x="0" y="296544"/>
                </a:moveTo>
                <a:lnTo>
                  <a:pt x="1720850" y="296544"/>
                </a:lnTo>
                <a:lnTo>
                  <a:pt x="1720850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52064" y="3801109"/>
            <a:ext cx="1998980" cy="296545"/>
          </a:xfrm>
          <a:custGeom>
            <a:avLst/>
            <a:gdLst/>
            <a:ahLst/>
            <a:cxnLst/>
            <a:rect l="l" t="t" r="r" b="b"/>
            <a:pathLst>
              <a:path w="1998979" h="296545">
                <a:moveTo>
                  <a:pt x="0" y="296544"/>
                </a:moveTo>
                <a:lnTo>
                  <a:pt x="1998980" y="296544"/>
                </a:lnTo>
                <a:lnTo>
                  <a:pt x="1998980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51045" y="3801109"/>
            <a:ext cx="1580515" cy="296545"/>
          </a:xfrm>
          <a:custGeom>
            <a:avLst/>
            <a:gdLst/>
            <a:ahLst/>
            <a:cxnLst/>
            <a:rect l="l" t="t" r="r" b="b"/>
            <a:pathLst>
              <a:path w="1580514" h="296545">
                <a:moveTo>
                  <a:pt x="0" y="296544"/>
                </a:moveTo>
                <a:lnTo>
                  <a:pt x="1580514" y="296544"/>
                </a:lnTo>
                <a:lnTo>
                  <a:pt x="1580514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31559" y="3801109"/>
            <a:ext cx="1740535" cy="296545"/>
          </a:xfrm>
          <a:custGeom>
            <a:avLst/>
            <a:gdLst/>
            <a:ahLst/>
            <a:cxnLst/>
            <a:rect l="l" t="t" r="r" b="b"/>
            <a:pathLst>
              <a:path w="1740534" h="296545">
                <a:moveTo>
                  <a:pt x="0" y="296544"/>
                </a:moveTo>
                <a:lnTo>
                  <a:pt x="1740535" y="296544"/>
                </a:lnTo>
                <a:lnTo>
                  <a:pt x="1740535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72094" y="3801109"/>
            <a:ext cx="1021080" cy="296545"/>
          </a:xfrm>
          <a:custGeom>
            <a:avLst/>
            <a:gdLst/>
            <a:ahLst/>
            <a:cxnLst/>
            <a:rect l="l" t="t" r="r" b="b"/>
            <a:pathLst>
              <a:path w="1021079" h="296545">
                <a:moveTo>
                  <a:pt x="0" y="296544"/>
                </a:moveTo>
                <a:lnTo>
                  <a:pt x="1021079" y="296544"/>
                </a:lnTo>
                <a:lnTo>
                  <a:pt x="1021079" y="0"/>
                </a:lnTo>
                <a:lnTo>
                  <a:pt x="0" y="0"/>
                </a:lnTo>
                <a:lnTo>
                  <a:pt x="0" y="296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219456" y="2868167"/>
          <a:ext cx="8662034" cy="1810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9440"/>
                <a:gridCol w="1720850"/>
                <a:gridCol w="1998980"/>
                <a:gridCol w="1580514"/>
                <a:gridCol w="1740535"/>
                <a:gridCol w="1021715"/>
              </a:tblGrid>
              <a:tr h="6242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序号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3175" marB="0">
                    <a:lnL w="28575">
                      <a:solidFill>
                        <a:srgbClr val="00508B"/>
                      </a:solidFill>
                      <a:prstDash val="solid"/>
                    </a:lnL>
                    <a:lnT w="28575">
                      <a:solidFill>
                        <a:srgbClr val="00508B"/>
                      </a:solidFill>
                      <a:prstDash val="solid"/>
                    </a:lnT>
                    <a:solidFill>
                      <a:srgbClr val="58585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类别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3175" marB="0">
                    <a:lnT w="28575">
                      <a:solidFill>
                        <a:srgbClr val="00508B"/>
                      </a:solidFill>
                      <a:prstDash val="solid"/>
                    </a:lnT>
                    <a:solidFill>
                      <a:srgbClr val="E19A9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5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AI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模块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3175" marB="0">
                    <a:lnT w="28575">
                      <a:solidFill>
                        <a:srgbClr val="00508B"/>
                      </a:solidFill>
                      <a:prstDash val="solid"/>
                    </a:lnT>
                    <a:solidFill>
                      <a:srgbClr val="DFBA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3949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5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AI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学习系统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3175" marB="0">
                    <a:lnT w="28575">
                      <a:solidFill>
                        <a:srgbClr val="00508B"/>
                      </a:solidFill>
                      <a:prstDash val="solid"/>
                    </a:lnT>
                    <a:solidFill>
                      <a:srgbClr val="A2CD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4806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软硬件定制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3175" marB="0">
                    <a:lnT w="28575">
                      <a:solidFill>
                        <a:srgbClr val="00508B"/>
                      </a:solidFill>
                      <a:prstDash val="solid"/>
                    </a:lnT>
                    <a:solidFill>
                      <a:srgbClr val="8AAC7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备注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3175" marB="0">
                    <a:lnR w="28575">
                      <a:solidFill>
                        <a:srgbClr val="00508B"/>
                      </a:solidFill>
                      <a:prstDash val="solid"/>
                    </a:lnR>
                    <a:lnT w="28575">
                      <a:solidFill>
                        <a:srgbClr val="00508B"/>
                      </a:solidFill>
                      <a:prstDash val="solid"/>
                    </a:lnT>
                    <a:solidFill>
                      <a:srgbClr val="849BC9"/>
                    </a:solidFill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1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52705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2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订单数量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20.4</a:t>
                      </a:r>
                      <a:r>
                        <a:rPr sz="12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套</a:t>
                      </a: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年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52705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33070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54</a:t>
                      </a:r>
                      <a:r>
                        <a:rPr sz="12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万套</a:t>
                      </a: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年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52705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6.5</a:t>
                      </a:r>
                      <a:r>
                        <a:rPr sz="12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万台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52705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2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已交付数量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2.7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万套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66675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0.5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万套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66675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6896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0.05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万台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66675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4799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3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71120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2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已回款金额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13.5</a:t>
                      </a:r>
                      <a:r>
                        <a:rPr sz="12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万元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71120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1.5</a:t>
                      </a:r>
                      <a:r>
                        <a:rPr sz="12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万元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71120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513715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25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.</a:t>
                      </a:r>
                      <a:r>
                        <a:rPr sz="1200" spc="-1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3</a:t>
                      </a: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5</a:t>
                      </a:r>
                      <a:r>
                        <a:rPr sz="120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万元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71120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06324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4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63500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说明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以上运营数据截止</a:t>
                      </a: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2020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年</a:t>
                      </a: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6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月</a:t>
                      </a:r>
                      <a:r>
                        <a:rPr sz="120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30</a:t>
                      </a:r>
                      <a:r>
                        <a:rPr sz="120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日。因疫情原因，今年四月份才开始推广。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63500" marB="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3674364" y="775715"/>
            <a:ext cx="1862455" cy="494030"/>
          </a:xfrm>
          <a:custGeom>
            <a:avLst/>
            <a:gdLst/>
            <a:ahLst/>
            <a:cxnLst/>
            <a:rect l="l" t="t" r="r" b="b"/>
            <a:pathLst>
              <a:path w="1862454" h="494030">
                <a:moveTo>
                  <a:pt x="0" y="493775"/>
                </a:moveTo>
                <a:lnTo>
                  <a:pt x="1862327" y="493775"/>
                </a:lnTo>
                <a:lnTo>
                  <a:pt x="1862327" y="0"/>
                </a:lnTo>
                <a:lnTo>
                  <a:pt x="0" y="0"/>
                </a:lnTo>
                <a:lnTo>
                  <a:pt x="0" y="4937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1836" y="2055875"/>
            <a:ext cx="1521460" cy="497205"/>
          </a:xfrm>
          <a:custGeom>
            <a:avLst/>
            <a:gdLst/>
            <a:ahLst/>
            <a:cxnLst/>
            <a:rect l="l" t="t" r="r" b="b"/>
            <a:pathLst>
              <a:path w="1521460" h="497205">
                <a:moveTo>
                  <a:pt x="0" y="496824"/>
                </a:moveTo>
                <a:lnTo>
                  <a:pt x="1520952" y="496824"/>
                </a:lnTo>
                <a:lnTo>
                  <a:pt x="1520952" y="0"/>
                </a:lnTo>
                <a:lnTo>
                  <a:pt x="0" y="0"/>
                </a:lnTo>
                <a:lnTo>
                  <a:pt x="0" y="4968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95372" y="2055875"/>
            <a:ext cx="1521460" cy="497205"/>
          </a:xfrm>
          <a:custGeom>
            <a:avLst/>
            <a:gdLst/>
            <a:ahLst/>
            <a:cxnLst/>
            <a:rect l="l" t="t" r="r" b="b"/>
            <a:pathLst>
              <a:path w="1521460" h="497205">
                <a:moveTo>
                  <a:pt x="0" y="496824"/>
                </a:moveTo>
                <a:lnTo>
                  <a:pt x="1520952" y="496824"/>
                </a:lnTo>
                <a:lnTo>
                  <a:pt x="1520952" y="0"/>
                </a:lnTo>
                <a:lnTo>
                  <a:pt x="0" y="0"/>
                </a:lnTo>
                <a:lnTo>
                  <a:pt x="0" y="4968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78908" y="2055875"/>
            <a:ext cx="1524000" cy="497205"/>
          </a:xfrm>
          <a:custGeom>
            <a:avLst/>
            <a:gdLst/>
            <a:ahLst/>
            <a:cxnLst/>
            <a:rect l="l" t="t" r="r" b="b"/>
            <a:pathLst>
              <a:path w="1524000" h="497205">
                <a:moveTo>
                  <a:pt x="0" y="496824"/>
                </a:moveTo>
                <a:lnTo>
                  <a:pt x="1523999" y="496824"/>
                </a:lnTo>
                <a:lnTo>
                  <a:pt x="1523999" y="0"/>
                </a:lnTo>
                <a:lnTo>
                  <a:pt x="0" y="0"/>
                </a:lnTo>
                <a:lnTo>
                  <a:pt x="0" y="4968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62443" y="2055875"/>
            <a:ext cx="1524000" cy="497205"/>
          </a:xfrm>
          <a:custGeom>
            <a:avLst/>
            <a:gdLst/>
            <a:ahLst/>
            <a:cxnLst/>
            <a:rect l="l" t="t" r="r" b="b"/>
            <a:pathLst>
              <a:path w="1524000" h="497205">
                <a:moveTo>
                  <a:pt x="0" y="496824"/>
                </a:moveTo>
                <a:lnTo>
                  <a:pt x="1524000" y="496824"/>
                </a:lnTo>
                <a:lnTo>
                  <a:pt x="1524000" y="0"/>
                </a:lnTo>
                <a:lnTo>
                  <a:pt x="0" y="0"/>
                </a:lnTo>
                <a:lnTo>
                  <a:pt x="0" y="4968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198120" y="761999"/>
          <a:ext cx="8674732" cy="17769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2790"/>
                <a:gridCol w="787400"/>
                <a:gridCol w="862330"/>
                <a:gridCol w="754379"/>
                <a:gridCol w="324485"/>
                <a:gridCol w="441960"/>
                <a:gridCol w="492125"/>
                <a:gridCol w="370204"/>
                <a:gridCol w="557529"/>
                <a:gridCol w="160020"/>
                <a:gridCol w="806450"/>
                <a:gridCol w="859790"/>
                <a:gridCol w="736600"/>
                <a:gridCol w="788670"/>
              </a:tblGrid>
              <a:tr h="49377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508B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46482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400" b="1" spc="275" dirty="0">
                          <a:latin typeface="Microsoft YaHei"/>
                          <a:cs typeface="Microsoft YaHei"/>
                        </a:rPr>
                        <a:t>合</a:t>
                      </a:r>
                      <a:r>
                        <a:rPr sz="1400" b="1" spc="-10" dirty="0">
                          <a:latin typeface="Microsoft YaHei"/>
                          <a:cs typeface="Microsoft YaHei"/>
                        </a:rPr>
                        <a:t>同</a:t>
                      </a:r>
                      <a:r>
                        <a:rPr sz="1400" b="1" spc="-140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400" b="1" spc="140" dirty="0">
                          <a:latin typeface="Microsoft YaHei"/>
                          <a:cs typeface="Microsoft YaHei"/>
                        </a:rPr>
                        <a:t>72</a:t>
                      </a:r>
                      <a:r>
                        <a:rPr sz="1400" b="1" spc="-130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400" b="1" spc="-10" dirty="0">
                          <a:latin typeface="Microsoft YaHei"/>
                          <a:cs typeface="Microsoft YaHei"/>
                        </a:rPr>
                        <a:t>份</a:t>
                      </a:r>
                      <a:endParaRPr sz="1400">
                        <a:latin typeface="Microsoft YaHei"/>
                        <a:cs typeface="Microsoft YaHei"/>
                      </a:endParaRPr>
                    </a:p>
                  </a:txBody>
                  <a:tcPr marL="0" marR="0" marT="132715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T w="28575">
                      <a:solidFill>
                        <a:srgbClr val="00508B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508B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1188"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508B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508B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251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508B"/>
                      </a:solidFill>
                      <a:prstDash val="solid"/>
                    </a:lnR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508B"/>
                      </a:solidFill>
                      <a:prstDash val="solid"/>
                    </a:lnL>
                    <a:lnR w="12700">
                      <a:solidFill>
                        <a:srgbClr val="00508B"/>
                      </a:solidFill>
                      <a:prstDash val="solid"/>
                    </a:lnR>
                    <a:lnT w="12700">
                      <a:solidFill>
                        <a:srgbClr val="00508B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508B"/>
                      </a:solidFill>
                      <a:prstDash val="solid"/>
                    </a:lnL>
                    <a:lnR w="12700">
                      <a:solidFill>
                        <a:srgbClr val="00508B"/>
                      </a:solidFill>
                      <a:prstDash val="solid"/>
                    </a:lnR>
                    <a:lnT w="12700">
                      <a:solidFill>
                        <a:srgbClr val="00508B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508B"/>
                      </a:solidFill>
                      <a:prstDash val="solid"/>
                    </a:lnL>
                    <a:lnR w="12700">
                      <a:solidFill>
                        <a:srgbClr val="00508B"/>
                      </a:solidFill>
                      <a:prstDash val="solid"/>
                    </a:lnR>
                    <a:lnT w="12700">
                      <a:solidFill>
                        <a:srgbClr val="00508B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508B"/>
                      </a:solidFill>
                      <a:prstDash val="solid"/>
                    </a:lnL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96824">
                <a:tc gridSpan="2"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900" spc="10" dirty="0">
                          <a:latin typeface="Microsoft YaHei"/>
                          <a:cs typeface="Microsoft YaHei"/>
                        </a:rPr>
                        <a:t>产 业 合 作 合 同 </a:t>
                      </a:r>
                      <a:r>
                        <a:rPr sz="1200" b="1" spc="145" dirty="0">
                          <a:latin typeface="Microsoft YaHei"/>
                          <a:cs typeface="Microsoft YaHei"/>
                        </a:rPr>
                        <a:t>13</a:t>
                      </a:r>
                      <a:r>
                        <a:rPr sz="1200" b="1" spc="-5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900" spc="10" dirty="0">
                          <a:latin typeface="Microsoft YaHei"/>
                          <a:cs typeface="Microsoft YaHei"/>
                        </a:rPr>
                        <a:t>份</a:t>
                      </a:r>
                      <a:endParaRPr sz="900">
                        <a:latin typeface="Microsoft YaHei"/>
                        <a:cs typeface="Microsoft YaHei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T w="28575">
                      <a:solidFill>
                        <a:srgbClr val="00508B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02260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900" spc="55" dirty="0">
                          <a:latin typeface="Microsoft YaHei"/>
                          <a:cs typeface="Microsoft YaHei"/>
                        </a:rPr>
                        <a:t>技 术 授 </a:t>
                      </a:r>
                      <a:r>
                        <a:rPr sz="900" spc="10" dirty="0">
                          <a:latin typeface="Microsoft YaHei"/>
                          <a:cs typeface="Microsoft YaHei"/>
                        </a:rPr>
                        <a:t>权 </a:t>
                      </a:r>
                      <a:r>
                        <a:rPr sz="1200" b="1" spc="145" dirty="0">
                          <a:latin typeface="Microsoft YaHei"/>
                          <a:cs typeface="Microsoft YaHei"/>
                        </a:rPr>
                        <a:t>14</a:t>
                      </a:r>
                      <a:r>
                        <a:rPr sz="1200" b="1" spc="-265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900" spc="10" dirty="0">
                          <a:latin typeface="Microsoft YaHei"/>
                          <a:cs typeface="Microsoft YaHei"/>
                        </a:rPr>
                        <a:t>份</a:t>
                      </a:r>
                      <a:endParaRPr sz="900">
                        <a:latin typeface="Microsoft YaHei"/>
                        <a:cs typeface="Microsoft YaHei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T w="28575">
                      <a:solidFill>
                        <a:srgbClr val="00508B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900" spc="55" dirty="0">
                          <a:latin typeface="Microsoft YaHei"/>
                          <a:cs typeface="Microsoft YaHei"/>
                        </a:rPr>
                        <a:t>产 品 订 </a:t>
                      </a:r>
                      <a:r>
                        <a:rPr sz="900" spc="10" dirty="0">
                          <a:latin typeface="Microsoft YaHei"/>
                          <a:cs typeface="Microsoft YaHei"/>
                        </a:rPr>
                        <a:t>单 </a:t>
                      </a:r>
                      <a:r>
                        <a:rPr sz="1200" b="1" dirty="0">
                          <a:latin typeface="Microsoft YaHei"/>
                          <a:cs typeface="Microsoft YaHei"/>
                        </a:rPr>
                        <a:t>9</a:t>
                      </a:r>
                      <a:r>
                        <a:rPr sz="1200" b="1" spc="-254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900" spc="10" dirty="0">
                          <a:latin typeface="Microsoft YaHei"/>
                          <a:cs typeface="Microsoft YaHei"/>
                        </a:rPr>
                        <a:t>份</a:t>
                      </a:r>
                      <a:endParaRPr sz="900">
                        <a:latin typeface="Microsoft YaHei"/>
                        <a:cs typeface="Microsoft YaHei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T w="28575">
                      <a:solidFill>
                        <a:srgbClr val="00508B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900" spc="55" dirty="0">
                          <a:latin typeface="Microsoft YaHei"/>
                          <a:cs typeface="Microsoft YaHei"/>
                        </a:rPr>
                        <a:t>其 他 合 </a:t>
                      </a:r>
                      <a:r>
                        <a:rPr sz="900" spc="10" dirty="0">
                          <a:latin typeface="Microsoft YaHei"/>
                          <a:cs typeface="Microsoft YaHei"/>
                        </a:rPr>
                        <a:t>同 </a:t>
                      </a:r>
                      <a:r>
                        <a:rPr sz="1200" b="1" spc="145" dirty="0">
                          <a:latin typeface="Microsoft YaHei"/>
                          <a:cs typeface="Microsoft YaHei"/>
                        </a:rPr>
                        <a:t>36</a:t>
                      </a:r>
                      <a:r>
                        <a:rPr sz="1200" b="1" spc="-260" dirty="0"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900" spc="10" dirty="0">
                          <a:latin typeface="Microsoft YaHei"/>
                          <a:cs typeface="Microsoft YaHei"/>
                        </a:rPr>
                        <a:t>份</a:t>
                      </a:r>
                      <a:endParaRPr sz="900">
                        <a:latin typeface="Microsoft YaHei"/>
                        <a:cs typeface="Microsoft YaHei"/>
                      </a:endParaRPr>
                    </a:p>
                  </a:txBody>
                  <a:tcPr marL="0" marR="0" marT="151130" marB="0">
                    <a:lnL w="28575">
                      <a:solidFill>
                        <a:srgbClr val="00508B"/>
                      </a:solidFill>
                      <a:prstDash val="solid"/>
                    </a:lnL>
                    <a:lnR w="28575">
                      <a:solidFill>
                        <a:srgbClr val="00508B"/>
                      </a:solidFill>
                      <a:prstDash val="solid"/>
                    </a:lnR>
                    <a:lnT w="28575">
                      <a:solidFill>
                        <a:srgbClr val="00508B"/>
                      </a:solidFill>
                      <a:prstDash val="solid"/>
                    </a:lnT>
                    <a:lnB w="28575">
                      <a:solidFill>
                        <a:srgbClr val="00508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205613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16/</a:t>
            </a:r>
            <a:r>
              <a:rPr spc="-25" dirty="0"/>
              <a:t> </a:t>
            </a:r>
            <a:r>
              <a:rPr spc="-10" dirty="0"/>
              <a:t>市场拓展情况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47955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17/</a:t>
            </a:r>
            <a:r>
              <a:rPr spc="25" dirty="0"/>
              <a:t> </a:t>
            </a:r>
            <a:r>
              <a:rPr spc="-10" dirty="0"/>
              <a:t>财务预测</a:t>
            </a:r>
            <a:r>
              <a:rPr spc="-5" dirty="0"/>
              <a:t>(</a:t>
            </a:r>
            <a:r>
              <a:rPr dirty="0"/>
              <a:t> </a:t>
            </a:r>
            <a:r>
              <a:rPr spc="-10" dirty="0"/>
              <a:t>2020-2022年利</a:t>
            </a:r>
            <a:r>
              <a:rPr spc="15" dirty="0"/>
              <a:t>润</a:t>
            </a:r>
            <a:r>
              <a:rPr spc="-10" dirty="0"/>
              <a:t>核算表</a:t>
            </a:r>
            <a:r>
              <a:rPr spc="105" dirty="0"/>
              <a:t> </a:t>
            </a:r>
            <a:r>
              <a:rPr spc="-5" dirty="0"/>
              <a:t>)</a:t>
            </a:r>
          </a:p>
        </p:txBody>
      </p:sp>
      <p:sp>
        <p:nvSpPr>
          <p:cNvPr id="4" name="object 4"/>
          <p:cNvSpPr/>
          <p:nvPr/>
        </p:nvSpPr>
        <p:spPr>
          <a:xfrm>
            <a:off x="60960" y="908303"/>
            <a:ext cx="8991600" cy="3639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28149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18/</a:t>
            </a:r>
            <a:r>
              <a:rPr spc="-20" dirty="0"/>
              <a:t> </a:t>
            </a:r>
            <a:r>
              <a:rPr spc="-10" dirty="0"/>
              <a:t>融资需求（天使轮）</a:t>
            </a:r>
          </a:p>
        </p:txBody>
      </p:sp>
      <p:sp>
        <p:nvSpPr>
          <p:cNvPr id="8" name="object 8"/>
          <p:cNvSpPr/>
          <p:nvPr/>
        </p:nvSpPr>
        <p:spPr>
          <a:xfrm>
            <a:off x="1307591" y="1158239"/>
            <a:ext cx="2517648" cy="2520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04188" y="1299971"/>
            <a:ext cx="2179320" cy="2182495"/>
          </a:xfrm>
          <a:custGeom>
            <a:avLst/>
            <a:gdLst/>
            <a:ahLst/>
            <a:cxnLst/>
            <a:rect l="l" t="t" r="r" b="b"/>
            <a:pathLst>
              <a:path w="2179320" h="2182495">
                <a:moveTo>
                  <a:pt x="1089660" y="0"/>
                </a:moveTo>
                <a:lnTo>
                  <a:pt x="1041118" y="1063"/>
                </a:lnTo>
                <a:lnTo>
                  <a:pt x="993120" y="4223"/>
                </a:lnTo>
                <a:lnTo>
                  <a:pt x="945711" y="9436"/>
                </a:lnTo>
                <a:lnTo>
                  <a:pt x="898935" y="16657"/>
                </a:lnTo>
                <a:lnTo>
                  <a:pt x="852835" y="25841"/>
                </a:lnTo>
                <a:lnTo>
                  <a:pt x="807457" y="36945"/>
                </a:lnTo>
                <a:lnTo>
                  <a:pt x="762844" y="49925"/>
                </a:lnTo>
                <a:lnTo>
                  <a:pt x="719041" y="64735"/>
                </a:lnTo>
                <a:lnTo>
                  <a:pt x="676092" y="81331"/>
                </a:lnTo>
                <a:lnTo>
                  <a:pt x="634041" y="99670"/>
                </a:lnTo>
                <a:lnTo>
                  <a:pt x="592933" y="119706"/>
                </a:lnTo>
                <a:lnTo>
                  <a:pt x="552812" y="141395"/>
                </a:lnTo>
                <a:lnTo>
                  <a:pt x="513721" y="164693"/>
                </a:lnTo>
                <a:lnTo>
                  <a:pt x="475707" y="189556"/>
                </a:lnTo>
                <a:lnTo>
                  <a:pt x="438811" y="215939"/>
                </a:lnTo>
                <a:lnTo>
                  <a:pt x="403080" y="243798"/>
                </a:lnTo>
                <a:lnTo>
                  <a:pt x="368557" y="273088"/>
                </a:lnTo>
                <a:lnTo>
                  <a:pt x="335286" y="303766"/>
                </a:lnTo>
                <a:lnTo>
                  <a:pt x="303313" y="335786"/>
                </a:lnTo>
                <a:lnTo>
                  <a:pt x="272680" y="369105"/>
                </a:lnTo>
                <a:lnTo>
                  <a:pt x="243432" y="403677"/>
                </a:lnTo>
                <a:lnTo>
                  <a:pt x="215614" y="439459"/>
                </a:lnTo>
                <a:lnTo>
                  <a:pt x="189270" y="476407"/>
                </a:lnTo>
                <a:lnTo>
                  <a:pt x="164444" y="514475"/>
                </a:lnTo>
                <a:lnTo>
                  <a:pt x="141181" y="553620"/>
                </a:lnTo>
                <a:lnTo>
                  <a:pt x="119524" y="593797"/>
                </a:lnTo>
                <a:lnTo>
                  <a:pt x="99518" y="634962"/>
                </a:lnTo>
                <a:lnTo>
                  <a:pt x="81207" y="677071"/>
                </a:lnTo>
                <a:lnTo>
                  <a:pt x="64636" y="720079"/>
                </a:lnTo>
                <a:lnTo>
                  <a:pt x="49848" y="763941"/>
                </a:lnTo>
                <a:lnTo>
                  <a:pt x="36889" y="808614"/>
                </a:lnTo>
                <a:lnTo>
                  <a:pt x="25801" y="854052"/>
                </a:lnTo>
                <a:lnTo>
                  <a:pt x="16631" y="900213"/>
                </a:lnTo>
                <a:lnTo>
                  <a:pt x="9421" y="947050"/>
                </a:lnTo>
                <a:lnTo>
                  <a:pt x="4216" y="994521"/>
                </a:lnTo>
                <a:lnTo>
                  <a:pt x="1061" y="1042580"/>
                </a:lnTo>
                <a:lnTo>
                  <a:pt x="0" y="1091183"/>
                </a:lnTo>
                <a:lnTo>
                  <a:pt x="1061" y="1139787"/>
                </a:lnTo>
                <a:lnTo>
                  <a:pt x="4216" y="1187846"/>
                </a:lnTo>
                <a:lnTo>
                  <a:pt x="9421" y="1235317"/>
                </a:lnTo>
                <a:lnTo>
                  <a:pt x="16631" y="1282154"/>
                </a:lnTo>
                <a:lnTo>
                  <a:pt x="25801" y="1328315"/>
                </a:lnTo>
                <a:lnTo>
                  <a:pt x="36889" y="1373753"/>
                </a:lnTo>
                <a:lnTo>
                  <a:pt x="49848" y="1418426"/>
                </a:lnTo>
                <a:lnTo>
                  <a:pt x="64636" y="1462288"/>
                </a:lnTo>
                <a:lnTo>
                  <a:pt x="81207" y="1505296"/>
                </a:lnTo>
                <a:lnTo>
                  <a:pt x="99518" y="1547405"/>
                </a:lnTo>
                <a:lnTo>
                  <a:pt x="119524" y="1588570"/>
                </a:lnTo>
                <a:lnTo>
                  <a:pt x="141181" y="1628747"/>
                </a:lnTo>
                <a:lnTo>
                  <a:pt x="164444" y="1667892"/>
                </a:lnTo>
                <a:lnTo>
                  <a:pt x="189270" y="1705960"/>
                </a:lnTo>
                <a:lnTo>
                  <a:pt x="215614" y="1742908"/>
                </a:lnTo>
                <a:lnTo>
                  <a:pt x="243432" y="1778690"/>
                </a:lnTo>
                <a:lnTo>
                  <a:pt x="272680" y="1813262"/>
                </a:lnTo>
                <a:lnTo>
                  <a:pt x="303313" y="1846581"/>
                </a:lnTo>
                <a:lnTo>
                  <a:pt x="335286" y="1878601"/>
                </a:lnTo>
                <a:lnTo>
                  <a:pt x="368557" y="1909279"/>
                </a:lnTo>
                <a:lnTo>
                  <a:pt x="403080" y="1938569"/>
                </a:lnTo>
                <a:lnTo>
                  <a:pt x="438811" y="1966428"/>
                </a:lnTo>
                <a:lnTo>
                  <a:pt x="475707" y="1992811"/>
                </a:lnTo>
                <a:lnTo>
                  <a:pt x="513721" y="2017674"/>
                </a:lnTo>
                <a:lnTo>
                  <a:pt x="552812" y="2040972"/>
                </a:lnTo>
                <a:lnTo>
                  <a:pt x="592933" y="2062661"/>
                </a:lnTo>
                <a:lnTo>
                  <a:pt x="634041" y="2082697"/>
                </a:lnTo>
                <a:lnTo>
                  <a:pt x="676092" y="2101036"/>
                </a:lnTo>
                <a:lnTo>
                  <a:pt x="719041" y="2117632"/>
                </a:lnTo>
                <a:lnTo>
                  <a:pt x="762844" y="2132442"/>
                </a:lnTo>
                <a:lnTo>
                  <a:pt x="807457" y="2145422"/>
                </a:lnTo>
                <a:lnTo>
                  <a:pt x="852835" y="2156526"/>
                </a:lnTo>
                <a:lnTo>
                  <a:pt x="898935" y="2165710"/>
                </a:lnTo>
                <a:lnTo>
                  <a:pt x="945711" y="2172931"/>
                </a:lnTo>
                <a:lnTo>
                  <a:pt x="993120" y="2178144"/>
                </a:lnTo>
                <a:lnTo>
                  <a:pt x="1041118" y="2181304"/>
                </a:lnTo>
                <a:lnTo>
                  <a:pt x="1089660" y="2182368"/>
                </a:lnTo>
                <a:lnTo>
                  <a:pt x="1138201" y="2181304"/>
                </a:lnTo>
                <a:lnTo>
                  <a:pt x="1186199" y="2178144"/>
                </a:lnTo>
                <a:lnTo>
                  <a:pt x="1233608" y="2172931"/>
                </a:lnTo>
                <a:lnTo>
                  <a:pt x="1280384" y="2165710"/>
                </a:lnTo>
                <a:lnTo>
                  <a:pt x="1326484" y="2156526"/>
                </a:lnTo>
                <a:lnTo>
                  <a:pt x="1371862" y="2145422"/>
                </a:lnTo>
                <a:lnTo>
                  <a:pt x="1416475" y="2132442"/>
                </a:lnTo>
                <a:lnTo>
                  <a:pt x="1460278" y="2117632"/>
                </a:lnTo>
                <a:lnTo>
                  <a:pt x="1503227" y="2101036"/>
                </a:lnTo>
                <a:lnTo>
                  <a:pt x="1545278" y="2082697"/>
                </a:lnTo>
                <a:lnTo>
                  <a:pt x="1586386" y="2062661"/>
                </a:lnTo>
                <a:lnTo>
                  <a:pt x="1626507" y="2040972"/>
                </a:lnTo>
                <a:lnTo>
                  <a:pt x="1665598" y="2017674"/>
                </a:lnTo>
                <a:lnTo>
                  <a:pt x="1703612" y="1992811"/>
                </a:lnTo>
                <a:lnTo>
                  <a:pt x="1740508" y="1966428"/>
                </a:lnTo>
                <a:lnTo>
                  <a:pt x="1776239" y="1938569"/>
                </a:lnTo>
                <a:lnTo>
                  <a:pt x="1810762" y="1909279"/>
                </a:lnTo>
                <a:lnTo>
                  <a:pt x="1844033" y="1878601"/>
                </a:lnTo>
                <a:lnTo>
                  <a:pt x="1876006" y="1846581"/>
                </a:lnTo>
                <a:lnTo>
                  <a:pt x="1906639" y="1813262"/>
                </a:lnTo>
                <a:lnTo>
                  <a:pt x="1935887" y="1778690"/>
                </a:lnTo>
                <a:lnTo>
                  <a:pt x="1963705" y="1742908"/>
                </a:lnTo>
                <a:lnTo>
                  <a:pt x="1990049" y="1705960"/>
                </a:lnTo>
                <a:lnTo>
                  <a:pt x="2014875" y="1667892"/>
                </a:lnTo>
                <a:lnTo>
                  <a:pt x="2038138" y="1628747"/>
                </a:lnTo>
                <a:lnTo>
                  <a:pt x="2059795" y="1588570"/>
                </a:lnTo>
                <a:lnTo>
                  <a:pt x="2079801" y="1547405"/>
                </a:lnTo>
                <a:lnTo>
                  <a:pt x="2098112" y="1505296"/>
                </a:lnTo>
                <a:lnTo>
                  <a:pt x="2114683" y="1462288"/>
                </a:lnTo>
                <a:lnTo>
                  <a:pt x="2129471" y="1418426"/>
                </a:lnTo>
                <a:lnTo>
                  <a:pt x="2142430" y="1373753"/>
                </a:lnTo>
                <a:lnTo>
                  <a:pt x="2153518" y="1328315"/>
                </a:lnTo>
                <a:lnTo>
                  <a:pt x="2162688" y="1282154"/>
                </a:lnTo>
                <a:lnTo>
                  <a:pt x="2169898" y="1235317"/>
                </a:lnTo>
                <a:lnTo>
                  <a:pt x="2175103" y="1187846"/>
                </a:lnTo>
                <a:lnTo>
                  <a:pt x="2178258" y="1139787"/>
                </a:lnTo>
                <a:lnTo>
                  <a:pt x="2179320" y="1091183"/>
                </a:lnTo>
                <a:lnTo>
                  <a:pt x="2178258" y="1042580"/>
                </a:lnTo>
                <a:lnTo>
                  <a:pt x="2175103" y="994521"/>
                </a:lnTo>
                <a:lnTo>
                  <a:pt x="2169898" y="947050"/>
                </a:lnTo>
                <a:lnTo>
                  <a:pt x="2162688" y="900213"/>
                </a:lnTo>
                <a:lnTo>
                  <a:pt x="2153518" y="854052"/>
                </a:lnTo>
                <a:lnTo>
                  <a:pt x="2142430" y="808614"/>
                </a:lnTo>
                <a:lnTo>
                  <a:pt x="2129471" y="763941"/>
                </a:lnTo>
                <a:lnTo>
                  <a:pt x="2114683" y="720079"/>
                </a:lnTo>
                <a:lnTo>
                  <a:pt x="2098112" y="677071"/>
                </a:lnTo>
                <a:lnTo>
                  <a:pt x="2079801" y="634962"/>
                </a:lnTo>
                <a:lnTo>
                  <a:pt x="2059795" y="593797"/>
                </a:lnTo>
                <a:lnTo>
                  <a:pt x="2038138" y="553620"/>
                </a:lnTo>
                <a:lnTo>
                  <a:pt x="2014875" y="514475"/>
                </a:lnTo>
                <a:lnTo>
                  <a:pt x="1990049" y="476407"/>
                </a:lnTo>
                <a:lnTo>
                  <a:pt x="1963705" y="439459"/>
                </a:lnTo>
                <a:lnTo>
                  <a:pt x="1935887" y="403677"/>
                </a:lnTo>
                <a:lnTo>
                  <a:pt x="1906639" y="369105"/>
                </a:lnTo>
                <a:lnTo>
                  <a:pt x="1876006" y="335786"/>
                </a:lnTo>
                <a:lnTo>
                  <a:pt x="1844033" y="303766"/>
                </a:lnTo>
                <a:lnTo>
                  <a:pt x="1810762" y="273088"/>
                </a:lnTo>
                <a:lnTo>
                  <a:pt x="1776239" y="243798"/>
                </a:lnTo>
                <a:lnTo>
                  <a:pt x="1740508" y="215939"/>
                </a:lnTo>
                <a:lnTo>
                  <a:pt x="1703612" y="189556"/>
                </a:lnTo>
                <a:lnTo>
                  <a:pt x="1665598" y="164693"/>
                </a:lnTo>
                <a:lnTo>
                  <a:pt x="1626507" y="141395"/>
                </a:lnTo>
                <a:lnTo>
                  <a:pt x="1586386" y="119706"/>
                </a:lnTo>
                <a:lnTo>
                  <a:pt x="1545278" y="99670"/>
                </a:lnTo>
                <a:lnTo>
                  <a:pt x="1503227" y="81331"/>
                </a:lnTo>
                <a:lnTo>
                  <a:pt x="1460278" y="64735"/>
                </a:lnTo>
                <a:lnTo>
                  <a:pt x="1416475" y="49925"/>
                </a:lnTo>
                <a:lnTo>
                  <a:pt x="1371862" y="36945"/>
                </a:lnTo>
                <a:lnTo>
                  <a:pt x="1326484" y="25841"/>
                </a:lnTo>
                <a:lnTo>
                  <a:pt x="1280384" y="16657"/>
                </a:lnTo>
                <a:lnTo>
                  <a:pt x="1233608" y="9436"/>
                </a:lnTo>
                <a:lnTo>
                  <a:pt x="1186199" y="4223"/>
                </a:lnTo>
                <a:lnTo>
                  <a:pt x="1138201" y="1063"/>
                </a:lnTo>
                <a:lnTo>
                  <a:pt x="1089660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04188" y="1299971"/>
            <a:ext cx="2179320" cy="2182495"/>
          </a:xfrm>
          <a:custGeom>
            <a:avLst/>
            <a:gdLst/>
            <a:ahLst/>
            <a:cxnLst/>
            <a:rect l="l" t="t" r="r" b="b"/>
            <a:pathLst>
              <a:path w="2179320" h="2182495">
                <a:moveTo>
                  <a:pt x="0" y="1091183"/>
                </a:moveTo>
                <a:lnTo>
                  <a:pt x="1061" y="1042580"/>
                </a:lnTo>
                <a:lnTo>
                  <a:pt x="4216" y="994521"/>
                </a:lnTo>
                <a:lnTo>
                  <a:pt x="9421" y="947050"/>
                </a:lnTo>
                <a:lnTo>
                  <a:pt x="16631" y="900213"/>
                </a:lnTo>
                <a:lnTo>
                  <a:pt x="25801" y="854052"/>
                </a:lnTo>
                <a:lnTo>
                  <a:pt x="36889" y="808614"/>
                </a:lnTo>
                <a:lnTo>
                  <a:pt x="49848" y="763941"/>
                </a:lnTo>
                <a:lnTo>
                  <a:pt x="64636" y="720079"/>
                </a:lnTo>
                <a:lnTo>
                  <a:pt x="81207" y="677071"/>
                </a:lnTo>
                <a:lnTo>
                  <a:pt x="99518" y="634962"/>
                </a:lnTo>
                <a:lnTo>
                  <a:pt x="119524" y="593797"/>
                </a:lnTo>
                <a:lnTo>
                  <a:pt x="141181" y="553620"/>
                </a:lnTo>
                <a:lnTo>
                  <a:pt x="164444" y="514475"/>
                </a:lnTo>
                <a:lnTo>
                  <a:pt x="189270" y="476407"/>
                </a:lnTo>
                <a:lnTo>
                  <a:pt x="215614" y="439459"/>
                </a:lnTo>
                <a:lnTo>
                  <a:pt x="243432" y="403677"/>
                </a:lnTo>
                <a:lnTo>
                  <a:pt x="272680" y="369105"/>
                </a:lnTo>
                <a:lnTo>
                  <a:pt x="303313" y="335786"/>
                </a:lnTo>
                <a:lnTo>
                  <a:pt x="335286" y="303766"/>
                </a:lnTo>
                <a:lnTo>
                  <a:pt x="368557" y="273088"/>
                </a:lnTo>
                <a:lnTo>
                  <a:pt x="403080" y="243798"/>
                </a:lnTo>
                <a:lnTo>
                  <a:pt x="438811" y="215939"/>
                </a:lnTo>
                <a:lnTo>
                  <a:pt x="475707" y="189556"/>
                </a:lnTo>
                <a:lnTo>
                  <a:pt x="513721" y="164693"/>
                </a:lnTo>
                <a:lnTo>
                  <a:pt x="552812" y="141395"/>
                </a:lnTo>
                <a:lnTo>
                  <a:pt x="592933" y="119706"/>
                </a:lnTo>
                <a:lnTo>
                  <a:pt x="634041" y="99670"/>
                </a:lnTo>
                <a:lnTo>
                  <a:pt x="676092" y="81331"/>
                </a:lnTo>
                <a:lnTo>
                  <a:pt x="719041" y="64735"/>
                </a:lnTo>
                <a:lnTo>
                  <a:pt x="762844" y="49925"/>
                </a:lnTo>
                <a:lnTo>
                  <a:pt x="807457" y="36945"/>
                </a:lnTo>
                <a:lnTo>
                  <a:pt x="852835" y="25841"/>
                </a:lnTo>
                <a:lnTo>
                  <a:pt x="898935" y="16657"/>
                </a:lnTo>
                <a:lnTo>
                  <a:pt x="945711" y="9436"/>
                </a:lnTo>
                <a:lnTo>
                  <a:pt x="993120" y="4223"/>
                </a:lnTo>
                <a:lnTo>
                  <a:pt x="1041118" y="1063"/>
                </a:lnTo>
                <a:lnTo>
                  <a:pt x="1089660" y="0"/>
                </a:lnTo>
                <a:lnTo>
                  <a:pt x="1138201" y="1063"/>
                </a:lnTo>
                <a:lnTo>
                  <a:pt x="1186199" y="4223"/>
                </a:lnTo>
                <a:lnTo>
                  <a:pt x="1233608" y="9436"/>
                </a:lnTo>
                <a:lnTo>
                  <a:pt x="1280384" y="16657"/>
                </a:lnTo>
                <a:lnTo>
                  <a:pt x="1326484" y="25841"/>
                </a:lnTo>
                <a:lnTo>
                  <a:pt x="1371862" y="36945"/>
                </a:lnTo>
                <a:lnTo>
                  <a:pt x="1416475" y="49925"/>
                </a:lnTo>
                <a:lnTo>
                  <a:pt x="1460278" y="64735"/>
                </a:lnTo>
                <a:lnTo>
                  <a:pt x="1503227" y="81331"/>
                </a:lnTo>
                <a:lnTo>
                  <a:pt x="1545278" y="99670"/>
                </a:lnTo>
                <a:lnTo>
                  <a:pt x="1586386" y="119706"/>
                </a:lnTo>
                <a:lnTo>
                  <a:pt x="1626507" y="141395"/>
                </a:lnTo>
                <a:lnTo>
                  <a:pt x="1665598" y="164693"/>
                </a:lnTo>
                <a:lnTo>
                  <a:pt x="1703612" y="189556"/>
                </a:lnTo>
                <a:lnTo>
                  <a:pt x="1740508" y="215939"/>
                </a:lnTo>
                <a:lnTo>
                  <a:pt x="1776239" y="243798"/>
                </a:lnTo>
                <a:lnTo>
                  <a:pt x="1810762" y="273088"/>
                </a:lnTo>
                <a:lnTo>
                  <a:pt x="1844033" y="303766"/>
                </a:lnTo>
                <a:lnTo>
                  <a:pt x="1876006" y="335786"/>
                </a:lnTo>
                <a:lnTo>
                  <a:pt x="1906639" y="369105"/>
                </a:lnTo>
                <a:lnTo>
                  <a:pt x="1935887" y="403677"/>
                </a:lnTo>
                <a:lnTo>
                  <a:pt x="1963705" y="439459"/>
                </a:lnTo>
                <a:lnTo>
                  <a:pt x="1990049" y="476407"/>
                </a:lnTo>
                <a:lnTo>
                  <a:pt x="2014875" y="514475"/>
                </a:lnTo>
                <a:lnTo>
                  <a:pt x="2038138" y="553620"/>
                </a:lnTo>
                <a:lnTo>
                  <a:pt x="2059795" y="593797"/>
                </a:lnTo>
                <a:lnTo>
                  <a:pt x="2079801" y="634962"/>
                </a:lnTo>
                <a:lnTo>
                  <a:pt x="2098112" y="677071"/>
                </a:lnTo>
                <a:lnTo>
                  <a:pt x="2114683" y="720079"/>
                </a:lnTo>
                <a:lnTo>
                  <a:pt x="2129471" y="763941"/>
                </a:lnTo>
                <a:lnTo>
                  <a:pt x="2142430" y="808614"/>
                </a:lnTo>
                <a:lnTo>
                  <a:pt x="2153518" y="854052"/>
                </a:lnTo>
                <a:lnTo>
                  <a:pt x="2162688" y="900213"/>
                </a:lnTo>
                <a:lnTo>
                  <a:pt x="2169898" y="947050"/>
                </a:lnTo>
                <a:lnTo>
                  <a:pt x="2175103" y="994521"/>
                </a:lnTo>
                <a:lnTo>
                  <a:pt x="2178258" y="1042580"/>
                </a:lnTo>
                <a:lnTo>
                  <a:pt x="2179320" y="1091183"/>
                </a:lnTo>
                <a:lnTo>
                  <a:pt x="2178258" y="1139787"/>
                </a:lnTo>
                <a:lnTo>
                  <a:pt x="2175103" y="1187846"/>
                </a:lnTo>
                <a:lnTo>
                  <a:pt x="2169898" y="1235317"/>
                </a:lnTo>
                <a:lnTo>
                  <a:pt x="2162688" y="1282154"/>
                </a:lnTo>
                <a:lnTo>
                  <a:pt x="2153518" y="1328315"/>
                </a:lnTo>
                <a:lnTo>
                  <a:pt x="2142430" y="1373753"/>
                </a:lnTo>
                <a:lnTo>
                  <a:pt x="2129471" y="1418426"/>
                </a:lnTo>
                <a:lnTo>
                  <a:pt x="2114683" y="1462288"/>
                </a:lnTo>
                <a:lnTo>
                  <a:pt x="2098112" y="1505296"/>
                </a:lnTo>
                <a:lnTo>
                  <a:pt x="2079801" y="1547405"/>
                </a:lnTo>
                <a:lnTo>
                  <a:pt x="2059795" y="1588570"/>
                </a:lnTo>
                <a:lnTo>
                  <a:pt x="2038138" y="1628747"/>
                </a:lnTo>
                <a:lnTo>
                  <a:pt x="2014875" y="1667892"/>
                </a:lnTo>
                <a:lnTo>
                  <a:pt x="1990049" y="1705960"/>
                </a:lnTo>
                <a:lnTo>
                  <a:pt x="1963705" y="1742908"/>
                </a:lnTo>
                <a:lnTo>
                  <a:pt x="1935887" y="1778690"/>
                </a:lnTo>
                <a:lnTo>
                  <a:pt x="1906639" y="1813262"/>
                </a:lnTo>
                <a:lnTo>
                  <a:pt x="1876006" y="1846581"/>
                </a:lnTo>
                <a:lnTo>
                  <a:pt x="1844033" y="1878601"/>
                </a:lnTo>
                <a:lnTo>
                  <a:pt x="1810762" y="1909279"/>
                </a:lnTo>
                <a:lnTo>
                  <a:pt x="1776239" y="1938569"/>
                </a:lnTo>
                <a:lnTo>
                  <a:pt x="1740508" y="1966428"/>
                </a:lnTo>
                <a:lnTo>
                  <a:pt x="1703612" y="1992811"/>
                </a:lnTo>
                <a:lnTo>
                  <a:pt x="1665598" y="2017674"/>
                </a:lnTo>
                <a:lnTo>
                  <a:pt x="1626507" y="2040972"/>
                </a:lnTo>
                <a:lnTo>
                  <a:pt x="1586386" y="2062661"/>
                </a:lnTo>
                <a:lnTo>
                  <a:pt x="1545278" y="2082697"/>
                </a:lnTo>
                <a:lnTo>
                  <a:pt x="1503227" y="2101036"/>
                </a:lnTo>
                <a:lnTo>
                  <a:pt x="1460278" y="2117632"/>
                </a:lnTo>
                <a:lnTo>
                  <a:pt x="1416475" y="2132442"/>
                </a:lnTo>
                <a:lnTo>
                  <a:pt x="1371862" y="2145422"/>
                </a:lnTo>
                <a:lnTo>
                  <a:pt x="1326484" y="2156526"/>
                </a:lnTo>
                <a:lnTo>
                  <a:pt x="1280384" y="2165710"/>
                </a:lnTo>
                <a:lnTo>
                  <a:pt x="1233608" y="2172931"/>
                </a:lnTo>
                <a:lnTo>
                  <a:pt x="1186199" y="2178144"/>
                </a:lnTo>
                <a:lnTo>
                  <a:pt x="1138201" y="2181304"/>
                </a:lnTo>
                <a:lnTo>
                  <a:pt x="1089660" y="2182368"/>
                </a:lnTo>
                <a:lnTo>
                  <a:pt x="1041118" y="2181304"/>
                </a:lnTo>
                <a:lnTo>
                  <a:pt x="993120" y="2178144"/>
                </a:lnTo>
                <a:lnTo>
                  <a:pt x="945711" y="2172931"/>
                </a:lnTo>
                <a:lnTo>
                  <a:pt x="898935" y="2165710"/>
                </a:lnTo>
                <a:lnTo>
                  <a:pt x="852835" y="2156526"/>
                </a:lnTo>
                <a:lnTo>
                  <a:pt x="807457" y="2145422"/>
                </a:lnTo>
                <a:lnTo>
                  <a:pt x="762844" y="2132442"/>
                </a:lnTo>
                <a:lnTo>
                  <a:pt x="719041" y="2117632"/>
                </a:lnTo>
                <a:lnTo>
                  <a:pt x="676092" y="2101036"/>
                </a:lnTo>
                <a:lnTo>
                  <a:pt x="634041" y="2082697"/>
                </a:lnTo>
                <a:lnTo>
                  <a:pt x="592933" y="2062661"/>
                </a:lnTo>
                <a:lnTo>
                  <a:pt x="552812" y="2040972"/>
                </a:lnTo>
                <a:lnTo>
                  <a:pt x="513721" y="2017674"/>
                </a:lnTo>
                <a:lnTo>
                  <a:pt x="475707" y="1992811"/>
                </a:lnTo>
                <a:lnTo>
                  <a:pt x="438811" y="1966428"/>
                </a:lnTo>
                <a:lnTo>
                  <a:pt x="403080" y="1938569"/>
                </a:lnTo>
                <a:lnTo>
                  <a:pt x="368557" y="1909279"/>
                </a:lnTo>
                <a:lnTo>
                  <a:pt x="335286" y="1878601"/>
                </a:lnTo>
                <a:lnTo>
                  <a:pt x="303313" y="1846581"/>
                </a:lnTo>
                <a:lnTo>
                  <a:pt x="272680" y="1813262"/>
                </a:lnTo>
                <a:lnTo>
                  <a:pt x="243432" y="1778690"/>
                </a:lnTo>
                <a:lnTo>
                  <a:pt x="215614" y="1742908"/>
                </a:lnTo>
                <a:lnTo>
                  <a:pt x="189270" y="1705960"/>
                </a:lnTo>
                <a:lnTo>
                  <a:pt x="164444" y="1667892"/>
                </a:lnTo>
                <a:lnTo>
                  <a:pt x="141181" y="1628747"/>
                </a:lnTo>
                <a:lnTo>
                  <a:pt x="119524" y="1588570"/>
                </a:lnTo>
                <a:lnTo>
                  <a:pt x="99518" y="1547405"/>
                </a:lnTo>
                <a:lnTo>
                  <a:pt x="81207" y="1505296"/>
                </a:lnTo>
                <a:lnTo>
                  <a:pt x="64636" y="1462288"/>
                </a:lnTo>
                <a:lnTo>
                  <a:pt x="49848" y="1418426"/>
                </a:lnTo>
                <a:lnTo>
                  <a:pt x="36889" y="1373753"/>
                </a:lnTo>
                <a:lnTo>
                  <a:pt x="25801" y="1328315"/>
                </a:lnTo>
                <a:lnTo>
                  <a:pt x="16631" y="1282154"/>
                </a:lnTo>
                <a:lnTo>
                  <a:pt x="9421" y="1235317"/>
                </a:lnTo>
                <a:lnTo>
                  <a:pt x="4216" y="1187846"/>
                </a:lnTo>
                <a:lnTo>
                  <a:pt x="1061" y="1139787"/>
                </a:lnTo>
                <a:lnTo>
                  <a:pt x="0" y="1091183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04288" y="1682495"/>
            <a:ext cx="381000" cy="615950"/>
          </a:xfrm>
          <a:custGeom>
            <a:avLst/>
            <a:gdLst/>
            <a:ahLst/>
            <a:cxnLst/>
            <a:rect l="l" t="t" r="r" b="b"/>
            <a:pathLst>
              <a:path w="381000" h="615950">
                <a:moveTo>
                  <a:pt x="0" y="615695"/>
                </a:moveTo>
                <a:lnTo>
                  <a:pt x="381000" y="615695"/>
                </a:lnTo>
                <a:lnTo>
                  <a:pt x="381000" y="0"/>
                </a:lnTo>
                <a:lnTo>
                  <a:pt x="0" y="0"/>
                </a:lnTo>
                <a:lnTo>
                  <a:pt x="0" y="615695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293111" y="1648409"/>
            <a:ext cx="40894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5" dirty="0">
                <a:solidFill>
                  <a:srgbClr val="011346"/>
                </a:solidFill>
                <a:latin typeface="Microsoft YaHei"/>
                <a:cs typeface="Microsoft YaHei"/>
              </a:rPr>
              <a:t>A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33854" y="2364435"/>
            <a:ext cx="18402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b="1" spc="-10" dirty="0">
                <a:solidFill>
                  <a:srgbClr val="001F5F"/>
                </a:solidFill>
                <a:latin typeface="Microsoft YaHei"/>
                <a:cs typeface="Microsoft YaHei"/>
              </a:rPr>
              <a:t>融资额度</a:t>
            </a:r>
            <a:r>
              <a:rPr sz="135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：</a:t>
            </a:r>
            <a:r>
              <a:rPr sz="1800" spc="-5" dirty="0">
                <a:solidFill>
                  <a:srgbClr val="001F5F"/>
                </a:solidFill>
                <a:latin typeface="Microsoft YaHei"/>
                <a:cs typeface="Microsoft YaHei"/>
              </a:rPr>
              <a:t>500</a:t>
            </a:r>
            <a:r>
              <a:rPr sz="1350" spc="-10" dirty="0">
                <a:solidFill>
                  <a:srgbClr val="001F5F"/>
                </a:solidFill>
                <a:latin typeface="Microsoft YaHei"/>
                <a:cs typeface="Microsoft YaHei"/>
              </a:rPr>
              <a:t>万</a:t>
            </a:r>
            <a:r>
              <a:rPr sz="1350" dirty="0">
                <a:solidFill>
                  <a:srgbClr val="001F5F"/>
                </a:solidFill>
                <a:latin typeface="Microsoft YaHei"/>
                <a:cs typeface="Microsoft YaHei"/>
              </a:rPr>
              <a:t>RMB</a:t>
            </a:r>
            <a:endParaRPr sz="135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17976" y="734567"/>
            <a:ext cx="2350007" cy="2346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14571" y="876299"/>
            <a:ext cx="2011680" cy="2009139"/>
          </a:xfrm>
          <a:custGeom>
            <a:avLst/>
            <a:gdLst/>
            <a:ahLst/>
            <a:cxnLst/>
            <a:rect l="l" t="t" r="r" b="b"/>
            <a:pathLst>
              <a:path w="2011679" h="2009139">
                <a:moveTo>
                  <a:pt x="1005839" y="0"/>
                </a:moveTo>
                <a:lnTo>
                  <a:pt x="957107" y="1158"/>
                </a:lnTo>
                <a:lnTo>
                  <a:pt x="908972" y="4598"/>
                </a:lnTo>
                <a:lnTo>
                  <a:pt x="861489" y="10266"/>
                </a:lnTo>
                <a:lnTo>
                  <a:pt x="814710" y="18111"/>
                </a:lnTo>
                <a:lnTo>
                  <a:pt x="768687" y="28079"/>
                </a:lnTo>
                <a:lnTo>
                  <a:pt x="723474" y="40119"/>
                </a:lnTo>
                <a:lnTo>
                  <a:pt x="679122" y="54176"/>
                </a:lnTo>
                <a:lnTo>
                  <a:pt x="635685" y="70200"/>
                </a:lnTo>
                <a:lnTo>
                  <a:pt x="593216" y="88136"/>
                </a:lnTo>
                <a:lnTo>
                  <a:pt x="551766" y="107933"/>
                </a:lnTo>
                <a:lnTo>
                  <a:pt x="511390" y="129537"/>
                </a:lnTo>
                <a:lnTo>
                  <a:pt x="472138" y="152897"/>
                </a:lnTo>
                <a:lnTo>
                  <a:pt x="434065" y="177959"/>
                </a:lnTo>
                <a:lnTo>
                  <a:pt x="397223" y="204671"/>
                </a:lnTo>
                <a:lnTo>
                  <a:pt x="361664" y="232980"/>
                </a:lnTo>
                <a:lnTo>
                  <a:pt x="327441" y="262834"/>
                </a:lnTo>
                <a:lnTo>
                  <a:pt x="294608" y="294179"/>
                </a:lnTo>
                <a:lnTo>
                  <a:pt x="263216" y="326964"/>
                </a:lnTo>
                <a:lnTo>
                  <a:pt x="233318" y="361136"/>
                </a:lnTo>
                <a:lnTo>
                  <a:pt x="204967" y="396641"/>
                </a:lnTo>
                <a:lnTo>
                  <a:pt x="178216" y="433428"/>
                </a:lnTo>
                <a:lnTo>
                  <a:pt x="153117" y="471444"/>
                </a:lnTo>
                <a:lnTo>
                  <a:pt x="129724" y="510636"/>
                </a:lnTo>
                <a:lnTo>
                  <a:pt x="108088" y="550951"/>
                </a:lnTo>
                <a:lnTo>
                  <a:pt x="88262" y="592337"/>
                </a:lnTo>
                <a:lnTo>
                  <a:pt x="70300" y="634742"/>
                </a:lnTo>
                <a:lnTo>
                  <a:pt x="54254" y="678112"/>
                </a:lnTo>
                <a:lnTo>
                  <a:pt x="40176" y="722394"/>
                </a:lnTo>
                <a:lnTo>
                  <a:pt x="28119" y="767538"/>
                </a:lnTo>
                <a:lnTo>
                  <a:pt x="18137" y="813488"/>
                </a:lnTo>
                <a:lnTo>
                  <a:pt x="10281" y="860194"/>
                </a:lnTo>
                <a:lnTo>
                  <a:pt x="4604" y="907602"/>
                </a:lnTo>
                <a:lnTo>
                  <a:pt x="1159" y="955660"/>
                </a:lnTo>
                <a:lnTo>
                  <a:pt x="0" y="1004315"/>
                </a:lnTo>
                <a:lnTo>
                  <a:pt x="1159" y="1052971"/>
                </a:lnTo>
                <a:lnTo>
                  <a:pt x="4604" y="1101029"/>
                </a:lnTo>
                <a:lnTo>
                  <a:pt x="10281" y="1148437"/>
                </a:lnTo>
                <a:lnTo>
                  <a:pt x="18137" y="1195143"/>
                </a:lnTo>
                <a:lnTo>
                  <a:pt x="28119" y="1241093"/>
                </a:lnTo>
                <a:lnTo>
                  <a:pt x="40176" y="1286237"/>
                </a:lnTo>
                <a:lnTo>
                  <a:pt x="54254" y="1330519"/>
                </a:lnTo>
                <a:lnTo>
                  <a:pt x="70300" y="1373889"/>
                </a:lnTo>
                <a:lnTo>
                  <a:pt x="88262" y="1416294"/>
                </a:lnTo>
                <a:lnTo>
                  <a:pt x="108088" y="1457680"/>
                </a:lnTo>
                <a:lnTo>
                  <a:pt x="129724" y="1497995"/>
                </a:lnTo>
                <a:lnTo>
                  <a:pt x="153117" y="1537187"/>
                </a:lnTo>
                <a:lnTo>
                  <a:pt x="178216" y="1575203"/>
                </a:lnTo>
                <a:lnTo>
                  <a:pt x="204967" y="1611990"/>
                </a:lnTo>
                <a:lnTo>
                  <a:pt x="233318" y="1647495"/>
                </a:lnTo>
                <a:lnTo>
                  <a:pt x="263216" y="1681667"/>
                </a:lnTo>
                <a:lnTo>
                  <a:pt x="294608" y="1714452"/>
                </a:lnTo>
                <a:lnTo>
                  <a:pt x="327441" y="1745797"/>
                </a:lnTo>
                <a:lnTo>
                  <a:pt x="361664" y="1775651"/>
                </a:lnTo>
                <a:lnTo>
                  <a:pt x="397223" y="1803960"/>
                </a:lnTo>
                <a:lnTo>
                  <a:pt x="434065" y="1830672"/>
                </a:lnTo>
                <a:lnTo>
                  <a:pt x="472138" y="1855734"/>
                </a:lnTo>
                <a:lnTo>
                  <a:pt x="511390" y="1879094"/>
                </a:lnTo>
                <a:lnTo>
                  <a:pt x="551766" y="1900698"/>
                </a:lnTo>
                <a:lnTo>
                  <a:pt x="593216" y="1920495"/>
                </a:lnTo>
                <a:lnTo>
                  <a:pt x="635685" y="1938431"/>
                </a:lnTo>
                <a:lnTo>
                  <a:pt x="679122" y="1954455"/>
                </a:lnTo>
                <a:lnTo>
                  <a:pt x="723474" y="1968512"/>
                </a:lnTo>
                <a:lnTo>
                  <a:pt x="768687" y="1980552"/>
                </a:lnTo>
                <a:lnTo>
                  <a:pt x="814710" y="1990520"/>
                </a:lnTo>
                <a:lnTo>
                  <a:pt x="861489" y="1998365"/>
                </a:lnTo>
                <a:lnTo>
                  <a:pt x="908972" y="2004033"/>
                </a:lnTo>
                <a:lnTo>
                  <a:pt x="957107" y="2007473"/>
                </a:lnTo>
                <a:lnTo>
                  <a:pt x="1005839" y="2008632"/>
                </a:lnTo>
                <a:lnTo>
                  <a:pt x="1054572" y="2007473"/>
                </a:lnTo>
                <a:lnTo>
                  <a:pt x="1102707" y="2004033"/>
                </a:lnTo>
                <a:lnTo>
                  <a:pt x="1150190" y="1998365"/>
                </a:lnTo>
                <a:lnTo>
                  <a:pt x="1196969" y="1990520"/>
                </a:lnTo>
                <a:lnTo>
                  <a:pt x="1242992" y="1980552"/>
                </a:lnTo>
                <a:lnTo>
                  <a:pt x="1288205" y="1968512"/>
                </a:lnTo>
                <a:lnTo>
                  <a:pt x="1332557" y="1954455"/>
                </a:lnTo>
                <a:lnTo>
                  <a:pt x="1375994" y="1938431"/>
                </a:lnTo>
                <a:lnTo>
                  <a:pt x="1418463" y="1920495"/>
                </a:lnTo>
                <a:lnTo>
                  <a:pt x="1459913" y="1900698"/>
                </a:lnTo>
                <a:lnTo>
                  <a:pt x="1500289" y="1879094"/>
                </a:lnTo>
                <a:lnTo>
                  <a:pt x="1539541" y="1855734"/>
                </a:lnTo>
                <a:lnTo>
                  <a:pt x="1577614" y="1830672"/>
                </a:lnTo>
                <a:lnTo>
                  <a:pt x="1614456" y="1803960"/>
                </a:lnTo>
                <a:lnTo>
                  <a:pt x="1650015" y="1775651"/>
                </a:lnTo>
                <a:lnTo>
                  <a:pt x="1684238" y="1745797"/>
                </a:lnTo>
                <a:lnTo>
                  <a:pt x="1717071" y="1714452"/>
                </a:lnTo>
                <a:lnTo>
                  <a:pt x="1748463" y="1681667"/>
                </a:lnTo>
                <a:lnTo>
                  <a:pt x="1778361" y="1647495"/>
                </a:lnTo>
                <a:lnTo>
                  <a:pt x="1806712" y="1611990"/>
                </a:lnTo>
                <a:lnTo>
                  <a:pt x="1833463" y="1575203"/>
                </a:lnTo>
                <a:lnTo>
                  <a:pt x="1858562" y="1537187"/>
                </a:lnTo>
                <a:lnTo>
                  <a:pt x="1881955" y="1497995"/>
                </a:lnTo>
                <a:lnTo>
                  <a:pt x="1903591" y="1457680"/>
                </a:lnTo>
                <a:lnTo>
                  <a:pt x="1923417" y="1416294"/>
                </a:lnTo>
                <a:lnTo>
                  <a:pt x="1941379" y="1373889"/>
                </a:lnTo>
                <a:lnTo>
                  <a:pt x="1957425" y="1330519"/>
                </a:lnTo>
                <a:lnTo>
                  <a:pt x="1971503" y="1286237"/>
                </a:lnTo>
                <a:lnTo>
                  <a:pt x="1983560" y="1241093"/>
                </a:lnTo>
                <a:lnTo>
                  <a:pt x="1993542" y="1195143"/>
                </a:lnTo>
                <a:lnTo>
                  <a:pt x="2001398" y="1148437"/>
                </a:lnTo>
                <a:lnTo>
                  <a:pt x="2007075" y="1101029"/>
                </a:lnTo>
                <a:lnTo>
                  <a:pt x="2010520" y="1052971"/>
                </a:lnTo>
                <a:lnTo>
                  <a:pt x="2011679" y="1004315"/>
                </a:lnTo>
                <a:lnTo>
                  <a:pt x="2010520" y="955660"/>
                </a:lnTo>
                <a:lnTo>
                  <a:pt x="2007075" y="907602"/>
                </a:lnTo>
                <a:lnTo>
                  <a:pt x="2001398" y="860194"/>
                </a:lnTo>
                <a:lnTo>
                  <a:pt x="1993542" y="813488"/>
                </a:lnTo>
                <a:lnTo>
                  <a:pt x="1983560" y="767538"/>
                </a:lnTo>
                <a:lnTo>
                  <a:pt x="1971503" y="722394"/>
                </a:lnTo>
                <a:lnTo>
                  <a:pt x="1957425" y="678112"/>
                </a:lnTo>
                <a:lnTo>
                  <a:pt x="1941379" y="634742"/>
                </a:lnTo>
                <a:lnTo>
                  <a:pt x="1923417" y="592337"/>
                </a:lnTo>
                <a:lnTo>
                  <a:pt x="1903591" y="550951"/>
                </a:lnTo>
                <a:lnTo>
                  <a:pt x="1881955" y="510636"/>
                </a:lnTo>
                <a:lnTo>
                  <a:pt x="1858562" y="471444"/>
                </a:lnTo>
                <a:lnTo>
                  <a:pt x="1833463" y="433428"/>
                </a:lnTo>
                <a:lnTo>
                  <a:pt x="1806712" y="396641"/>
                </a:lnTo>
                <a:lnTo>
                  <a:pt x="1778361" y="361136"/>
                </a:lnTo>
                <a:lnTo>
                  <a:pt x="1748463" y="326964"/>
                </a:lnTo>
                <a:lnTo>
                  <a:pt x="1717071" y="294179"/>
                </a:lnTo>
                <a:lnTo>
                  <a:pt x="1684238" y="262834"/>
                </a:lnTo>
                <a:lnTo>
                  <a:pt x="1650015" y="232980"/>
                </a:lnTo>
                <a:lnTo>
                  <a:pt x="1614456" y="204671"/>
                </a:lnTo>
                <a:lnTo>
                  <a:pt x="1577614" y="177959"/>
                </a:lnTo>
                <a:lnTo>
                  <a:pt x="1539541" y="152897"/>
                </a:lnTo>
                <a:lnTo>
                  <a:pt x="1500289" y="129537"/>
                </a:lnTo>
                <a:lnTo>
                  <a:pt x="1459913" y="107933"/>
                </a:lnTo>
                <a:lnTo>
                  <a:pt x="1418463" y="88136"/>
                </a:lnTo>
                <a:lnTo>
                  <a:pt x="1375994" y="70200"/>
                </a:lnTo>
                <a:lnTo>
                  <a:pt x="1332557" y="54176"/>
                </a:lnTo>
                <a:lnTo>
                  <a:pt x="1288205" y="40119"/>
                </a:lnTo>
                <a:lnTo>
                  <a:pt x="1242992" y="28079"/>
                </a:lnTo>
                <a:lnTo>
                  <a:pt x="1196969" y="18111"/>
                </a:lnTo>
                <a:lnTo>
                  <a:pt x="1150190" y="10266"/>
                </a:lnTo>
                <a:lnTo>
                  <a:pt x="1102707" y="4598"/>
                </a:lnTo>
                <a:lnTo>
                  <a:pt x="1054572" y="1158"/>
                </a:lnTo>
                <a:lnTo>
                  <a:pt x="100583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14571" y="876299"/>
            <a:ext cx="2011680" cy="2009139"/>
          </a:xfrm>
          <a:custGeom>
            <a:avLst/>
            <a:gdLst/>
            <a:ahLst/>
            <a:cxnLst/>
            <a:rect l="l" t="t" r="r" b="b"/>
            <a:pathLst>
              <a:path w="2011679" h="2009139">
                <a:moveTo>
                  <a:pt x="0" y="1004315"/>
                </a:moveTo>
                <a:lnTo>
                  <a:pt x="1159" y="955660"/>
                </a:lnTo>
                <a:lnTo>
                  <a:pt x="4604" y="907602"/>
                </a:lnTo>
                <a:lnTo>
                  <a:pt x="10281" y="860194"/>
                </a:lnTo>
                <a:lnTo>
                  <a:pt x="18137" y="813488"/>
                </a:lnTo>
                <a:lnTo>
                  <a:pt x="28119" y="767538"/>
                </a:lnTo>
                <a:lnTo>
                  <a:pt x="40176" y="722394"/>
                </a:lnTo>
                <a:lnTo>
                  <a:pt x="54254" y="678112"/>
                </a:lnTo>
                <a:lnTo>
                  <a:pt x="70300" y="634742"/>
                </a:lnTo>
                <a:lnTo>
                  <a:pt x="88262" y="592337"/>
                </a:lnTo>
                <a:lnTo>
                  <a:pt x="108088" y="550951"/>
                </a:lnTo>
                <a:lnTo>
                  <a:pt x="129724" y="510636"/>
                </a:lnTo>
                <a:lnTo>
                  <a:pt x="153117" y="471444"/>
                </a:lnTo>
                <a:lnTo>
                  <a:pt x="178216" y="433428"/>
                </a:lnTo>
                <a:lnTo>
                  <a:pt x="204967" y="396641"/>
                </a:lnTo>
                <a:lnTo>
                  <a:pt x="233318" y="361136"/>
                </a:lnTo>
                <a:lnTo>
                  <a:pt x="263216" y="326964"/>
                </a:lnTo>
                <a:lnTo>
                  <a:pt x="294608" y="294179"/>
                </a:lnTo>
                <a:lnTo>
                  <a:pt x="327441" y="262834"/>
                </a:lnTo>
                <a:lnTo>
                  <a:pt x="361664" y="232980"/>
                </a:lnTo>
                <a:lnTo>
                  <a:pt x="397223" y="204671"/>
                </a:lnTo>
                <a:lnTo>
                  <a:pt x="434065" y="177959"/>
                </a:lnTo>
                <a:lnTo>
                  <a:pt x="472138" y="152897"/>
                </a:lnTo>
                <a:lnTo>
                  <a:pt x="511390" y="129537"/>
                </a:lnTo>
                <a:lnTo>
                  <a:pt x="551766" y="107933"/>
                </a:lnTo>
                <a:lnTo>
                  <a:pt x="593216" y="88136"/>
                </a:lnTo>
                <a:lnTo>
                  <a:pt x="635685" y="70200"/>
                </a:lnTo>
                <a:lnTo>
                  <a:pt x="679122" y="54176"/>
                </a:lnTo>
                <a:lnTo>
                  <a:pt x="723474" y="40119"/>
                </a:lnTo>
                <a:lnTo>
                  <a:pt x="768687" y="28079"/>
                </a:lnTo>
                <a:lnTo>
                  <a:pt x="814710" y="18111"/>
                </a:lnTo>
                <a:lnTo>
                  <a:pt x="861489" y="10266"/>
                </a:lnTo>
                <a:lnTo>
                  <a:pt x="908972" y="4598"/>
                </a:lnTo>
                <a:lnTo>
                  <a:pt x="957107" y="1158"/>
                </a:lnTo>
                <a:lnTo>
                  <a:pt x="1005839" y="0"/>
                </a:lnTo>
                <a:lnTo>
                  <a:pt x="1054572" y="1158"/>
                </a:lnTo>
                <a:lnTo>
                  <a:pt x="1102707" y="4598"/>
                </a:lnTo>
                <a:lnTo>
                  <a:pt x="1150190" y="10266"/>
                </a:lnTo>
                <a:lnTo>
                  <a:pt x="1196969" y="18111"/>
                </a:lnTo>
                <a:lnTo>
                  <a:pt x="1242992" y="28079"/>
                </a:lnTo>
                <a:lnTo>
                  <a:pt x="1288205" y="40119"/>
                </a:lnTo>
                <a:lnTo>
                  <a:pt x="1332557" y="54176"/>
                </a:lnTo>
                <a:lnTo>
                  <a:pt x="1375994" y="70200"/>
                </a:lnTo>
                <a:lnTo>
                  <a:pt x="1418463" y="88136"/>
                </a:lnTo>
                <a:lnTo>
                  <a:pt x="1459913" y="107933"/>
                </a:lnTo>
                <a:lnTo>
                  <a:pt x="1500289" y="129537"/>
                </a:lnTo>
                <a:lnTo>
                  <a:pt x="1539541" y="152897"/>
                </a:lnTo>
                <a:lnTo>
                  <a:pt x="1577614" y="177959"/>
                </a:lnTo>
                <a:lnTo>
                  <a:pt x="1614456" y="204671"/>
                </a:lnTo>
                <a:lnTo>
                  <a:pt x="1650015" y="232980"/>
                </a:lnTo>
                <a:lnTo>
                  <a:pt x="1684238" y="262834"/>
                </a:lnTo>
                <a:lnTo>
                  <a:pt x="1717071" y="294179"/>
                </a:lnTo>
                <a:lnTo>
                  <a:pt x="1748463" y="326964"/>
                </a:lnTo>
                <a:lnTo>
                  <a:pt x="1778361" y="361136"/>
                </a:lnTo>
                <a:lnTo>
                  <a:pt x="1806712" y="396641"/>
                </a:lnTo>
                <a:lnTo>
                  <a:pt x="1833463" y="433428"/>
                </a:lnTo>
                <a:lnTo>
                  <a:pt x="1858562" y="471444"/>
                </a:lnTo>
                <a:lnTo>
                  <a:pt x="1881955" y="510636"/>
                </a:lnTo>
                <a:lnTo>
                  <a:pt x="1903591" y="550951"/>
                </a:lnTo>
                <a:lnTo>
                  <a:pt x="1923417" y="592337"/>
                </a:lnTo>
                <a:lnTo>
                  <a:pt x="1941379" y="634742"/>
                </a:lnTo>
                <a:lnTo>
                  <a:pt x="1957425" y="678112"/>
                </a:lnTo>
                <a:lnTo>
                  <a:pt x="1971503" y="722394"/>
                </a:lnTo>
                <a:lnTo>
                  <a:pt x="1983560" y="767538"/>
                </a:lnTo>
                <a:lnTo>
                  <a:pt x="1993542" y="813488"/>
                </a:lnTo>
                <a:lnTo>
                  <a:pt x="2001398" y="860194"/>
                </a:lnTo>
                <a:lnTo>
                  <a:pt x="2007075" y="907602"/>
                </a:lnTo>
                <a:lnTo>
                  <a:pt x="2010520" y="955660"/>
                </a:lnTo>
                <a:lnTo>
                  <a:pt x="2011679" y="1004315"/>
                </a:lnTo>
                <a:lnTo>
                  <a:pt x="2010520" y="1052971"/>
                </a:lnTo>
                <a:lnTo>
                  <a:pt x="2007075" y="1101029"/>
                </a:lnTo>
                <a:lnTo>
                  <a:pt x="2001398" y="1148437"/>
                </a:lnTo>
                <a:lnTo>
                  <a:pt x="1993542" y="1195143"/>
                </a:lnTo>
                <a:lnTo>
                  <a:pt x="1983560" y="1241093"/>
                </a:lnTo>
                <a:lnTo>
                  <a:pt x="1971503" y="1286237"/>
                </a:lnTo>
                <a:lnTo>
                  <a:pt x="1957425" y="1330519"/>
                </a:lnTo>
                <a:lnTo>
                  <a:pt x="1941379" y="1373889"/>
                </a:lnTo>
                <a:lnTo>
                  <a:pt x="1923417" y="1416294"/>
                </a:lnTo>
                <a:lnTo>
                  <a:pt x="1903591" y="1457680"/>
                </a:lnTo>
                <a:lnTo>
                  <a:pt x="1881955" y="1497995"/>
                </a:lnTo>
                <a:lnTo>
                  <a:pt x="1858562" y="1537187"/>
                </a:lnTo>
                <a:lnTo>
                  <a:pt x="1833463" y="1575203"/>
                </a:lnTo>
                <a:lnTo>
                  <a:pt x="1806712" y="1611990"/>
                </a:lnTo>
                <a:lnTo>
                  <a:pt x="1778361" y="1647495"/>
                </a:lnTo>
                <a:lnTo>
                  <a:pt x="1748463" y="1681667"/>
                </a:lnTo>
                <a:lnTo>
                  <a:pt x="1717071" y="1714452"/>
                </a:lnTo>
                <a:lnTo>
                  <a:pt x="1684238" y="1745797"/>
                </a:lnTo>
                <a:lnTo>
                  <a:pt x="1650015" y="1775651"/>
                </a:lnTo>
                <a:lnTo>
                  <a:pt x="1614456" y="1803960"/>
                </a:lnTo>
                <a:lnTo>
                  <a:pt x="1577614" y="1830672"/>
                </a:lnTo>
                <a:lnTo>
                  <a:pt x="1539541" y="1855734"/>
                </a:lnTo>
                <a:lnTo>
                  <a:pt x="1500289" y="1879094"/>
                </a:lnTo>
                <a:lnTo>
                  <a:pt x="1459913" y="1900698"/>
                </a:lnTo>
                <a:lnTo>
                  <a:pt x="1418463" y="1920495"/>
                </a:lnTo>
                <a:lnTo>
                  <a:pt x="1375994" y="1938431"/>
                </a:lnTo>
                <a:lnTo>
                  <a:pt x="1332557" y="1954455"/>
                </a:lnTo>
                <a:lnTo>
                  <a:pt x="1288205" y="1968512"/>
                </a:lnTo>
                <a:lnTo>
                  <a:pt x="1242992" y="1980552"/>
                </a:lnTo>
                <a:lnTo>
                  <a:pt x="1196969" y="1990520"/>
                </a:lnTo>
                <a:lnTo>
                  <a:pt x="1150190" y="1998365"/>
                </a:lnTo>
                <a:lnTo>
                  <a:pt x="1102707" y="2004033"/>
                </a:lnTo>
                <a:lnTo>
                  <a:pt x="1054572" y="2007473"/>
                </a:lnTo>
                <a:lnTo>
                  <a:pt x="1005839" y="2008632"/>
                </a:lnTo>
                <a:lnTo>
                  <a:pt x="957107" y="2007473"/>
                </a:lnTo>
                <a:lnTo>
                  <a:pt x="908972" y="2004033"/>
                </a:lnTo>
                <a:lnTo>
                  <a:pt x="861489" y="1998365"/>
                </a:lnTo>
                <a:lnTo>
                  <a:pt x="814710" y="1990520"/>
                </a:lnTo>
                <a:lnTo>
                  <a:pt x="768687" y="1980552"/>
                </a:lnTo>
                <a:lnTo>
                  <a:pt x="723474" y="1968512"/>
                </a:lnTo>
                <a:lnTo>
                  <a:pt x="679122" y="1954455"/>
                </a:lnTo>
                <a:lnTo>
                  <a:pt x="635685" y="1938431"/>
                </a:lnTo>
                <a:lnTo>
                  <a:pt x="593216" y="1920495"/>
                </a:lnTo>
                <a:lnTo>
                  <a:pt x="551766" y="1900698"/>
                </a:lnTo>
                <a:lnTo>
                  <a:pt x="511390" y="1879094"/>
                </a:lnTo>
                <a:lnTo>
                  <a:pt x="472138" y="1855734"/>
                </a:lnTo>
                <a:lnTo>
                  <a:pt x="434065" y="1830672"/>
                </a:lnTo>
                <a:lnTo>
                  <a:pt x="397223" y="1803960"/>
                </a:lnTo>
                <a:lnTo>
                  <a:pt x="361664" y="1775651"/>
                </a:lnTo>
                <a:lnTo>
                  <a:pt x="327441" y="1745797"/>
                </a:lnTo>
                <a:lnTo>
                  <a:pt x="294608" y="1714452"/>
                </a:lnTo>
                <a:lnTo>
                  <a:pt x="263216" y="1681667"/>
                </a:lnTo>
                <a:lnTo>
                  <a:pt x="233318" y="1647495"/>
                </a:lnTo>
                <a:lnTo>
                  <a:pt x="204967" y="1611990"/>
                </a:lnTo>
                <a:lnTo>
                  <a:pt x="178216" y="1575203"/>
                </a:lnTo>
                <a:lnTo>
                  <a:pt x="153117" y="1537187"/>
                </a:lnTo>
                <a:lnTo>
                  <a:pt x="129724" y="1497995"/>
                </a:lnTo>
                <a:lnTo>
                  <a:pt x="108088" y="1457680"/>
                </a:lnTo>
                <a:lnTo>
                  <a:pt x="88262" y="1416294"/>
                </a:lnTo>
                <a:lnTo>
                  <a:pt x="70300" y="1373889"/>
                </a:lnTo>
                <a:lnTo>
                  <a:pt x="54254" y="1330519"/>
                </a:lnTo>
                <a:lnTo>
                  <a:pt x="40176" y="1286237"/>
                </a:lnTo>
                <a:lnTo>
                  <a:pt x="28119" y="1241093"/>
                </a:lnTo>
                <a:lnTo>
                  <a:pt x="18137" y="1195143"/>
                </a:lnTo>
                <a:lnTo>
                  <a:pt x="10281" y="1148437"/>
                </a:lnTo>
                <a:lnTo>
                  <a:pt x="4604" y="1101029"/>
                </a:lnTo>
                <a:lnTo>
                  <a:pt x="1159" y="1052971"/>
                </a:lnTo>
                <a:lnTo>
                  <a:pt x="0" y="1004315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41391" y="2017775"/>
            <a:ext cx="2514600" cy="2514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37988" y="2159507"/>
            <a:ext cx="2176780" cy="2176780"/>
          </a:xfrm>
          <a:custGeom>
            <a:avLst/>
            <a:gdLst/>
            <a:ahLst/>
            <a:cxnLst/>
            <a:rect l="l" t="t" r="r" b="b"/>
            <a:pathLst>
              <a:path w="2176779" h="2176779">
                <a:moveTo>
                  <a:pt x="1088136" y="0"/>
                </a:moveTo>
                <a:lnTo>
                  <a:pt x="1039665" y="1060"/>
                </a:lnTo>
                <a:lnTo>
                  <a:pt x="991738" y="4211"/>
                </a:lnTo>
                <a:lnTo>
                  <a:pt x="944398" y="9409"/>
                </a:lnTo>
                <a:lnTo>
                  <a:pt x="897690" y="16609"/>
                </a:lnTo>
                <a:lnTo>
                  <a:pt x="851657" y="25768"/>
                </a:lnTo>
                <a:lnTo>
                  <a:pt x="806344" y="36840"/>
                </a:lnTo>
                <a:lnTo>
                  <a:pt x="761795" y="49783"/>
                </a:lnTo>
                <a:lnTo>
                  <a:pt x="718054" y="64550"/>
                </a:lnTo>
                <a:lnTo>
                  <a:pt x="675166" y="81100"/>
                </a:lnTo>
                <a:lnTo>
                  <a:pt x="633175" y="99386"/>
                </a:lnTo>
                <a:lnTo>
                  <a:pt x="592125" y="119365"/>
                </a:lnTo>
                <a:lnTo>
                  <a:pt x="552059" y="140993"/>
                </a:lnTo>
                <a:lnTo>
                  <a:pt x="513024" y="164226"/>
                </a:lnTo>
                <a:lnTo>
                  <a:pt x="475062" y="189018"/>
                </a:lnTo>
                <a:lnTo>
                  <a:pt x="438218" y="215327"/>
                </a:lnTo>
                <a:lnTo>
                  <a:pt x="402536" y="243107"/>
                </a:lnTo>
                <a:lnTo>
                  <a:pt x="368061" y="272315"/>
                </a:lnTo>
                <a:lnTo>
                  <a:pt x="334836" y="302906"/>
                </a:lnTo>
                <a:lnTo>
                  <a:pt x="302906" y="334836"/>
                </a:lnTo>
                <a:lnTo>
                  <a:pt x="272315" y="368061"/>
                </a:lnTo>
                <a:lnTo>
                  <a:pt x="243107" y="402536"/>
                </a:lnTo>
                <a:lnTo>
                  <a:pt x="215327" y="438218"/>
                </a:lnTo>
                <a:lnTo>
                  <a:pt x="189018" y="475062"/>
                </a:lnTo>
                <a:lnTo>
                  <a:pt x="164226" y="513024"/>
                </a:lnTo>
                <a:lnTo>
                  <a:pt x="140993" y="552059"/>
                </a:lnTo>
                <a:lnTo>
                  <a:pt x="119365" y="592125"/>
                </a:lnTo>
                <a:lnTo>
                  <a:pt x="99386" y="633175"/>
                </a:lnTo>
                <a:lnTo>
                  <a:pt x="81100" y="675166"/>
                </a:lnTo>
                <a:lnTo>
                  <a:pt x="64550" y="718054"/>
                </a:lnTo>
                <a:lnTo>
                  <a:pt x="49783" y="761795"/>
                </a:lnTo>
                <a:lnTo>
                  <a:pt x="36840" y="806344"/>
                </a:lnTo>
                <a:lnTo>
                  <a:pt x="25768" y="851657"/>
                </a:lnTo>
                <a:lnTo>
                  <a:pt x="16609" y="897690"/>
                </a:lnTo>
                <a:lnTo>
                  <a:pt x="9409" y="944398"/>
                </a:lnTo>
                <a:lnTo>
                  <a:pt x="4211" y="991738"/>
                </a:lnTo>
                <a:lnTo>
                  <a:pt x="1060" y="1039665"/>
                </a:lnTo>
                <a:lnTo>
                  <a:pt x="0" y="1088136"/>
                </a:lnTo>
                <a:lnTo>
                  <a:pt x="1060" y="1136606"/>
                </a:lnTo>
                <a:lnTo>
                  <a:pt x="4211" y="1184533"/>
                </a:lnTo>
                <a:lnTo>
                  <a:pt x="9409" y="1231873"/>
                </a:lnTo>
                <a:lnTo>
                  <a:pt x="16609" y="1278581"/>
                </a:lnTo>
                <a:lnTo>
                  <a:pt x="25768" y="1324614"/>
                </a:lnTo>
                <a:lnTo>
                  <a:pt x="36840" y="1369927"/>
                </a:lnTo>
                <a:lnTo>
                  <a:pt x="49783" y="1414476"/>
                </a:lnTo>
                <a:lnTo>
                  <a:pt x="64550" y="1458217"/>
                </a:lnTo>
                <a:lnTo>
                  <a:pt x="81100" y="1501105"/>
                </a:lnTo>
                <a:lnTo>
                  <a:pt x="99386" y="1543096"/>
                </a:lnTo>
                <a:lnTo>
                  <a:pt x="119365" y="1584146"/>
                </a:lnTo>
                <a:lnTo>
                  <a:pt x="140993" y="1624212"/>
                </a:lnTo>
                <a:lnTo>
                  <a:pt x="164226" y="1663247"/>
                </a:lnTo>
                <a:lnTo>
                  <a:pt x="189018" y="1701209"/>
                </a:lnTo>
                <a:lnTo>
                  <a:pt x="215327" y="1738053"/>
                </a:lnTo>
                <a:lnTo>
                  <a:pt x="243107" y="1773735"/>
                </a:lnTo>
                <a:lnTo>
                  <a:pt x="272315" y="1808210"/>
                </a:lnTo>
                <a:lnTo>
                  <a:pt x="302906" y="1841435"/>
                </a:lnTo>
                <a:lnTo>
                  <a:pt x="334836" y="1873365"/>
                </a:lnTo>
                <a:lnTo>
                  <a:pt x="368061" y="1903956"/>
                </a:lnTo>
                <a:lnTo>
                  <a:pt x="402536" y="1933164"/>
                </a:lnTo>
                <a:lnTo>
                  <a:pt x="438218" y="1960944"/>
                </a:lnTo>
                <a:lnTo>
                  <a:pt x="475062" y="1987253"/>
                </a:lnTo>
                <a:lnTo>
                  <a:pt x="513024" y="2012045"/>
                </a:lnTo>
                <a:lnTo>
                  <a:pt x="552059" y="2035278"/>
                </a:lnTo>
                <a:lnTo>
                  <a:pt x="592125" y="2056906"/>
                </a:lnTo>
                <a:lnTo>
                  <a:pt x="633175" y="2076885"/>
                </a:lnTo>
                <a:lnTo>
                  <a:pt x="675166" y="2095171"/>
                </a:lnTo>
                <a:lnTo>
                  <a:pt x="718054" y="2111721"/>
                </a:lnTo>
                <a:lnTo>
                  <a:pt x="761795" y="2126488"/>
                </a:lnTo>
                <a:lnTo>
                  <a:pt x="806344" y="2139431"/>
                </a:lnTo>
                <a:lnTo>
                  <a:pt x="851657" y="2150503"/>
                </a:lnTo>
                <a:lnTo>
                  <a:pt x="897690" y="2159662"/>
                </a:lnTo>
                <a:lnTo>
                  <a:pt x="944398" y="2166862"/>
                </a:lnTo>
                <a:lnTo>
                  <a:pt x="991738" y="2172060"/>
                </a:lnTo>
                <a:lnTo>
                  <a:pt x="1039665" y="2175211"/>
                </a:lnTo>
                <a:lnTo>
                  <a:pt x="1088136" y="2176272"/>
                </a:lnTo>
                <a:lnTo>
                  <a:pt x="1136606" y="2175211"/>
                </a:lnTo>
                <a:lnTo>
                  <a:pt x="1184533" y="2172060"/>
                </a:lnTo>
                <a:lnTo>
                  <a:pt x="1231873" y="2166862"/>
                </a:lnTo>
                <a:lnTo>
                  <a:pt x="1278581" y="2159662"/>
                </a:lnTo>
                <a:lnTo>
                  <a:pt x="1324614" y="2150503"/>
                </a:lnTo>
                <a:lnTo>
                  <a:pt x="1369927" y="2139431"/>
                </a:lnTo>
                <a:lnTo>
                  <a:pt x="1414476" y="2126488"/>
                </a:lnTo>
                <a:lnTo>
                  <a:pt x="1458217" y="2111721"/>
                </a:lnTo>
                <a:lnTo>
                  <a:pt x="1501105" y="2095171"/>
                </a:lnTo>
                <a:lnTo>
                  <a:pt x="1543096" y="2076885"/>
                </a:lnTo>
                <a:lnTo>
                  <a:pt x="1584146" y="2056906"/>
                </a:lnTo>
                <a:lnTo>
                  <a:pt x="1624212" y="2035278"/>
                </a:lnTo>
                <a:lnTo>
                  <a:pt x="1663247" y="2012045"/>
                </a:lnTo>
                <a:lnTo>
                  <a:pt x="1701209" y="1987253"/>
                </a:lnTo>
                <a:lnTo>
                  <a:pt x="1738053" y="1960944"/>
                </a:lnTo>
                <a:lnTo>
                  <a:pt x="1773735" y="1933164"/>
                </a:lnTo>
                <a:lnTo>
                  <a:pt x="1808210" y="1903956"/>
                </a:lnTo>
                <a:lnTo>
                  <a:pt x="1841435" y="1873365"/>
                </a:lnTo>
                <a:lnTo>
                  <a:pt x="1873365" y="1841435"/>
                </a:lnTo>
                <a:lnTo>
                  <a:pt x="1903956" y="1808210"/>
                </a:lnTo>
                <a:lnTo>
                  <a:pt x="1933164" y="1773735"/>
                </a:lnTo>
                <a:lnTo>
                  <a:pt x="1960944" y="1738053"/>
                </a:lnTo>
                <a:lnTo>
                  <a:pt x="1987253" y="1701209"/>
                </a:lnTo>
                <a:lnTo>
                  <a:pt x="2012045" y="1663247"/>
                </a:lnTo>
                <a:lnTo>
                  <a:pt x="2035278" y="1624212"/>
                </a:lnTo>
                <a:lnTo>
                  <a:pt x="2056906" y="1584146"/>
                </a:lnTo>
                <a:lnTo>
                  <a:pt x="2076885" y="1543096"/>
                </a:lnTo>
                <a:lnTo>
                  <a:pt x="2095171" y="1501105"/>
                </a:lnTo>
                <a:lnTo>
                  <a:pt x="2111721" y="1458217"/>
                </a:lnTo>
                <a:lnTo>
                  <a:pt x="2126488" y="1414476"/>
                </a:lnTo>
                <a:lnTo>
                  <a:pt x="2139431" y="1369927"/>
                </a:lnTo>
                <a:lnTo>
                  <a:pt x="2150503" y="1324614"/>
                </a:lnTo>
                <a:lnTo>
                  <a:pt x="2159662" y="1278581"/>
                </a:lnTo>
                <a:lnTo>
                  <a:pt x="2166862" y="1231873"/>
                </a:lnTo>
                <a:lnTo>
                  <a:pt x="2172060" y="1184533"/>
                </a:lnTo>
                <a:lnTo>
                  <a:pt x="2175211" y="1136606"/>
                </a:lnTo>
                <a:lnTo>
                  <a:pt x="2176271" y="1088136"/>
                </a:lnTo>
                <a:lnTo>
                  <a:pt x="2175211" y="1039665"/>
                </a:lnTo>
                <a:lnTo>
                  <a:pt x="2172060" y="991738"/>
                </a:lnTo>
                <a:lnTo>
                  <a:pt x="2166862" y="944398"/>
                </a:lnTo>
                <a:lnTo>
                  <a:pt x="2159662" y="897690"/>
                </a:lnTo>
                <a:lnTo>
                  <a:pt x="2150503" y="851657"/>
                </a:lnTo>
                <a:lnTo>
                  <a:pt x="2139431" y="806344"/>
                </a:lnTo>
                <a:lnTo>
                  <a:pt x="2126488" y="761795"/>
                </a:lnTo>
                <a:lnTo>
                  <a:pt x="2111721" y="718054"/>
                </a:lnTo>
                <a:lnTo>
                  <a:pt x="2095171" y="675166"/>
                </a:lnTo>
                <a:lnTo>
                  <a:pt x="2076885" y="633175"/>
                </a:lnTo>
                <a:lnTo>
                  <a:pt x="2056906" y="592125"/>
                </a:lnTo>
                <a:lnTo>
                  <a:pt x="2035278" y="552059"/>
                </a:lnTo>
                <a:lnTo>
                  <a:pt x="2012045" y="513024"/>
                </a:lnTo>
                <a:lnTo>
                  <a:pt x="1987253" y="475062"/>
                </a:lnTo>
                <a:lnTo>
                  <a:pt x="1960944" y="438218"/>
                </a:lnTo>
                <a:lnTo>
                  <a:pt x="1933164" y="402536"/>
                </a:lnTo>
                <a:lnTo>
                  <a:pt x="1903956" y="368061"/>
                </a:lnTo>
                <a:lnTo>
                  <a:pt x="1873365" y="334836"/>
                </a:lnTo>
                <a:lnTo>
                  <a:pt x="1841435" y="302906"/>
                </a:lnTo>
                <a:lnTo>
                  <a:pt x="1808210" y="272315"/>
                </a:lnTo>
                <a:lnTo>
                  <a:pt x="1773735" y="243107"/>
                </a:lnTo>
                <a:lnTo>
                  <a:pt x="1738053" y="215327"/>
                </a:lnTo>
                <a:lnTo>
                  <a:pt x="1701209" y="189018"/>
                </a:lnTo>
                <a:lnTo>
                  <a:pt x="1663247" y="164226"/>
                </a:lnTo>
                <a:lnTo>
                  <a:pt x="1624212" y="140993"/>
                </a:lnTo>
                <a:lnTo>
                  <a:pt x="1584146" y="119365"/>
                </a:lnTo>
                <a:lnTo>
                  <a:pt x="1543096" y="99386"/>
                </a:lnTo>
                <a:lnTo>
                  <a:pt x="1501105" y="81100"/>
                </a:lnTo>
                <a:lnTo>
                  <a:pt x="1458217" y="64550"/>
                </a:lnTo>
                <a:lnTo>
                  <a:pt x="1414476" y="49783"/>
                </a:lnTo>
                <a:lnTo>
                  <a:pt x="1369927" y="36840"/>
                </a:lnTo>
                <a:lnTo>
                  <a:pt x="1324614" y="25768"/>
                </a:lnTo>
                <a:lnTo>
                  <a:pt x="1278581" y="16609"/>
                </a:lnTo>
                <a:lnTo>
                  <a:pt x="1231873" y="9409"/>
                </a:lnTo>
                <a:lnTo>
                  <a:pt x="1184533" y="4211"/>
                </a:lnTo>
                <a:lnTo>
                  <a:pt x="1136606" y="1060"/>
                </a:lnTo>
                <a:lnTo>
                  <a:pt x="108813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37988" y="2159507"/>
            <a:ext cx="2176780" cy="2176780"/>
          </a:xfrm>
          <a:custGeom>
            <a:avLst/>
            <a:gdLst/>
            <a:ahLst/>
            <a:cxnLst/>
            <a:rect l="l" t="t" r="r" b="b"/>
            <a:pathLst>
              <a:path w="2176779" h="2176779">
                <a:moveTo>
                  <a:pt x="0" y="1088136"/>
                </a:moveTo>
                <a:lnTo>
                  <a:pt x="1060" y="1039665"/>
                </a:lnTo>
                <a:lnTo>
                  <a:pt x="4211" y="991738"/>
                </a:lnTo>
                <a:lnTo>
                  <a:pt x="9409" y="944398"/>
                </a:lnTo>
                <a:lnTo>
                  <a:pt x="16609" y="897690"/>
                </a:lnTo>
                <a:lnTo>
                  <a:pt x="25768" y="851657"/>
                </a:lnTo>
                <a:lnTo>
                  <a:pt x="36840" y="806344"/>
                </a:lnTo>
                <a:lnTo>
                  <a:pt x="49783" y="761795"/>
                </a:lnTo>
                <a:lnTo>
                  <a:pt x="64550" y="718054"/>
                </a:lnTo>
                <a:lnTo>
                  <a:pt x="81100" y="675166"/>
                </a:lnTo>
                <a:lnTo>
                  <a:pt x="99386" y="633175"/>
                </a:lnTo>
                <a:lnTo>
                  <a:pt x="119365" y="592125"/>
                </a:lnTo>
                <a:lnTo>
                  <a:pt x="140993" y="552059"/>
                </a:lnTo>
                <a:lnTo>
                  <a:pt x="164226" y="513024"/>
                </a:lnTo>
                <a:lnTo>
                  <a:pt x="189018" y="475062"/>
                </a:lnTo>
                <a:lnTo>
                  <a:pt x="215327" y="438218"/>
                </a:lnTo>
                <a:lnTo>
                  <a:pt x="243107" y="402536"/>
                </a:lnTo>
                <a:lnTo>
                  <a:pt x="272315" y="368061"/>
                </a:lnTo>
                <a:lnTo>
                  <a:pt x="302906" y="334836"/>
                </a:lnTo>
                <a:lnTo>
                  <a:pt x="334836" y="302906"/>
                </a:lnTo>
                <a:lnTo>
                  <a:pt x="368061" y="272315"/>
                </a:lnTo>
                <a:lnTo>
                  <a:pt x="402536" y="243107"/>
                </a:lnTo>
                <a:lnTo>
                  <a:pt x="438218" y="215327"/>
                </a:lnTo>
                <a:lnTo>
                  <a:pt x="475062" y="189018"/>
                </a:lnTo>
                <a:lnTo>
                  <a:pt x="513024" y="164226"/>
                </a:lnTo>
                <a:lnTo>
                  <a:pt x="552059" y="140993"/>
                </a:lnTo>
                <a:lnTo>
                  <a:pt x="592125" y="119365"/>
                </a:lnTo>
                <a:lnTo>
                  <a:pt x="633175" y="99386"/>
                </a:lnTo>
                <a:lnTo>
                  <a:pt x="675166" y="81100"/>
                </a:lnTo>
                <a:lnTo>
                  <a:pt x="718054" y="64550"/>
                </a:lnTo>
                <a:lnTo>
                  <a:pt x="761795" y="49783"/>
                </a:lnTo>
                <a:lnTo>
                  <a:pt x="806344" y="36840"/>
                </a:lnTo>
                <a:lnTo>
                  <a:pt x="851657" y="25768"/>
                </a:lnTo>
                <a:lnTo>
                  <a:pt x="897690" y="16609"/>
                </a:lnTo>
                <a:lnTo>
                  <a:pt x="944398" y="9409"/>
                </a:lnTo>
                <a:lnTo>
                  <a:pt x="991738" y="4211"/>
                </a:lnTo>
                <a:lnTo>
                  <a:pt x="1039665" y="1060"/>
                </a:lnTo>
                <a:lnTo>
                  <a:pt x="1088136" y="0"/>
                </a:lnTo>
                <a:lnTo>
                  <a:pt x="1136606" y="1060"/>
                </a:lnTo>
                <a:lnTo>
                  <a:pt x="1184533" y="4211"/>
                </a:lnTo>
                <a:lnTo>
                  <a:pt x="1231873" y="9409"/>
                </a:lnTo>
                <a:lnTo>
                  <a:pt x="1278581" y="16609"/>
                </a:lnTo>
                <a:lnTo>
                  <a:pt x="1324614" y="25768"/>
                </a:lnTo>
                <a:lnTo>
                  <a:pt x="1369927" y="36840"/>
                </a:lnTo>
                <a:lnTo>
                  <a:pt x="1414476" y="49783"/>
                </a:lnTo>
                <a:lnTo>
                  <a:pt x="1458217" y="64550"/>
                </a:lnTo>
                <a:lnTo>
                  <a:pt x="1501105" y="81100"/>
                </a:lnTo>
                <a:lnTo>
                  <a:pt x="1543096" y="99386"/>
                </a:lnTo>
                <a:lnTo>
                  <a:pt x="1584146" y="119365"/>
                </a:lnTo>
                <a:lnTo>
                  <a:pt x="1624212" y="140993"/>
                </a:lnTo>
                <a:lnTo>
                  <a:pt x="1663247" y="164226"/>
                </a:lnTo>
                <a:lnTo>
                  <a:pt x="1701209" y="189018"/>
                </a:lnTo>
                <a:lnTo>
                  <a:pt x="1738053" y="215327"/>
                </a:lnTo>
                <a:lnTo>
                  <a:pt x="1773735" y="243107"/>
                </a:lnTo>
                <a:lnTo>
                  <a:pt x="1808210" y="272315"/>
                </a:lnTo>
                <a:lnTo>
                  <a:pt x="1841435" y="302906"/>
                </a:lnTo>
                <a:lnTo>
                  <a:pt x="1873365" y="334836"/>
                </a:lnTo>
                <a:lnTo>
                  <a:pt x="1903956" y="368061"/>
                </a:lnTo>
                <a:lnTo>
                  <a:pt x="1933164" y="402536"/>
                </a:lnTo>
                <a:lnTo>
                  <a:pt x="1960944" y="438218"/>
                </a:lnTo>
                <a:lnTo>
                  <a:pt x="1987253" y="475062"/>
                </a:lnTo>
                <a:lnTo>
                  <a:pt x="2012045" y="513024"/>
                </a:lnTo>
                <a:lnTo>
                  <a:pt x="2035278" y="552059"/>
                </a:lnTo>
                <a:lnTo>
                  <a:pt x="2056906" y="592125"/>
                </a:lnTo>
                <a:lnTo>
                  <a:pt x="2076885" y="633175"/>
                </a:lnTo>
                <a:lnTo>
                  <a:pt x="2095171" y="675166"/>
                </a:lnTo>
                <a:lnTo>
                  <a:pt x="2111721" y="718054"/>
                </a:lnTo>
                <a:lnTo>
                  <a:pt x="2126488" y="761795"/>
                </a:lnTo>
                <a:lnTo>
                  <a:pt x="2139431" y="806344"/>
                </a:lnTo>
                <a:lnTo>
                  <a:pt x="2150503" y="851657"/>
                </a:lnTo>
                <a:lnTo>
                  <a:pt x="2159662" y="897690"/>
                </a:lnTo>
                <a:lnTo>
                  <a:pt x="2166862" y="944398"/>
                </a:lnTo>
                <a:lnTo>
                  <a:pt x="2172060" y="991738"/>
                </a:lnTo>
                <a:lnTo>
                  <a:pt x="2175211" y="1039665"/>
                </a:lnTo>
                <a:lnTo>
                  <a:pt x="2176271" y="1088136"/>
                </a:lnTo>
                <a:lnTo>
                  <a:pt x="2175211" y="1136606"/>
                </a:lnTo>
                <a:lnTo>
                  <a:pt x="2172060" y="1184533"/>
                </a:lnTo>
                <a:lnTo>
                  <a:pt x="2166862" y="1231873"/>
                </a:lnTo>
                <a:lnTo>
                  <a:pt x="2159662" y="1278581"/>
                </a:lnTo>
                <a:lnTo>
                  <a:pt x="2150503" y="1324614"/>
                </a:lnTo>
                <a:lnTo>
                  <a:pt x="2139431" y="1369927"/>
                </a:lnTo>
                <a:lnTo>
                  <a:pt x="2126488" y="1414476"/>
                </a:lnTo>
                <a:lnTo>
                  <a:pt x="2111721" y="1458217"/>
                </a:lnTo>
                <a:lnTo>
                  <a:pt x="2095171" y="1501105"/>
                </a:lnTo>
                <a:lnTo>
                  <a:pt x="2076885" y="1543096"/>
                </a:lnTo>
                <a:lnTo>
                  <a:pt x="2056906" y="1584146"/>
                </a:lnTo>
                <a:lnTo>
                  <a:pt x="2035278" y="1624212"/>
                </a:lnTo>
                <a:lnTo>
                  <a:pt x="2012045" y="1663247"/>
                </a:lnTo>
                <a:lnTo>
                  <a:pt x="1987253" y="1701209"/>
                </a:lnTo>
                <a:lnTo>
                  <a:pt x="1960944" y="1738053"/>
                </a:lnTo>
                <a:lnTo>
                  <a:pt x="1933164" y="1773735"/>
                </a:lnTo>
                <a:lnTo>
                  <a:pt x="1903956" y="1808210"/>
                </a:lnTo>
                <a:lnTo>
                  <a:pt x="1873365" y="1841435"/>
                </a:lnTo>
                <a:lnTo>
                  <a:pt x="1841435" y="1873365"/>
                </a:lnTo>
                <a:lnTo>
                  <a:pt x="1808210" y="1903956"/>
                </a:lnTo>
                <a:lnTo>
                  <a:pt x="1773735" y="1933164"/>
                </a:lnTo>
                <a:lnTo>
                  <a:pt x="1738053" y="1960944"/>
                </a:lnTo>
                <a:lnTo>
                  <a:pt x="1701209" y="1987253"/>
                </a:lnTo>
                <a:lnTo>
                  <a:pt x="1663247" y="2012045"/>
                </a:lnTo>
                <a:lnTo>
                  <a:pt x="1624212" y="2035278"/>
                </a:lnTo>
                <a:lnTo>
                  <a:pt x="1584146" y="2056906"/>
                </a:lnTo>
                <a:lnTo>
                  <a:pt x="1543096" y="2076885"/>
                </a:lnTo>
                <a:lnTo>
                  <a:pt x="1501105" y="2095171"/>
                </a:lnTo>
                <a:lnTo>
                  <a:pt x="1458217" y="2111721"/>
                </a:lnTo>
                <a:lnTo>
                  <a:pt x="1414476" y="2126488"/>
                </a:lnTo>
                <a:lnTo>
                  <a:pt x="1369927" y="2139431"/>
                </a:lnTo>
                <a:lnTo>
                  <a:pt x="1324614" y="2150503"/>
                </a:lnTo>
                <a:lnTo>
                  <a:pt x="1278581" y="2159662"/>
                </a:lnTo>
                <a:lnTo>
                  <a:pt x="1231873" y="2166862"/>
                </a:lnTo>
                <a:lnTo>
                  <a:pt x="1184533" y="2172060"/>
                </a:lnTo>
                <a:lnTo>
                  <a:pt x="1136606" y="2175211"/>
                </a:lnTo>
                <a:lnTo>
                  <a:pt x="1088136" y="2176272"/>
                </a:lnTo>
                <a:lnTo>
                  <a:pt x="1039665" y="2175211"/>
                </a:lnTo>
                <a:lnTo>
                  <a:pt x="991738" y="2172060"/>
                </a:lnTo>
                <a:lnTo>
                  <a:pt x="944398" y="2166862"/>
                </a:lnTo>
                <a:lnTo>
                  <a:pt x="897690" y="2159662"/>
                </a:lnTo>
                <a:lnTo>
                  <a:pt x="851657" y="2150503"/>
                </a:lnTo>
                <a:lnTo>
                  <a:pt x="806344" y="2139431"/>
                </a:lnTo>
                <a:lnTo>
                  <a:pt x="761795" y="2126488"/>
                </a:lnTo>
                <a:lnTo>
                  <a:pt x="718054" y="2111721"/>
                </a:lnTo>
                <a:lnTo>
                  <a:pt x="675166" y="2095171"/>
                </a:lnTo>
                <a:lnTo>
                  <a:pt x="633175" y="2076885"/>
                </a:lnTo>
                <a:lnTo>
                  <a:pt x="592125" y="2056906"/>
                </a:lnTo>
                <a:lnTo>
                  <a:pt x="552059" y="2035278"/>
                </a:lnTo>
                <a:lnTo>
                  <a:pt x="513024" y="2012045"/>
                </a:lnTo>
                <a:lnTo>
                  <a:pt x="475062" y="1987253"/>
                </a:lnTo>
                <a:lnTo>
                  <a:pt x="438218" y="1960944"/>
                </a:lnTo>
                <a:lnTo>
                  <a:pt x="402536" y="1933164"/>
                </a:lnTo>
                <a:lnTo>
                  <a:pt x="368061" y="1903956"/>
                </a:lnTo>
                <a:lnTo>
                  <a:pt x="334836" y="1873365"/>
                </a:lnTo>
                <a:lnTo>
                  <a:pt x="302906" y="1841435"/>
                </a:lnTo>
                <a:lnTo>
                  <a:pt x="272315" y="1808210"/>
                </a:lnTo>
                <a:lnTo>
                  <a:pt x="243107" y="1773735"/>
                </a:lnTo>
                <a:lnTo>
                  <a:pt x="215327" y="1738053"/>
                </a:lnTo>
                <a:lnTo>
                  <a:pt x="189018" y="1701209"/>
                </a:lnTo>
                <a:lnTo>
                  <a:pt x="164226" y="1663247"/>
                </a:lnTo>
                <a:lnTo>
                  <a:pt x="140993" y="1624212"/>
                </a:lnTo>
                <a:lnTo>
                  <a:pt x="119365" y="1584146"/>
                </a:lnTo>
                <a:lnTo>
                  <a:pt x="99386" y="1543096"/>
                </a:lnTo>
                <a:lnTo>
                  <a:pt x="81100" y="1501105"/>
                </a:lnTo>
                <a:lnTo>
                  <a:pt x="64550" y="1458217"/>
                </a:lnTo>
                <a:lnTo>
                  <a:pt x="49783" y="1414476"/>
                </a:lnTo>
                <a:lnTo>
                  <a:pt x="36840" y="1369927"/>
                </a:lnTo>
                <a:lnTo>
                  <a:pt x="25768" y="1324614"/>
                </a:lnTo>
                <a:lnTo>
                  <a:pt x="16609" y="1278581"/>
                </a:lnTo>
                <a:lnTo>
                  <a:pt x="9409" y="1231873"/>
                </a:lnTo>
                <a:lnTo>
                  <a:pt x="4211" y="1184533"/>
                </a:lnTo>
                <a:lnTo>
                  <a:pt x="1060" y="1136606"/>
                </a:lnTo>
                <a:lnTo>
                  <a:pt x="0" y="1088136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917950" y="919948"/>
            <a:ext cx="1854200" cy="142049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R="146050" algn="ctr">
              <a:lnSpc>
                <a:spcPct val="100000"/>
              </a:lnSpc>
              <a:spcBef>
                <a:spcPts val="420"/>
              </a:spcBef>
            </a:pPr>
            <a:r>
              <a:rPr sz="40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C</a:t>
            </a:r>
            <a:endParaRPr sz="4000">
              <a:latin typeface="Microsoft YaHei"/>
              <a:cs typeface="Microsoft YaHei"/>
            </a:endParaRPr>
          </a:p>
          <a:p>
            <a:pPr marR="889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Microsoft YaHei"/>
                <a:cs typeface="Microsoft YaHei"/>
              </a:rPr>
              <a:t>资金用途：</a:t>
            </a:r>
            <a:endParaRPr sz="1200">
              <a:latin typeface="Microsoft YaHei"/>
              <a:cs typeface="Microsoft YaHei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加强搭建及扩展运营团队，</a:t>
            </a:r>
            <a:endParaRPr sz="1200">
              <a:latin typeface="Microsoft YaHei"/>
              <a:cs typeface="Microsoft YaHei"/>
            </a:endParaRPr>
          </a:p>
          <a:p>
            <a:pPr marR="10160" algn="ctr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以及海内外</a:t>
            </a:r>
            <a:r>
              <a:rPr sz="1200" dirty="0">
                <a:solidFill>
                  <a:srgbClr val="FFFFFF"/>
                </a:solidFill>
                <a:latin typeface="Microsoft YaHei"/>
                <a:cs typeface="Microsoft YaHei"/>
              </a:rPr>
              <a:t>开</a:t>
            </a:r>
            <a:r>
              <a:rPr sz="1200" spc="-5" dirty="0">
                <a:solidFill>
                  <a:srgbClr val="FFFFFF"/>
                </a:solidFill>
                <a:latin typeface="Microsoft YaHei"/>
                <a:cs typeface="Microsoft YaHei"/>
              </a:rPr>
              <a:t>拓市场等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47105" y="2920038"/>
            <a:ext cx="1738630" cy="94996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R="45720" algn="ctr">
              <a:lnSpc>
                <a:spcPct val="100000"/>
              </a:lnSpc>
              <a:spcBef>
                <a:spcPts val="910"/>
              </a:spcBef>
            </a:pPr>
            <a:r>
              <a:rPr sz="1350" b="1" spc="-10" dirty="0">
                <a:solidFill>
                  <a:srgbClr val="001F5F"/>
                </a:solidFill>
                <a:latin typeface="Microsoft YaHei"/>
                <a:cs typeface="Microsoft YaHei"/>
              </a:rPr>
              <a:t>退出形式：</a:t>
            </a:r>
            <a:endParaRPr sz="1350">
              <a:latin typeface="Microsoft YaHei"/>
              <a:cs typeface="Microsoft YaHei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1350" spc="-10" dirty="0">
                <a:solidFill>
                  <a:srgbClr val="001F5F"/>
                </a:solidFill>
                <a:latin typeface="Microsoft YaHei"/>
                <a:cs typeface="Microsoft YaHei"/>
              </a:rPr>
              <a:t>多轮融资</a:t>
            </a:r>
            <a:r>
              <a:rPr sz="1350" spc="10" dirty="0">
                <a:solidFill>
                  <a:srgbClr val="001F5F"/>
                </a:solidFill>
                <a:latin typeface="Microsoft YaHei"/>
                <a:cs typeface="Microsoft YaHei"/>
              </a:rPr>
              <a:t>、</a:t>
            </a:r>
            <a:r>
              <a:rPr sz="1350" spc="-10" dirty="0">
                <a:solidFill>
                  <a:srgbClr val="001F5F"/>
                </a:solidFill>
                <a:latin typeface="Microsoft YaHei"/>
                <a:cs typeface="Microsoft YaHei"/>
              </a:rPr>
              <a:t>公开上</a:t>
            </a:r>
            <a:r>
              <a:rPr sz="1350" spc="10" dirty="0">
                <a:solidFill>
                  <a:srgbClr val="001F5F"/>
                </a:solidFill>
                <a:latin typeface="Microsoft YaHei"/>
                <a:cs typeface="Microsoft YaHei"/>
              </a:rPr>
              <a:t>市</a:t>
            </a:r>
            <a:r>
              <a:rPr sz="1350" spc="-10" dirty="0">
                <a:solidFill>
                  <a:srgbClr val="001F5F"/>
                </a:solidFill>
                <a:latin typeface="Microsoft YaHei"/>
                <a:cs typeface="Microsoft YaHei"/>
              </a:rPr>
              <a:t>、</a:t>
            </a:r>
            <a:endParaRPr sz="1350">
              <a:latin typeface="Microsoft YaHei"/>
              <a:cs typeface="Microsoft YaHei"/>
            </a:endParaRPr>
          </a:p>
          <a:p>
            <a:pPr marR="45720" algn="ctr">
              <a:lnSpc>
                <a:spcPct val="100000"/>
              </a:lnSpc>
              <a:spcBef>
                <a:spcPts val="805"/>
              </a:spcBef>
            </a:pPr>
            <a:r>
              <a:rPr sz="1350" spc="-10" dirty="0">
                <a:solidFill>
                  <a:srgbClr val="001F5F"/>
                </a:solidFill>
                <a:latin typeface="Microsoft YaHei"/>
                <a:cs typeface="Microsoft YaHei"/>
              </a:rPr>
              <a:t>兼并收购、其它</a:t>
            </a:r>
            <a:endParaRPr sz="1350">
              <a:latin typeface="Microsoft YaHei"/>
              <a:cs typeface="Microsoft YaHe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13526" y="2325700"/>
            <a:ext cx="42862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5" dirty="0">
                <a:solidFill>
                  <a:srgbClr val="011346"/>
                </a:solidFill>
                <a:latin typeface="Microsoft YaHei"/>
                <a:cs typeface="Microsoft YaHei"/>
              </a:rPr>
              <a:t>D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13888" y="2468879"/>
            <a:ext cx="2350008" cy="23500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10483" y="2610611"/>
            <a:ext cx="2011680" cy="2011680"/>
          </a:xfrm>
          <a:custGeom>
            <a:avLst/>
            <a:gdLst/>
            <a:ahLst/>
            <a:cxnLst/>
            <a:rect l="l" t="t" r="r" b="b"/>
            <a:pathLst>
              <a:path w="2011679" h="2011679">
                <a:moveTo>
                  <a:pt x="1005840" y="0"/>
                </a:moveTo>
                <a:lnTo>
                  <a:pt x="957107" y="1159"/>
                </a:lnTo>
                <a:lnTo>
                  <a:pt x="908972" y="4604"/>
                </a:lnTo>
                <a:lnTo>
                  <a:pt x="861489" y="10281"/>
                </a:lnTo>
                <a:lnTo>
                  <a:pt x="814710" y="18137"/>
                </a:lnTo>
                <a:lnTo>
                  <a:pt x="768687" y="28119"/>
                </a:lnTo>
                <a:lnTo>
                  <a:pt x="723474" y="40176"/>
                </a:lnTo>
                <a:lnTo>
                  <a:pt x="679122" y="54254"/>
                </a:lnTo>
                <a:lnTo>
                  <a:pt x="635685" y="70300"/>
                </a:lnTo>
                <a:lnTo>
                  <a:pt x="593216" y="88262"/>
                </a:lnTo>
                <a:lnTo>
                  <a:pt x="551766" y="108088"/>
                </a:lnTo>
                <a:lnTo>
                  <a:pt x="511390" y="129724"/>
                </a:lnTo>
                <a:lnTo>
                  <a:pt x="472138" y="153117"/>
                </a:lnTo>
                <a:lnTo>
                  <a:pt x="434065" y="178216"/>
                </a:lnTo>
                <a:lnTo>
                  <a:pt x="397223" y="204967"/>
                </a:lnTo>
                <a:lnTo>
                  <a:pt x="361664" y="233318"/>
                </a:lnTo>
                <a:lnTo>
                  <a:pt x="327441" y="263216"/>
                </a:lnTo>
                <a:lnTo>
                  <a:pt x="294608" y="294608"/>
                </a:lnTo>
                <a:lnTo>
                  <a:pt x="263216" y="327441"/>
                </a:lnTo>
                <a:lnTo>
                  <a:pt x="233318" y="361664"/>
                </a:lnTo>
                <a:lnTo>
                  <a:pt x="204967" y="397223"/>
                </a:lnTo>
                <a:lnTo>
                  <a:pt x="178216" y="434065"/>
                </a:lnTo>
                <a:lnTo>
                  <a:pt x="153117" y="472138"/>
                </a:lnTo>
                <a:lnTo>
                  <a:pt x="129724" y="511390"/>
                </a:lnTo>
                <a:lnTo>
                  <a:pt x="108088" y="551766"/>
                </a:lnTo>
                <a:lnTo>
                  <a:pt x="88262" y="593216"/>
                </a:lnTo>
                <a:lnTo>
                  <a:pt x="70300" y="635685"/>
                </a:lnTo>
                <a:lnTo>
                  <a:pt x="54254" y="679122"/>
                </a:lnTo>
                <a:lnTo>
                  <a:pt x="40176" y="723474"/>
                </a:lnTo>
                <a:lnTo>
                  <a:pt x="28119" y="768687"/>
                </a:lnTo>
                <a:lnTo>
                  <a:pt x="18137" y="814710"/>
                </a:lnTo>
                <a:lnTo>
                  <a:pt x="10281" y="861489"/>
                </a:lnTo>
                <a:lnTo>
                  <a:pt x="4604" y="908972"/>
                </a:lnTo>
                <a:lnTo>
                  <a:pt x="1159" y="957107"/>
                </a:lnTo>
                <a:lnTo>
                  <a:pt x="0" y="1005840"/>
                </a:lnTo>
                <a:lnTo>
                  <a:pt x="1159" y="1054573"/>
                </a:lnTo>
                <a:lnTo>
                  <a:pt x="4604" y="1102709"/>
                </a:lnTo>
                <a:lnTo>
                  <a:pt x="10281" y="1150193"/>
                </a:lnTo>
                <a:lnTo>
                  <a:pt x="18137" y="1196973"/>
                </a:lnTo>
                <a:lnTo>
                  <a:pt x="28119" y="1242996"/>
                </a:lnTo>
                <a:lnTo>
                  <a:pt x="40176" y="1288210"/>
                </a:lnTo>
                <a:lnTo>
                  <a:pt x="54254" y="1332562"/>
                </a:lnTo>
                <a:lnTo>
                  <a:pt x="70300" y="1375999"/>
                </a:lnTo>
                <a:lnTo>
                  <a:pt x="88262" y="1418469"/>
                </a:lnTo>
                <a:lnTo>
                  <a:pt x="108088" y="1459918"/>
                </a:lnTo>
                <a:lnTo>
                  <a:pt x="129724" y="1500295"/>
                </a:lnTo>
                <a:lnTo>
                  <a:pt x="153117" y="1539546"/>
                </a:lnTo>
                <a:lnTo>
                  <a:pt x="178216" y="1577619"/>
                </a:lnTo>
                <a:lnTo>
                  <a:pt x="204967" y="1614462"/>
                </a:lnTo>
                <a:lnTo>
                  <a:pt x="233318" y="1650020"/>
                </a:lnTo>
                <a:lnTo>
                  <a:pt x="263216" y="1684243"/>
                </a:lnTo>
                <a:lnTo>
                  <a:pt x="294608" y="1717076"/>
                </a:lnTo>
                <a:lnTo>
                  <a:pt x="327441" y="1748468"/>
                </a:lnTo>
                <a:lnTo>
                  <a:pt x="361664" y="1778365"/>
                </a:lnTo>
                <a:lnTo>
                  <a:pt x="397223" y="1806716"/>
                </a:lnTo>
                <a:lnTo>
                  <a:pt x="434065" y="1833466"/>
                </a:lnTo>
                <a:lnTo>
                  <a:pt x="472138" y="1858565"/>
                </a:lnTo>
                <a:lnTo>
                  <a:pt x="511390" y="1881958"/>
                </a:lnTo>
                <a:lnTo>
                  <a:pt x="551766" y="1903594"/>
                </a:lnTo>
                <a:lnTo>
                  <a:pt x="593216" y="1923419"/>
                </a:lnTo>
                <a:lnTo>
                  <a:pt x="635685" y="1941380"/>
                </a:lnTo>
                <a:lnTo>
                  <a:pt x="679122" y="1957426"/>
                </a:lnTo>
                <a:lnTo>
                  <a:pt x="723474" y="1971504"/>
                </a:lnTo>
                <a:lnTo>
                  <a:pt x="768687" y="1983560"/>
                </a:lnTo>
                <a:lnTo>
                  <a:pt x="814710" y="1993543"/>
                </a:lnTo>
                <a:lnTo>
                  <a:pt x="861489" y="2001399"/>
                </a:lnTo>
                <a:lnTo>
                  <a:pt x="908972" y="2007075"/>
                </a:lnTo>
                <a:lnTo>
                  <a:pt x="957107" y="2010520"/>
                </a:lnTo>
                <a:lnTo>
                  <a:pt x="1005840" y="2011680"/>
                </a:lnTo>
                <a:lnTo>
                  <a:pt x="1054572" y="2010520"/>
                </a:lnTo>
                <a:lnTo>
                  <a:pt x="1102707" y="2007075"/>
                </a:lnTo>
                <a:lnTo>
                  <a:pt x="1150190" y="2001399"/>
                </a:lnTo>
                <a:lnTo>
                  <a:pt x="1196969" y="1993543"/>
                </a:lnTo>
                <a:lnTo>
                  <a:pt x="1242992" y="1983560"/>
                </a:lnTo>
                <a:lnTo>
                  <a:pt x="1288205" y="1971504"/>
                </a:lnTo>
                <a:lnTo>
                  <a:pt x="1332557" y="1957426"/>
                </a:lnTo>
                <a:lnTo>
                  <a:pt x="1375994" y="1941380"/>
                </a:lnTo>
                <a:lnTo>
                  <a:pt x="1418463" y="1923419"/>
                </a:lnTo>
                <a:lnTo>
                  <a:pt x="1459913" y="1903594"/>
                </a:lnTo>
                <a:lnTo>
                  <a:pt x="1500289" y="1881958"/>
                </a:lnTo>
                <a:lnTo>
                  <a:pt x="1539541" y="1858565"/>
                </a:lnTo>
                <a:lnTo>
                  <a:pt x="1577614" y="1833466"/>
                </a:lnTo>
                <a:lnTo>
                  <a:pt x="1614456" y="1806716"/>
                </a:lnTo>
                <a:lnTo>
                  <a:pt x="1650015" y="1778365"/>
                </a:lnTo>
                <a:lnTo>
                  <a:pt x="1684238" y="1748468"/>
                </a:lnTo>
                <a:lnTo>
                  <a:pt x="1717071" y="1717076"/>
                </a:lnTo>
                <a:lnTo>
                  <a:pt x="1748463" y="1684243"/>
                </a:lnTo>
                <a:lnTo>
                  <a:pt x="1778361" y="1650020"/>
                </a:lnTo>
                <a:lnTo>
                  <a:pt x="1806712" y="1614462"/>
                </a:lnTo>
                <a:lnTo>
                  <a:pt x="1833463" y="1577619"/>
                </a:lnTo>
                <a:lnTo>
                  <a:pt x="1858562" y="1539546"/>
                </a:lnTo>
                <a:lnTo>
                  <a:pt x="1881955" y="1500295"/>
                </a:lnTo>
                <a:lnTo>
                  <a:pt x="1903591" y="1459918"/>
                </a:lnTo>
                <a:lnTo>
                  <a:pt x="1923417" y="1418469"/>
                </a:lnTo>
                <a:lnTo>
                  <a:pt x="1941379" y="1375999"/>
                </a:lnTo>
                <a:lnTo>
                  <a:pt x="1957425" y="1332562"/>
                </a:lnTo>
                <a:lnTo>
                  <a:pt x="1971503" y="1288210"/>
                </a:lnTo>
                <a:lnTo>
                  <a:pt x="1983560" y="1242996"/>
                </a:lnTo>
                <a:lnTo>
                  <a:pt x="1993542" y="1196973"/>
                </a:lnTo>
                <a:lnTo>
                  <a:pt x="2001398" y="1150193"/>
                </a:lnTo>
                <a:lnTo>
                  <a:pt x="2007075" y="1102709"/>
                </a:lnTo>
                <a:lnTo>
                  <a:pt x="2010520" y="1054573"/>
                </a:lnTo>
                <a:lnTo>
                  <a:pt x="2011680" y="1005840"/>
                </a:lnTo>
                <a:lnTo>
                  <a:pt x="2010520" y="957107"/>
                </a:lnTo>
                <a:lnTo>
                  <a:pt x="2007075" y="908972"/>
                </a:lnTo>
                <a:lnTo>
                  <a:pt x="2001398" y="861489"/>
                </a:lnTo>
                <a:lnTo>
                  <a:pt x="1993542" y="814710"/>
                </a:lnTo>
                <a:lnTo>
                  <a:pt x="1983560" y="768687"/>
                </a:lnTo>
                <a:lnTo>
                  <a:pt x="1971503" y="723474"/>
                </a:lnTo>
                <a:lnTo>
                  <a:pt x="1957425" y="679122"/>
                </a:lnTo>
                <a:lnTo>
                  <a:pt x="1941379" y="635685"/>
                </a:lnTo>
                <a:lnTo>
                  <a:pt x="1923417" y="593216"/>
                </a:lnTo>
                <a:lnTo>
                  <a:pt x="1903591" y="551766"/>
                </a:lnTo>
                <a:lnTo>
                  <a:pt x="1881955" y="511390"/>
                </a:lnTo>
                <a:lnTo>
                  <a:pt x="1858562" y="472138"/>
                </a:lnTo>
                <a:lnTo>
                  <a:pt x="1833463" y="434065"/>
                </a:lnTo>
                <a:lnTo>
                  <a:pt x="1806712" y="397223"/>
                </a:lnTo>
                <a:lnTo>
                  <a:pt x="1778361" y="361664"/>
                </a:lnTo>
                <a:lnTo>
                  <a:pt x="1748463" y="327441"/>
                </a:lnTo>
                <a:lnTo>
                  <a:pt x="1717071" y="294608"/>
                </a:lnTo>
                <a:lnTo>
                  <a:pt x="1684238" y="263216"/>
                </a:lnTo>
                <a:lnTo>
                  <a:pt x="1650015" y="233318"/>
                </a:lnTo>
                <a:lnTo>
                  <a:pt x="1614456" y="204967"/>
                </a:lnTo>
                <a:lnTo>
                  <a:pt x="1577614" y="178216"/>
                </a:lnTo>
                <a:lnTo>
                  <a:pt x="1539541" y="153117"/>
                </a:lnTo>
                <a:lnTo>
                  <a:pt x="1500289" y="129724"/>
                </a:lnTo>
                <a:lnTo>
                  <a:pt x="1459913" y="108088"/>
                </a:lnTo>
                <a:lnTo>
                  <a:pt x="1418463" y="88262"/>
                </a:lnTo>
                <a:lnTo>
                  <a:pt x="1375994" y="70300"/>
                </a:lnTo>
                <a:lnTo>
                  <a:pt x="1332557" y="54254"/>
                </a:lnTo>
                <a:lnTo>
                  <a:pt x="1288205" y="40176"/>
                </a:lnTo>
                <a:lnTo>
                  <a:pt x="1242992" y="28119"/>
                </a:lnTo>
                <a:lnTo>
                  <a:pt x="1196969" y="18137"/>
                </a:lnTo>
                <a:lnTo>
                  <a:pt x="1150190" y="10281"/>
                </a:lnTo>
                <a:lnTo>
                  <a:pt x="1102707" y="4604"/>
                </a:lnTo>
                <a:lnTo>
                  <a:pt x="1054572" y="1159"/>
                </a:lnTo>
                <a:lnTo>
                  <a:pt x="1005840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110483" y="2610611"/>
            <a:ext cx="2011680" cy="2011680"/>
          </a:xfrm>
          <a:custGeom>
            <a:avLst/>
            <a:gdLst/>
            <a:ahLst/>
            <a:cxnLst/>
            <a:rect l="l" t="t" r="r" b="b"/>
            <a:pathLst>
              <a:path w="2011679" h="2011679">
                <a:moveTo>
                  <a:pt x="0" y="1005840"/>
                </a:moveTo>
                <a:lnTo>
                  <a:pt x="1159" y="957107"/>
                </a:lnTo>
                <a:lnTo>
                  <a:pt x="4604" y="908972"/>
                </a:lnTo>
                <a:lnTo>
                  <a:pt x="10281" y="861489"/>
                </a:lnTo>
                <a:lnTo>
                  <a:pt x="18137" y="814710"/>
                </a:lnTo>
                <a:lnTo>
                  <a:pt x="28119" y="768687"/>
                </a:lnTo>
                <a:lnTo>
                  <a:pt x="40176" y="723474"/>
                </a:lnTo>
                <a:lnTo>
                  <a:pt x="54254" y="679122"/>
                </a:lnTo>
                <a:lnTo>
                  <a:pt x="70300" y="635685"/>
                </a:lnTo>
                <a:lnTo>
                  <a:pt x="88262" y="593216"/>
                </a:lnTo>
                <a:lnTo>
                  <a:pt x="108088" y="551766"/>
                </a:lnTo>
                <a:lnTo>
                  <a:pt x="129724" y="511390"/>
                </a:lnTo>
                <a:lnTo>
                  <a:pt x="153117" y="472138"/>
                </a:lnTo>
                <a:lnTo>
                  <a:pt x="178216" y="434065"/>
                </a:lnTo>
                <a:lnTo>
                  <a:pt x="204967" y="397223"/>
                </a:lnTo>
                <a:lnTo>
                  <a:pt x="233318" y="361664"/>
                </a:lnTo>
                <a:lnTo>
                  <a:pt x="263216" y="327441"/>
                </a:lnTo>
                <a:lnTo>
                  <a:pt x="294608" y="294608"/>
                </a:lnTo>
                <a:lnTo>
                  <a:pt x="327441" y="263216"/>
                </a:lnTo>
                <a:lnTo>
                  <a:pt x="361664" y="233318"/>
                </a:lnTo>
                <a:lnTo>
                  <a:pt x="397223" y="204967"/>
                </a:lnTo>
                <a:lnTo>
                  <a:pt x="434065" y="178216"/>
                </a:lnTo>
                <a:lnTo>
                  <a:pt x="472138" y="153117"/>
                </a:lnTo>
                <a:lnTo>
                  <a:pt x="511390" y="129724"/>
                </a:lnTo>
                <a:lnTo>
                  <a:pt x="551766" y="108088"/>
                </a:lnTo>
                <a:lnTo>
                  <a:pt x="593216" y="88262"/>
                </a:lnTo>
                <a:lnTo>
                  <a:pt x="635685" y="70300"/>
                </a:lnTo>
                <a:lnTo>
                  <a:pt x="679122" y="54254"/>
                </a:lnTo>
                <a:lnTo>
                  <a:pt x="723474" y="40176"/>
                </a:lnTo>
                <a:lnTo>
                  <a:pt x="768687" y="28119"/>
                </a:lnTo>
                <a:lnTo>
                  <a:pt x="814710" y="18137"/>
                </a:lnTo>
                <a:lnTo>
                  <a:pt x="861489" y="10281"/>
                </a:lnTo>
                <a:lnTo>
                  <a:pt x="908972" y="4604"/>
                </a:lnTo>
                <a:lnTo>
                  <a:pt x="957107" y="1159"/>
                </a:lnTo>
                <a:lnTo>
                  <a:pt x="1005840" y="0"/>
                </a:lnTo>
                <a:lnTo>
                  <a:pt x="1054572" y="1159"/>
                </a:lnTo>
                <a:lnTo>
                  <a:pt x="1102707" y="4604"/>
                </a:lnTo>
                <a:lnTo>
                  <a:pt x="1150190" y="10281"/>
                </a:lnTo>
                <a:lnTo>
                  <a:pt x="1196969" y="18137"/>
                </a:lnTo>
                <a:lnTo>
                  <a:pt x="1242992" y="28119"/>
                </a:lnTo>
                <a:lnTo>
                  <a:pt x="1288205" y="40176"/>
                </a:lnTo>
                <a:lnTo>
                  <a:pt x="1332557" y="54254"/>
                </a:lnTo>
                <a:lnTo>
                  <a:pt x="1375994" y="70300"/>
                </a:lnTo>
                <a:lnTo>
                  <a:pt x="1418463" y="88262"/>
                </a:lnTo>
                <a:lnTo>
                  <a:pt x="1459913" y="108088"/>
                </a:lnTo>
                <a:lnTo>
                  <a:pt x="1500289" y="129724"/>
                </a:lnTo>
                <a:lnTo>
                  <a:pt x="1539541" y="153117"/>
                </a:lnTo>
                <a:lnTo>
                  <a:pt x="1577614" y="178216"/>
                </a:lnTo>
                <a:lnTo>
                  <a:pt x="1614456" y="204967"/>
                </a:lnTo>
                <a:lnTo>
                  <a:pt x="1650015" y="233318"/>
                </a:lnTo>
                <a:lnTo>
                  <a:pt x="1684238" y="263216"/>
                </a:lnTo>
                <a:lnTo>
                  <a:pt x="1717071" y="294608"/>
                </a:lnTo>
                <a:lnTo>
                  <a:pt x="1748463" y="327441"/>
                </a:lnTo>
                <a:lnTo>
                  <a:pt x="1778361" y="361664"/>
                </a:lnTo>
                <a:lnTo>
                  <a:pt x="1806712" y="397223"/>
                </a:lnTo>
                <a:lnTo>
                  <a:pt x="1833463" y="434065"/>
                </a:lnTo>
                <a:lnTo>
                  <a:pt x="1858562" y="472138"/>
                </a:lnTo>
                <a:lnTo>
                  <a:pt x="1881955" y="511390"/>
                </a:lnTo>
                <a:lnTo>
                  <a:pt x="1903591" y="551766"/>
                </a:lnTo>
                <a:lnTo>
                  <a:pt x="1923417" y="593216"/>
                </a:lnTo>
                <a:lnTo>
                  <a:pt x="1941379" y="635685"/>
                </a:lnTo>
                <a:lnTo>
                  <a:pt x="1957425" y="679122"/>
                </a:lnTo>
                <a:lnTo>
                  <a:pt x="1971503" y="723474"/>
                </a:lnTo>
                <a:lnTo>
                  <a:pt x="1983560" y="768687"/>
                </a:lnTo>
                <a:lnTo>
                  <a:pt x="1993542" y="814710"/>
                </a:lnTo>
                <a:lnTo>
                  <a:pt x="2001398" y="861489"/>
                </a:lnTo>
                <a:lnTo>
                  <a:pt x="2007075" y="908972"/>
                </a:lnTo>
                <a:lnTo>
                  <a:pt x="2010520" y="957107"/>
                </a:lnTo>
                <a:lnTo>
                  <a:pt x="2011680" y="1005840"/>
                </a:lnTo>
                <a:lnTo>
                  <a:pt x="2010520" y="1054573"/>
                </a:lnTo>
                <a:lnTo>
                  <a:pt x="2007075" y="1102709"/>
                </a:lnTo>
                <a:lnTo>
                  <a:pt x="2001398" y="1150193"/>
                </a:lnTo>
                <a:lnTo>
                  <a:pt x="1993542" y="1196973"/>
                </a:lnTo>
                <a:lnTo>
                  <a:pt x="1983560" y="1242996"/>
                </a:lnTo>
                <a:lnTo>
                  <a:pt x="1971503" y="1288210"/>
                </a:lnTo>
                <a:lnTo>
                  <a:pt x="1957425" y="1332562"/>
                </a:lnTo>
                <a:lnTo>
                  <a:pt x="1941379" y="1375999"/>
                </a:lnTo>
                <a:lnTo>
                  <a:pt x="1923417" y="1418469"/>
                </a:lnTo>
                <a:lnTo>
                  <a:pt x="1903591" y="1459918"/>
                </a:lnTo>
                <a:lnTo>
                  <a:pt x="1881955" y="1500295"/>
                </a:lnTo>
                <a:lnTo>
                  <a:pt x="1858562" y="1539546"/>
                </a:lnTo>
                <a:lnTo>
                  <a:pt x="1833463" y="1577619"/>
                </a:lnTo>
                <a:lnTo>
                  <a:pt x="1806712" y="1614462"/>
                </a:lnTo>
                <a:lnTo>
                  <a:pt x="1778361" y="1650020"/>
                </a:lnTo>
                <a:lnTo>
                  <a:pt x="1748463" y="1684243"/>
                </a:lnTo>
                <a:lnTo>
                  <a:pt x="1717071" y="1717076"/>
                </a:lnTo>
                <a:lnTo>
                  <a:pt x="1684238" y="1748468"/>
                </a:lnTo>
                <a:lnTo>
                  <a:pt x="1650015" y="1778365"/>
                </a:lnTo>
                <a:lnTo>
                  <a:pt x="1614456" y="1806716"/>
                </a:lnTo>
                <a:lnTo>
                  <a:pt x="1577614" y="1833466"/>
                </a:lnTo>
                <a:lnTo>
                  <a:pt x="1539541" y="1858565"/>
                </a:lnTo>
                <a:lnTo>
                  <a:pt x="1500289" y="1881958"/>
                </a:lnTo>
                <a:lnTo>
                  <a:pt x="1459913" y="1903594"/>
                </a:lnTo>
                <a:lnTo>
                  <a:pt x="1418463" y="1923419"/>
                </a:lnTo>
                <a:lnTo>
                  <a:pt x="1375994" y="1941380"/>
                </a:lnTo>
                <a:lnTo>
                  <a:pt x="1332557" y="1957426"/>
                </a:lnTo>
                <a:lnTo>
                  <a:pt x="1288205" y="1971504"/>
                </a:lnTo>
                <a:lnTo>
                  <a:pt x="1242992" y="1983560"/>
                </a:lnTo>
                <a:lnTo>
                  <a:pt x="1196969" y="1993543"/>
                </a:lnTo>
                <a:lnTo>
                  <a:pt x="1150190" y="2001399"/>
                </a:lnTo>
                <a:lnTo>
                  <a:pt x="1102707" y="2007075"/>
                </a:lnTo>
                <a:lnTo>
                  <a:pt x="1054572" y="2010520"/>
                </a:lnTo>
                <a:lnTo>
                  <a:pt x="1005840" y="2011680"/>
                </a:lnTo>
                <a:lnTo>
                  <a:pt x="957107" y="2010520"/>
                </a:lnTo>
                <a:lnTo>
                  <a:pt x="908972" y="2007075"/>
                </a:lnTo>
                <a:lnTo>
                  <a:pt x="861489" y="2001399"/>
                </a:lnTo>
                <a:lnTo>
                  <a:pt x="814710" y="1993543"/>
                </a:lnTo>
                <a:lnTo>
                  <a:pt x="768687" y="1983560"/>
                </a:lnTo>
                <a:lnTo>
                  <a:pt x="723474" y="1971504"/>
                </a:lnTo>
                <a:lnTo>
                  <a:pt x="679122" y="1957426"/>
                </a:lnTo>
                <a:lnTo>
                  <a:pt x="635685" y="1941380"/>
                </a:lnTo>
                <a:lnTo>
                  <a:pt x="593216" y="1923419"/>
                </a:lnTo>
                <a:lnTo>
                  <a:pt x="551766" y="1903594"/>
                </a:lnTo>
                <a:lnTo>
                  <a:pt x="511390" y="1881958"/>
                </a:lnTo>
                <a:lnTo>
                  <a:pt x="472138" y="1858565"/>
                </a:lnTo>
                <a:lnTo>
                  <a:pt x="434065" y="1833466"/>
                </a:lnTo>
                <a:lnTo>
                  <a:pt x="397223" y="1806716"/>
                </a:lnTo>
                <a:lnTo>
                  <a:pt x="361664" y="1778365"/>
                </a:lnTo>
                <a:lnTo>
                  <a:pt x="327441" y="1748468"/>
                </a:lnTo>
                <a:lnTo>
                  <a:pt x="294608" y="1717076"/>
                </a:lnTo>
                <a:lnTo>
                  <a:pt x="263216" y="1684243"/>
                </a:lnTo>
                <a:lnTo>
                  <a:pt x="233318" y="1650020"/>
                </a:lnTo>
                <a:lnTo>
                  <a:pt x="204967" y="1614462"/>
                </a:lnTo>
                <a:lnTo>
                  <a:pt x="178216" y="1577619"/>
                </a:lnTo>
                <a:lnTo>
                  <a:pt x="153117" y="1539546"/>
                </a:lnTo>
                <a:lnTo>
                  <a:pt x="129724" y="1500295"/>
                </a:lnTo>
                <a:lnTo>
                  <a:pt x="108088" y="1459918"/>
                </a:lnTo>
                <a:lnTo>
                  <a:pt x="88262" y="1418469"/>
                </a:lnTo>
                <a:lnTo>
                  <a:pt x="70300" y="1375999"/>
                </a:lnTo>
                <a:lnTo>
                  <a:pt x="54254" y="1332562"/>
                </a:lnTo>
                <a:lnTo>
                  <a:pt x="40176" y="1288210"/>
                </a:lnTo>
                <a:lnTo>
                  <a:pt x="28119" y="1242996"/>
                </a:lnTo>
                <a:lnTo>
                  <a:pt x="18137" y="1196973"/>
                </a:lnTo>
                <a:lnTo>
                  <a:pt x="10281" y="1150193"/>
                </a:lnTo>
                <a:lnTo>
                  <a:pt x="4604" y="1102709"/>
                </a:lnTo>
                <a:lnTo>
                  <a:pt x="1159" y="1054573"/>
                </a:lnTo>
                <a:lnTo>
                  <a:pt x="0" y="1005840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497960" y="2759863"/>
            <a:ext cx="1233170" cy="1186180"/>
          </a:xfrm>
          <a:prstGeom prst="rect">
            <a:avLst/>
          </a:prstGeom>
        </p:spPr>
        <p:txBody>
          <a:bodyPr vert="horz" wrap="square" lIns="0" tIns="271780" rIns="0" bIns="0" rtlCol="0">
            <a:spAutoFit/>
          </a:bodyPr>
          <a:lstStyle/>
          <a:p>
            <a:pPr marL="398145">
              <a:lnSpc>
                <a:spcPct val="100000"/>
              </a:lnSpc>
              <a:spcBef>
                <a:spcPts val="2140"/>
              </a:spcBef>
            </a:pPr>
            <a:r>
              <a:rPr sz="4000" b="1" spc="5" dirty="0">
                <a:solidFill>
                  <a:srgbClr val="011346"/>
                </a:solidFill>
                <a:latin typeface="Microsoft YaHei"/>
                <a:cs typeface="Microsoft YaHei"/>
              </a:rPr>
              <a:t>B</a:t>
            </a:r>
            <a:endParaRPr sz="4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35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出让股权</a:t>
            </a:r>
            <a:r>
              <a:rPr sz="13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：</a:t>
            </a:r>
            <a:r>
              <a:rPr sz="1350" spc="-5" dirty="0">
                <a:solidFill>
                  <a:srgbClr val="FFFFFF"/>
                </a:solidFill>
                <a:latin typeface="Microsoft YaHei"/>
                <a:cs typeface="Microsoft YaHei"/>
              </a:rPr>
              <a:t>10%</a:t>
            </a:r>
            <a:endParaRPr sz="135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15500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19/</a:t>
            </a:r>
            <a:r>
              <a:rPr spc="-30" dirty="0"/>
              <a:t> </a:t>
            </a:r>
            <a:r>
              <a:rPr spc="-10" dirty="0"/>
              <a:t>资金使用</a:t>
            </a:r>
          </a:p>
        </p:txBody>
      </p:sp>
      <p:sp>
        <p:nvSpPr>
          <p:cNvPr id="7" name="object 7"/>
          <p:cNvSpPr/>
          <p:nvPr/>
        </p:nvSpPr>
        <p:spPr>
          <a:xfrm>
            <a:off x="511809" y="1200784"/>
            <a:ext cx="716280" cy="372110"/>
          </a:xfrm>
          <a:custGeom>
            <a:avLst/>
            <a:gdLst/>
            <a:ahLst/>
            <a:cxnLst/>
            <a:rect l="l" t="t" r="r" b="b"/>
            <a:pathLst>
              <a:path w="716280" h="372109">
                <a:moveTo>
                  <a:pt x="0" y="372110"/>
                </a:moveTo>
                <a:lnTo>
                  <a:pt x="716279" y="372110"/>
                </a:lnTo>
                <a:lnTo>
                  <a:pt x="716279" y="0"/>
                </a:lnTo>
                <a:lnTo>
                  <a:pt x="0" y="0"/>
                </a:lnTo>
                <a:lnTo>
                  <a:pt x="0" y="372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28089" y="1200784"/>
            <a:ext cx="2544445" cy="372110"/>
          </a:xfrm>
          <a:custGeom>
            <a:avLst/>
            <a:gdLst/>
            <a:ahLst/>
            <a:cxnLst/>
            <a:rect l="l" t="t" r="r" b="b"/>
            <a:pathLst>
              <a:path w="2544445" h="372109">
                <a:moveTo>
                  <a:pt x="0" y="372110"/>
                </a:moveTo>
                <a:lnTo>
                  <a:pt x="2544445" y="372110"/>
                </a:lnTo>
                <a:lnTo>
                  <a:pt x="2544445" y="0"/>
                </a:lnTo>
                <a:lnTo>
                  <a:pt x="0" y="0"/>
                </a:lnTo>
                <a:lnTo>
                  <a:pt x="0" y="372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72534" y="1200784"/>
            <a:ext cx="1220470" cy="372110"/>
          </a:xfrm>
          <a:custGeom>
            <a:avLst/>
            <a:gdLst/>
            <a:ahLst/>
            <a:cxnLst/>
            <a:rect l="l" t="t" r="r" b="b"/>
            <a:pathLst>
              <a:path w="1220470" h="372109">
                <a:moveTo>
                  <a:pt x="0" y="372110"/>
                </a:moveTo>
                <a:lnTo>
                  <a:pt x="1220469" y="372110"/>
                </a:lnTo>
                <a:lnTo>
                  <a:pt x="1220469" y="0"/>
                </a:lnTo>
                <a:lnTo>
                  <a:pt x="0" y="0"/>
                </a:lnTo>
                <a:lnTo>
                  <a:pt x="0" y="372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93004" y="1200784"/>
            <a:ext cx="2039620" cy="372110"/>
          </a:xfrm>
          <a:custGeom>
            <a:avLst/>
            <a:gdLst/>
            <a:ahLst/>
            <a:cxnLst/>
            <a:rect l="l" t="t" r="r" b="b"/>
            <a:pathLst>
              <a:path w="2039620" h="372109">
                <a:moveTo>
                  <a:pt x="0" y="372110"/>
                </a:moveTo>
                <a:lnTo>
                  <a:pt x="2039620" y="372110"/>
                </a:lnTo>
                <a:lnTo>
                  <a:pt x="2039620" y="0"/>
                </a:lnTo>
                <a:lnTo>
                  <a:pt x="0" y="0"/>
                </a:lnTo>
                <a:lnTo>
                  <a:pt x="0" y="372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32625" y="1200784"/>
            <a:ext cx="1630045" cy="372110"/>
          </a:xfrm>
          <a:custGeom>
            <a:avLst/>
            <a:gdLst/>
            <a:ahLst/>
            <a:cxnLst/>
            <a:rect l="l" t="t" r="r" b="b"/>
            <a:pathLst>
              <a:path w="1630045" h="372109">
                <a:moveTo>
                  <a:pt x="0" y="372110"/>
                </a:moveTo>
                <a:lnTo>
                  <a:pt x="1630045" y="372110"/>
                </a:lnTo>
                <a:lnTo>
                  <a:pt x="1630045" y="0"/>
                </a:lnTo>
                <a:lnTo>
                  <a:pt x="0" y="0"/>
                </a:lnTo>
                <a:lnTo>
                  <a:pt x="0" y="372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809" y="1946275"/>
            <a:ext cx="716280" cy="373380"/>
          </a:xfrm>
          <a:custGeom>
            <a:avLst/>
            <a:gdLst/>
            <a:ahLst/>
            <a:cxnLst/>
            <a:rect l="l" t="t" r="r" b="b"/>
            <a:pathLst>
              <a:path w="716280" h="373380">
                <a:moveTo>
                  <a:pt x="0" y="373380"/>
                </a:moveTo>
                <a:lnTo>
                  <a:pt x="716279" y="373380"/>
                </a:lnTo>
                <a:lnTo>
                  <a:pt x="716279" y="0"/>
                </a:lnTo>
                <a:lnTo>
                  <a:pt x="0" y="0"/>
                </a:lnTo>
                <a:lnTo>
                  <a:pt x="0" y="3733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28089" y="1946275"/>
            <a:ext cx="2544445" cy="373380"/>
          </a:xfrm>
          <a:custGeom>
            <a:avLst/>
            <a:gdLst/>
            <a:ahLst/>
            <a:cxnLst/>
            <a:rect l="l" t="t" r="r" b="b"/>
            <a:pathLst>
              <a:path w="2544445" h="373380">
                <a:moveTo>
                  <a:pt x="0" y="373380"/>
                </a:moveTo>
                <a:lnTo>
                  <a:pt x="2544445" y="373380"/>
                </a:lnTo>
                <a:lnTo>
                  <a:pt x="2544445" y="0"/>
                </a:lnTo>
                <a:lnTo>
                  <a:pt x="0" y="0"/>
                </a:lnTo>
                <a:lnTo>
                  <a:pt x="0" y="3733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72534" y="1946275"/>
            <a:ext cx="1220470" cy="373380"/>
          </a:xfrm>
          <a:custGeom>
            <a:avLst/>
            <a:gdLst/>
            <a:ahLst/>
            <a:cxnLst/>
            <a:rect l="l" t="t" r="r" b="b"/>
            <a:pathLst>
              <a:path w="1220470" h="373380">
                <a:moveTo>
                  <a:pt x="0" y="373380"/>
                </a:moveTo>
                <a:lnTo>
                  <a:pt x="1220469" y="373380"/>
                </a:lnTo>
                <a:lnTo>
                  <a:pt x="1220469" y="0"/>
                </a:lnTo>
                <a:lnTo>
                  <a:pt x="0" y="0"/>
                </a:lnTo>
                <a:lnTo>
                  <a:pt x="0" y="3733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93004" y="1946275"/>
            <a:ext cx="2039620" cy="373380"/>
          </a:xfrm>
          <a:custGeom>
            <a:avLst/>
            <a:gdLst/>
            <a:ahLst/>
            <a:cxnLst/>
            <a:rect l="l" t="t" r="r" b="b"/>
            <a:pathLst>
              <a:path w="2039620" h="373380">
                <a:moveTo>
                  <a:pt x="0" y="373380"/>
                </a:moveTo>
                <a:lnTo>
                  <a:pt x="2039620" y="373380"/>
                </a:lnTo>
                <a:lnTo>
                  <a:pt x="2039620" y="0"/>
                </a:lnTo>
                <a:lnTo>
                  <a:pt x="0" y="0"/>
                </a:lnTo>
                <a:lnTo>
                  <a:pt x="0" y="3733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32625" y="1946275"/>
            <a:ext cx="1630045" cy="373380"/>
          </a:xfrm>
          <a:custGeom>
            <a:avLst/>
            <a:gdLst/>
            <a:ahLst/>
            <a:cxnLst/>
            <a:rect l="l" t="t" r="r" b="b"/>
            <a:pathLst>
              <a:path w="1630045" h="373380">
                <a:moveTo>
                  <a:pt x="0" y="373380"/>
                </a:moveTo>
                <a:lnTo>
                  <a:pt x="1630045" y="373380"/>
                </a:lnTo>
                <a:lnTo>
                  <a:pt x="1630045" y="0"/>
                </a:lnTo>
                <a:lnTo>
                  <a:pt x="0" y="0"/>
                </a:lnTo>
                <a:lnTo>
                  <a:pt x="0" y="3733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809" y="2693034"/>
            <a:ext cx="716280" cy="481965"/>
          </a:xfrm>
          <a:custGeom>
            <a:avLst/>
            <a:gdLst/>
            <a:ahLst/>
            <a:cxnLst/>
            <a:rect l="l" t="t" r="r" b="b"/>
            <a:pathLst>
              <a:path w="716280" h="481964">
                <a:moveTo>
                  <a:pt x="0" y="481964"/>
                </a:moveTo>
                <a:lnTo>
                  <a:pt x="716279" y="481964"/>
                </a:lnTo>
                <a:lnTo>
                  <a:pt x="716279" y="0"/>
                </a:lnTo>
                <a:lnTo>
                  <a:pt x="0" y="0"/>
                </a:lnTo>
                <a:lnTo>
                  <a:pt x="0" y="4819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28089" y="2693034"/>
            <a:ext cx="2544445" cy="481965"/>
          </a:xfrm>
          <a:custGeom>
            <a:avLst/>
            <a:gdLst/>
            <a:ahLst/>
            <a:cxnLst/>
            <a:rect l="l" t="t" r="r" b="b"/>
            <a:pathLst>
              <a:path w="2544445" h="481964">
                <a:moveTo>
                  <a:pt x="0" y="481964"/>
                </a:moveTo>
                <a:lnTo>
                  <a:pt x="2544445" y="481964"/>
                </a:lnTo>
                <a:lnTo>
                  <a:pt x="2544445" y="0"/>
                </a:lnTo>
                <a:lnTo>
                  <a:pt x="0" y="0"/>
                </a:lnTo>
                <a:lnTo>
                  <a:pt x="0" y="4819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2534" y="2693034"/>
            <a:ext cx="1220470" cy="481965"/>
          </a:xfrm>
          <a:custGeom>
            <a:avLst/>
            <a:gdLst/>
            <a:ahLst/>
            <a:cxnLst/>
            <a:rect l="l" t="t" r="r" b="b"/>
            <a:pathLst>
              <a:path w="1220470" h="481964">
                <a:moveTo>
                  <a:pt x="0" y="481964"/>
                </a:moveTo>
                <a:lnTo>
                  <a:pt x="1220469" y="481964"/>
                </a:lnTo>
                <a:lnTo>
                  <a:pt x="1220469" y="0"/>
                </a:lnTo>
                <a:lnTo>
                  <a:pt x="0" y="0"/>
                </a:lnTo>
                <a:lnTo>
                  <a:pt x="0" y="4819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93004" y="2693034"/>
            <a:ext cx="2039620" cy="481965"/>
          </a:xfrm>
          <a:custGeom>
            <a:avLst/>
            <a:gdLst/>
            <a:ahLst/>
            <a:cxnLst/>
            <a:rect l="l" t="t" r="r" b="b"/>
            <a:pathLst>
              <a:path w="2039620" h="481964">
                <a:moveTo>
                  <a:pt x="0" y="481964"/>
                </a:moveTo>
                <a:lnTo>
                  <a:pt x="2039620" y="481964"/>
                </a:lnTo>
                <a:lnTo>
                  <a:pt x="2039620" y="0"/>
                </a:lnTo>
                <a:lnTo>
                  <a:pt x="0" y="0"/>
                </a:lnTo>
                <a:lnTo>
                  <a:pt x="0" y="4819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32625" y="2693034"/>
            <a:ext cx="1630045" cy="481965"/>
          </a:xfrm>
          <a:custGeom>
            <a:avLst/>
            <a:gdLst/>
            <a:ahLst/>
            <a:cxnLst/>
            <a:rect l="l" t="t" r="r" b="b"/>
            <a:pathLst>
              <a:path w="1630045" h="481964">
                <a:moveTo>
                  <a:pt x="0" y="481964"/>
                </a:moveTo>
                <a:lnTo>
                  <a:pt x="1630045" y="481964"/>
                </a:lnTo>
                <a:lnTo>
                  <a:pt x="1630045" y="0"/>
                </a:lnTo>
                <a:lnTo>
                  <a:pt x="0" y="0"/>
                </a:lnTo>
                <a:lnTo>
                  <a:pt x="0" y="4819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11809" y="3547745"/>
            <a:ext cx="716280" cy="373380"/>
          </a:xfrm>
          <a:custGeom>
            <a:avLst/>
            <a:gdLst/>
            <a:ahLst/>
            <a:cxnLst/>
            <a:rect l="l" t="t" r="r" b="b"/>
            <a:pathLst>
              <a:path w="716280" h="373379">
                <a:moveTo>
                  <a:pt x="0" y="373379"/>
                </a:moveTo>
                <a:lnTo>
                  <a:pt x="716279" y="373379"/>
                </a:lnTo>
                <a:lnTo>
                  <a:pt x="716279" y="0"/>
                </a:lnTo>
                <a:lnTo>
                  <a:pt x="0" y="0"/>
                </a:lnTo>
                <a:lnTo>
                  <a:pt x="0" y="3733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28089" y="3547745"/>
            <a:ext cx="2544445" cy="373380"/>
          </a:xfrm>
          <a:custGeom>
            <a:avLst/>
            <a:gdLst/>
            <a:ahLst/>
            <a:cxnLst/>
            <a:rect l="l" t="t" r="r" b="b"/>
            <a:pathLst>
              <a:path w="2544445" h="373379">
                <a:moveTo>
                  <a:pt x="0" y="373379"/>
                </a:moveTo>
                <a:lnTo>
                  <a:pt x="2544445" y="373379"/>
                </a:lnTo>
                <a:lnTo>
                  <a:pt x="2544445" y="0"/>
                </a:lnTo>
                <a:lnTo>
                  <a:pt x="0" y="0"/>
                </a:lnTo>
                <a:lnTo>
                  <a:pt x="0" y="3733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72534" y="3547745"/>
            <a:ext cx="1220470" cy="373380"/>
          </a:xfrm>
          <a:custGeom>
            <a:avLst/>
            <a:gdLst/>
            <a:ahLst/>
            <a:cxnLst/>
            <a:rect l="l" t="t" r="r" b="b"/>
            <a:pathLst>
              <a:path w="1220470" h="373379">
                <a:moveTo>
                  <a:pt x="0" y="373379"/>
                </a:moveTo>
                <a:lnTo>
                  <a:pt x="1220469" y="373379"/>
                </a:lnTo>
                <a:lnTo>
                  <a:pt x="1220469" y="0"/>
                </a:lnTo>
                <a:lnTo>
                  <a:pt x="0" y="0"/>
                </a:lnTo>
                <a:lnTo>
                  <a:pt x="0" y="3733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93004" y="3547745"/>
            <a:ext cx="2039620" cy="373380"/>
          </a:xfrm>
          <a:custGeom>
            <a:avLst/>
            <a:gdLst/>
            <a:ahLst/>
            <a:cxnLst/>
            <a:rect l="l" t="t" r="r" b="b"/>
            <a:pathLst>
              <a:path w="2039620" h="373379">
                <a:moveTo>
                  <a:pt x="0" y="373379"/>
                </a:moveTo>
                <a:lnTo>
                  <a:pt x="2039620" y="373379"/>
                </a:lnTo>
                <a:lnTo>
                  <a:pt x="2039620" y="0"/>
                </a:lnTo>
                <a:lnTo>
                  <a:pt x="0" y="0"/>
                </a:lnTo>
                <a:lnTo>
                  <a:pt x="0" y="3733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032625" y="3547745"/>
            <a:ext cx="1630045" cy="373380"/>
          </a:xfrm>
          <a:custGeom>
            <a:avLst/>
            <a:gdLst/>
            <a:ahLst/>
            <a:cxnLst/>
            <a:rect l="l" t="t" r="r" b="b"/>
            <a:pathLst>
              <a:path w="1630045" h="373379">
                <a:moveTo>
                  <a:pt x="0" y="373379"/>
                </a:moveTo>
                <a:lnTo>
                  <a:pt x="1630045" y="373379"/>
                </a:lnTo>
                <a:lnTo>
                  <a:pt x="1630045" y="0"/>
                </a:lnTo>
                <a:lnTo>
                  <a:pt x="0" y="0"/>
                </a:lnTo>
                <a:lnTo>
                  <a:pt x="0" y="3733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511809" y="819149"/>
          <a:ext cx="8150860" cy="3475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6280"/>
                <a:gridCol w="2544445"/>
                <a:gridCol w="1220470"/>
                <a:gridCol w="2039620"/>
                <a:gridCol w="1630045"/>
              </a:tblGrid>
              <a:tr h="381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序号</a:t>
                      </a:r>
                      <a:endParaRPr sz="1800">
                        <a:latin typeface="Microsoft YaHei"/>
                        <a:cs typeface="Microsoft YaHei"/>
                      </a:endParaRPr>
                    </a:p>
                  </a:txBody>
                  <a:tcPr marL="0" marR="0" marT="45085" marB="0"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b="1" dirty="0">
                          <a:latin typeface="Microsoft YaHei"/>
                          <a:cs typeface="Microsoft YaHei"/>
                        </a:rPr>
                        <a:t>项目</a:t>
                      </a:r>
                      <a:endParaRPr sz="1800">
                        <a:latin typeface="Microsoft YaHei"/>
                        <a:cs typeface="Microsoft YaHei"/>
                      </a:endParaRPr>
                    </a:p>
                  </a:txBody>
                  <a:tcPr marL="0" marR="0" marT="45085" marB="0"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88D1D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b="1" dirty="0">
                          <a:latin typeface="Microsoft YaHei"/>
                          <a:cs typeface="Microsoft YaHei"/>
                        </a:rPr>
                        <a:t>数量</a:t>
                      </a:r>
                      <a:endParaRPr sz="1800">
                        <a:latin typeface="Microsoft YaHei"/>
                        <a:cs typeface="Microsoft YaHei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88D1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b="1" dirty="0">
                          <a:latin typeface="Microsoft YaHei"/>
                          <a:cs typeface="Microsoft YaHei"/>
                        </a:rPr>
                        <a:t>开支（月</a:t>
                      </a:r>
                      <a:r>
                        <a:rPr sz="1800" b="1" spc="-10" dirty="0">
                          <a:latin typeface="Microsoft YaHei"/>
                          <a:cs typeface="Microsoft YaHei"/>
                        </a:rPr>
                        <a:t>/RMB）</a:t>
                      </a:r>
                      <a:endParaRPr sz="1800">
                        <a:latin typeface="Microsoft YaHei"/>
                        <a:cs typeface="Microsoft YaHei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88D1D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b="1" dirty="0">
                          <a:latin typeface="Microsoft YaHei"/>
                          <a:cs typeface="Microsoft YaHei"/>
                        </a:rPr>
                        <a:t>总计</a:t>
                      </a:r>
                      <a:r>
                        <a:rPr sz="1800" b="1" spc="-5" dirty="0">
                          <a:latin typeface="Microsoft YaHei"/>
                          <a:cs typeface="Microsoft YaHei"/>
                        </a:rPr>
                        <a:t>（RMB）</a:t>
                      </a:r>
                      <a:endParaRPr sz="1800">
                        <a:latin typeface="Microsoft YaHei"/>
                        <a:cs typeface="Microsoft YaHei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FFFFFF"/>
                      </a:solidFill>
                      <a:prstDash val="solid"/>
                    </a:lnL>
                    <a:solidFill>
                      <a:srgbClr val="88D1D2"/>
                    </a:solidFill>
                  </a:tcPr>
                </a:tc>
              </a:tr>
              <a:tr h="3721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1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683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35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产品技术团队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683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12人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683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216000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683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3，888，000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6835" marB="0">
                    <a:solidFill>
                      <a:srgbClr val="FFFFFF"/>
                    </a:solidFill>
                  </a:tcPr>
                </a:tc>
              </a:tr>
              <a:tr h="3733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2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职能团队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6</a:t>
                      </a:r>
                      <a:r>
                        <a:rPr sz="135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人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72000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1，296，000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FFFFFF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3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市场团队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4</a:t>
                      </a:r>
                      <a:r>
                        <a:rPr sz="135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人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32000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576，000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solidFill>
                      <a:srgbClr val="FFFFFF"/>
                    </a:solidFill>
                  </a:tcPr>
                </a:tc>
              </a:tr>
              <a:tr h="3733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4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办公场地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300平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45000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810，000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FFFFFF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</a:tr>
              <a:tr h="4819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5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13271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营销费用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13271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13271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40000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13271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720，000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132715" marB="0">
                    <a:solidFill>
                      <a:srgbClr val="FFFFFF"/>
                    </a:solidFill>
                  </a:tcPr>
                </a:tc>
              </a:tr>
              <a:tr h="372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6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技术成本（云服务器搭建等）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30000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540，000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FFFFFF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</a:tr>
              <a:tr h="3733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7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937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35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新技术</a:t>
                      </a: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r>
                        <a:rPr sz="1350" spc="-1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产品研发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937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937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40000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937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720，000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9375" marB="0">
                    <a:solidFill>
                      <a:srgbClr val="FFFFFF"/>
                    </a:solidFill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8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88D1D2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总计费用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88D1D2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88D1D2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88D1D2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50" spc="-5" dirty="0">
                          <a:solidFill>
                            <a:srgbClr val="404040"/>
                          </a:solidFill>
                          <a:latin typeface="Microsoft YaHei"/>
                          <a:cs typeface="Microsoft YaHei"/>
                        </a:rPr>
                        <a:t>8，550，000</a:t>
                      </a:r>
                      <a:endParaRPr sz="1350">
                        <a:latin typeface="Microsoft YaHei"/>
                        <a:cs typeface="Microsoft YaHei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FFFFFF"/>
                      </a:solidFill>
                      <a:prstDash val="solid"/>
                    </a:lnL>
                    <a:lnB w="19050">
                      <a:solidFill>
                        <a:srgbClr val="88D1D2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1685289" y="4435246"/>
            <a:ext cx="5842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3E3E3E"/>
                </a:solidFill>
                <a:latin typeface="Microsoft YaHei"/>
                <a:cs typeface="Microsoft YaHei"/>
              </a:rPr>
              <a:t>说明</a:t>
            </a:r>
            <a:r>
              <a:rPr sz="1200" dirty="0">
                <a:solidFill>
                  <a:srgbClr val="3E3E3E"/>
                </a:solidFill>
                <a:latin typeface="Microsoft YaHei"/>
                <a:cs typeface="Microsoft YaHei"/>
              </a:rPr>
              <a:t>：该资金使用计划以</a:t>
            </a:r>
            <a:r>
              <a:rPr sz="1200" spc="-10" dirty="0">
                <a:latin typeface="Microsoft YaHei"/>
                <a:cs typeface="Microsoft YaHei"/>
              </a:rPr>
              <a:t>18</a:t>
            </a:r>
            <a:r>
              <a:rPr sz="1200" dirty="0">
                <a:latin typeface="Microsoft YaHei"/>
                <a:cs typeface="Microsoft YaHei"/>
              </a:rPr>
              <a:t>个月为财务核算，融资缺口部分由团队在业务开展中解决。</a:t>
            </a:r>
            <a:endParaRPr sz="12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9444" y="1427429"/>
            <a:ext cx="293878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u="sng" spc="-8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YaHei"/>
                <a:cs typeface="Microsoft YaHei"/>
              </a:rPr>
              <a:t>感谢您观</a:t>
            </a:r>
            <a:r>
              <a:rPr sz="4400" b="1" u="sng" spc="7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YaHei"/>
                <a:cs typeface="Microsoft YaHei"/>
              </a:rPr>
              <a:t>看</a:t>
            </a:r>
            <a:endParaRPr sz="4400">
              <a:latin typeface="Microsoft YaHei"/>
              <a:cs typeface="Microsoft Ya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39952" y="2161031"/>
            <a:ext cx="27940" cy="45720"/>
          </a:xfrm>
          <a:custGeom>
            <a:avLst/>
            <a:gdLst/>
            <a:ahLst/>
            <a:cxnLst/>
            <a:rect l="l" t="t" r="r" b="b"/>
            <a:pathLst>
              <a:path w="27940" h="45719">
                <a:moveTo>
                  <a:pt x="13715" y="0"/>
                </a:moveTo>
                <a:lnTo>
                  <a:pt x="8379" y="1803"/>
                </a:lnTo>
                <a:lnTo>
                  <a:pt x="4019" y="6715"/>
                </a:lnTo>
                <a:lnTo>
                  <a:pt x="1078" y="13983"/>
                </a:lnTo>
                <a:lnTo>
                  <a:pt x="0" y="22860"/>
                </a:lnTo>
                <a:lnTo>
                  <a:pt x="1078" y="31736"/>
                </a:lnTo>
                <a:lnTo>
                  <a:pt x="4019" y="39004"/>
                </a:lnTo>
                <a:lnTo>
                  <a:pt x="8379" y="43916"/>
                </a:lnTo>
                <a:lnTo>
                  <a:pt x="13715" y="45719"/>
                </a:lnTo>
                <a:lnTo>
                  <a:pt x="19052" y="43916"/>
                </a:lnTo>
                <a:lnTo>
                  <a:pt x="23412" y="39004"/>
                </a:lnTo>
                <a:lnTo>
                  <a:pt x="26353" y="31736"/>
                </a:lnTo>
                <a:lnTo>
                  <a:pt x="27431" y="22860"/>
                </a:lnTo>
                <a:lnTo>
                  <a:pt x="26353" y="13983"/>
                </a:lnTo>
                <a:lnTo>
                  <a:pt x="23412" y="6715"/>
                </a:lnTo>
                <a:lnTo>
                  <a:pt x="19052" y="1803"/>
                </a:lnTo>
                <a:lnTo>
                  <a:pt x="137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50791" y="2161031"/>
            <a:ext cx="27940" cy="45720"/>
          </a:xfrm>
          <a:custGeom>
            <a:avLst/>
            <a:gdLst/>
            <a:ahLst/>
            <a:cxnLst/>
            <a:rect l="l" t="t" r="r" b="b"/>
            <a:pathLst>
              <a:path w="27939" h="45719">
                <a:moveTo>
                  <a:pt x="13716" y="0"/>
                </a:moveTo>
                <a:lnTo>
                  <a:pt x="8358" y="1803"/>
                </a:lnTo>
                <a:lnTo>
                  <a:pt x="4000" y="6715"/>
                </a:lnTo>
                <a:lnTo>
                  <a:pt x="1071" y="13983"/>
                </a:lnTo>
                <a:lnTo>
                  <a:pt x="0" y="22860"/>
                </a:lnTo>
                <a:lnTo>
                  <a:pt x="1071" y="31736"/>
                </a:lnTo>
                <a:lnTo>
                  <a:pt x="4000" y="39004"/>
                </a:lnTo>
                <a:lnTo>
                  <a:pt x="8358" y="43916"/>
                </a:lnTo>
                <a:lnTo>
                  <a:pt x="13716" y="45719"/>
                </a:lnTo>
                <a:lnTo>
                  <a:pt x="19073" y="43916"/>
                </a:lnTo>
                <a:lnTo>
                  <a:pt x="23431" y="39004"/>
                </a:lnTo>
                <a:lnTo>
                  <a:pt x="26360" y="31736"/>
                </a:lnTo>
                <a:lnTo>
                  <a:pt x="27432" y="22860"/>
                </a:lnTo>
                <a:lnTo>
                  <a:pt x="26360" y="13983"/>
                </a:lnTo>
                <a:lnTo>
                  <a:pt x="23431" y="6715"/>
                </a:lnTo>
                <a:lnTo>
                  <a:pt x="19073" y="1803"/>
                </a:lnTo>
                <a:lnTo>
                  <a:pt x="137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44904" y="4836058"/>
            <a:ext cx="264668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731520" algn="l"/>
                <a:tab pos="1216660" algn="l"/>
                <a:tab pos="1695450" algn="l"/>
              </a:tabLst>
            </a:pP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T  H A</a:t>
            </a:r>
            <a:r>
              <a:rPr sz="90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90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K	Y</a:t>
            </a:r>
            <a:r>
              <a:rPr sz="90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9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	F</a:t>
            </a:r>
            <a:r>
              <a:rPr sz="90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9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R	</a:t>
            </a:r>
            <a:r>
              <a:rPr sz="9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W</a:t>
            </a:r>
            <a:r>
              <a:rPr sz="9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900" spc="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9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9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H</a:t>
            </a:r>
            <a:r>
              <a:rPr sz="9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90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90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G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98591" y="1258823"/>
            <a:ext cx="509270" cy="506095"/>
          </a:xfrm>
          <a:custGeom>
            <a:avLst/>
            <a:gdLst/>
            <a:ahLst/>
            <a:cxnLst/>
            <a:rect l="l" t="t" r="r" b="b"/>
            <a:pathLst>
              <a:path w="509270" h="506094">
                <a:moveTo>
                  <a:pt x="0" y="252984"/>
                </a:moveTo>
                <a:lnTo>
                  <a:pt x="4099" y="207514"/>
                </a:lnTo>
                <a:lnTo>
                  <a:pt x="15919" y="164717"/>
                </a:lnTo>
                <a:lnTo>
                  <a:pt x="34741" y="125306"/>
                </a:lnTo>
                <a:lnTo>
                  <a:pt x="59847" y="89997"/>
                </a:lnTo>
                <a:lnTo>
                  <a:pt x="90520" y="59504"/>
                </a:lnTo>
                <a:lnTo>
                  <a:pt x="126040" y="34543"/>
                </a:lnTo>
                <a:lnTo>
                  <a:pt x="165690" y="15829"/>
                </a:lnTo>
                <a:lnTo>
                  <a:pt x="208752" y="4076"/>
                </a:lnTo>
                <a:lnTo>
                  <a:pt x="254508" y="0"/>
                </a:lnTo>
                <a:lnTo>
                  <a:pt x="300263" y="4076"/>
                </a:lnTo>
                <a:lnTo>
                  <a:pt x="343325" y="15829"/>
                </a:lnTo>
                <a:lnTo>
                  <a:pt x="382975" y="34544"/>
                </a:lnTo>
                <a:lnTo>
                  <a:pt x="418495" y="59504"/>
                </a:lnTo>
                <a:lnTo>
                  <a:pt x="449168" y="89997"/>
                </a:lnTo>
                <a:lnTo>
                  <a:pt x="474274" y="125306"/>
                </a:lnTo>
                <a:lnTo>
                  <a:pt x="493096" y="164717"/>
                </a:lnTo>
                <a:lnTo>
                  <a:pt x="504916" y="207514"/>
                </a:lnTo>
                <a:lnTo>
                  <a:pt x="509016" y="252984"/>
                </a:lnTo>
                <a:lnTo>
                  <a:pt x="504916" y="298453"/>
                </a:lnTo>
                <a:lnTo>
                  <a:pt x="493096" y="341250"/>
                </a:lnTo>
                <a:lnTo>
                  <a:pt x="474274" y="380661"/>
                </a:lnTo>
                <a:lnTo>
                  <a:pt x="449168" y="415970"/>
                </a:lnTo>
                <a:lnTo>
                  <a:pt x="418495" y="446463"/>
                </a:lnTo>
                <a:lnTo>
                  <a:pt x="382975" y="471424"/>
                </a:lnTo>
                <a:lnTo>
                  <a:pt x="343325" y="490138"/>
                </a:lnTo>
                <a:lnTo>
                  <a:pt x="300263" y="501891"/>
                </a:lnTo>
                <a:lnTo>
                  <a:pt x="254508" y="505967"/>
                </a:lnTo>
                <a:lnTo>
                  <a:pt x="208752" y="501891"/>
                </a:lnTo>
                <a:lnTo>
                  <a:pt x="165690" y="490138"/>
                </a:lnTo>
                <a:lnTo>
                  <a:pt x="126040" y="471424"/>
                </a:lnTo>
                <a:lnTo>
                  <a:pt x="90520" y="446463"/>
                </a:lnTo>
                <a:lnTo>
                  <a:pt x="59847" y="415970"/>
                </a:lnTo>
                <a:lnTo>
                  <a:pt x="34741" y="380661"/>
                </a:lnTo>
                <a:lnTo>
                  <a:pt x="15919" y="341250"/>
                </a:lnTo>
                <a:lnTo>
                  <a:pt x="4099" y="298453"/>
                </a:lnTo>
                <a:lnTo>
                  <a:pt x="0" y="252984"/>
                </a:lnTo>
                <a:close/>
              </a:path>
            </a:pathLst>
          </a:custGeom>
          <a:ln w="12192">
            <a:solidFill>
              <a:srgbClr val="00E3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63438" y="1371599"/>
            <a:ext cx="181610" cy="280670"/>
          </a:xfrm>
          <a:custGeom>
            <a:avLst/>
            <a:gdLst/>
            <a:ahLst/>
            <a:cxnLst/>
            <a:rect l="l" t="t" r="r" b="b"/>
            <a:pathLst>
              <a:path w="181610" h="280669">
                <a:moveTo>
                  <a:pt x="61087" y="0"/>
                </a:moveTo>
                <a:lnTo>
                  <a:pt x="54990" y="0"/>
                </a:lnTo>
                <a:lnTo>
                  <a:pt x="44352" y="349"/>
                </a:lnTo>
                <a:lnTo>
                  <a:pt x="33893" y="1269"/>
                </a:lnTo>
                <a:lnTo>
                  <a:pt x="23790" y="2571"/>
                </a:lnTo>
                <a:lnTo>
                  <a:pt x="14224" y="4063"/>
                </a:lnTo>
                <a:lnTo>
                  <a:pt x="2032" y="4063"/>
                </a:lnTo>
                <a:lnTo>
                  <a:pt x="0" y="8127"/>
                </a:lnTo>
                <a:lnTo>
                  <a:pt x="0" y="16256"/>
                </a:lnTo>
                <a:lnTo>
                  <a:pt x="2324" y="74741"/>
                </a:lnTo>
                <a:lnTo>
                  <a:pt x="13137" y="125198"/>
                </a:lnTo>
                <a:lnTo>
                  <a:pt x="32099" y="169100"/>
                </a:lnTo>
                <a:lnTo>
                  <a:pt x="58871" y="207922"/>
                </a:lnTo>
                <a:lnTo>
                  <a:pt x="93115" y="243139"/>
                </a:lnTo>
                <a:lnTo>
                  <a:pt x="134492" y="276225"/>
                </a:lnTo>
                <a:lnTo>
                  <a:pt x="145526" y="280288"/>
                </a:lnTo>
                <a:lnTo>
                  <a:pt x="150334" y="277939"/>
                </a:lnTo>
                <a:lnTo>
                  <a:pt x="154939" y="272161"/>
                </a:lnTo>
                <a:lnTo>
                  <a:pt x="160718" y="263334"/>
                </a:lnTo>
                <a:lnTo>
                  <a:pt x="171513" y="246443"/>
                </a:lnTo>
                <a:lnTo>
                  <a:pt x="177291" y="237616"/>
                </a:lnTo>
                <a:lnTo>
                  <a:pt x="181483" y="233552"/>
                </a:lnTo>
                <a:lnTo>
                  <a:pt x="179450" y="227457"/>
                </a:lnTo>
                <a:lnTo>
                  <a:pt x="175260" y="223393"/>
                </a:lnTo>
                <a:lnTo>
                  <a:pt x="165796" y="213074"/>
                </a:lnTo>
                <a:lnTo>
                  <a:pt x="155940" y="203326"/>
                </a:lnTo>
                <a:lnTo>
                  <a:pt x="149241" y="196976"/>
                </a:lnTo>
                <a:lnTo>
                  <a:pt x="97789" y="196976"/>
                </a:lnTo>
                <a:lnTo>
                  <a:pt x="74983" y="169078"/>
                </a:lnTo>
                <a:lnTo>
                  <a:pt x="60594" y="142478"/>
                </a:lnTo>
                <a:lnTo>
                  <a:pt x="53087" y="116234"/>
                </a:lnTo>
                <a:lnTo>
                  <a:pt x="50926" y="89408"/>
                </a:lnTo>
                <a:lnTo>
                  <a:pt x="57042" y="86328"/>
                </a:lnTo>
                <a:lnTo>
                  <a:pt x="63182" y="83058"/>
                </a:lnTo>
                <a:lnTo>
                  <a:pt x="69322" y="79406"/>
                </a:lnTo>
                <a:lnTo>
                  <a:pt x="75437" y="75184"/>
                </a:lnTo>
                <a:lnTo>
                  <a:pt x="79501" y="73151"/>
                </a:lnTo>
                <a:lnTo>
                  <a:pt x="81534" y="69087"/>
                </a:lnTo>
                <a:lnTo>
                  <a:pt x="79501" y="60960"/>
                </a:lnTo>
                <a:lnTo>
                  <a:pt x="76422" y="48450"/>
                </a:lnTo>
                <a:lnTo>
                  <a:pt x="73151" y="35559"/>
                </a:lnTo>
                <a:lnTo>
                  <a:pt x="69500" y="22669"/>
                </a:lnTo>
                <a:lnTo>
                  <a:pt x="65277" y="10160"/>
                </a:lnTo>
                <a:lnTo>
                  <a:pt x="63246" y="4063"/>
                </a:lnTo>
                <a:lnTo>
                  <a:pt x="61087" y="0"/>
                </a:lnTo>
                <a:close/>
              </a:path>
              <a:path w="181610" h="280669">
                <a:moveTo>
                  <a:pt x="127381" y="178308"/>
                </a:moveTo>
                <a:lnTo>
                  <a:pt x="121285" y="182372"/>
                </a:lnTo>
                <a:lnTo>
                  <a:pt x="116203" y="185511"/>
                </a:lnTo>
                <a:lnTo>
                  <a:pt x="110347" y="188912"/>
                </a:lnTo>
                <a:lnTo>
                  <a:pt x="104086" y="192694"/>
                </a:lnTo>
                <a:lnTo>
                  <a:pt x="97789" y="196976"/>
                </a:lnTo>
                <a:lnTo>
                  <a:pt x="149241" y="196976"/>
                </a:lnTo>
                <a:lnTo>
                  <a:pt x="146059" y="193960"/>
                </a:lnTo>
                <a:lnTo>
                  <a:pt x="136525" y="184785"/>
                </a:lnTo>
                <a:lnTo>
                  <a:pt x="131952" y="180848"/>
                </a:lnTo>
                <a:lnTo>
                  <a:pt x="127381" y="178308"/>
                </a:lnTo>
                <a:close/>
              </a:path>
            </a:pathLst>
          </a:custGeom>
          <a:solidFill>
            <a:srgbClr val="5AF7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98591" y="1959863"/>
            <a:ext cx="509270" cy="506095"/>
          </a:xfrm>
          <a:custGeom>
            <a:avLst/>
            <a:gdLst/>
            <a:ahLst/>
            <a:cxnLst/>
            <a:rect l="l" t="t" r="r" b="b"/>
            <a:pathLst>
              <a:path w="509270" h="506094">
                <a:moveTo>
                  <a:pt x="0" y="252984"/>
                </a:moveTo>
                <a:lnTo>
                  <a:pt x="4099" y="207514"/>
                </a:lnTo>
                <a:lnTo>
                  <a:pt x="15919" y="164717"/>
                </a:lnTo>
                <a:lnTo>
                  <a:pt x="34741" y="125306"/>
                </a:lnTo>
                <a:lnTo>
                  <a:pt x="59847" y="89997"/>
                </a:lnTo>
                <a:lnTo>
                  <a:pt x="90520" y="59504"/>
                </a:lnTo>
                <a:lnTo>
                  <a:pt x="126040" y="34543"/>
                </a:lnTo>
                <a:lnTo>
                  <a:pt x="165690" y="15829"/>
                </a:lnTo>
                <a:lnTo>
                  <a:pt x="208752" y="4076"/>
                </a:lnTo>
                <a:lnTo>
                  <a:pt x="254508" y="0"/>
                </a:lnTo>
                <a:lnTo>
                  <a:pt x="300263" y="4076"/>
                </a:lnTo>
                <a:lnTo>
                  <a:pt x="343325" y="15829"/>
                </a:lnTo>
                <a:lnTo>
                  <a:pt x="382975" y="34543"/>
                </a:lnTo>
                <a:lnTo>
                  <a:pt x="418495" y="59504"/>
                </a:lnTo>
                <a:lnTo>
                  <a:pt x="449168" y="89997"/>
                </a:lnTo>
                <a:lnTo>
                  <a:pt x="474274" y="125306"/>
                </a:lnTo>
                <a:lnTo>
                  <a:pt x="493096" y="164717"/>
                </a:lnTo>
                <a:lnTo>
                  <a:pt x="504916" y="207514"/>
                </a:lnTo>
                <a:lnTo>
                  <a:pt x="509016" y="252984"/>
                </a:lnTo>
                <a:lnTo>
                  <a:pt x="504916" y="298453"/>
                </a:lnTo>
                <a:lnTo>
                  <a:pt x="493096" y="341250"/>
                </a:lnTo>
                <a:lnTo>
                  <a:pt x="474274" y="380661"/>
                </a:lnTo>
                <a:lnTo>
                  <a:pt x="449168" y="415970"/>
                </a:lnTo>
                <a:lnTo>
                  <a:pt x="418495" y="446463"/>
                </a:lnTo>
                <a:lnTo>
                  <a:pt x="382975" y="471424"/>
                </a:lnTo>
                <a:lnTo>
                  <a:pt x="343325" y="490138"/>
                </a:lnTo>
                <a:lnTo>
                  <a:pt x="300263" y="501891"/>
                </a:lnTo>
                <a:lnTo>
                  <a:pt x="254508" y="505968"/>
                </a:lnTo>
                <a:lnTo>
                  <a:pt x="208752" y="501891"/>
                </a:lnTo>
                <a:lnTo>
                  <a:pt x="165690" y="490138"/>
                </a:lnTo>
                <a:lnTo>
                  <a:pt x="126040" y="471424"/>
                </a:lnTo>
                <a:lnTo>
                  <a:pt x="90520" y="446463"/>
                </a:lnTo>
                <a:lnTo>
                  <a:pt x="59847" y="415970"/>
                </a:lnTo>
                <a:lnTo>
                  <a:pt x="34741" y="380661"/>
                </a:lnTo>
                <a:lnTo>
                  <a:pt x="15919" y="341250"/>
                </a:lnTo>
                <a:lnTo>
                  <a:pt x="4099" y="298453"/>
                </a:lnTo>
                <a:lnTo>
                  <a:pt x="0" y="252984"/>
                </a:lnTo>
                <a:close/>
              </a:path>
            </a:pathLst>
          </a:custGeom>
          <a:ln w="12192">
            <a:solidFill>
              <a:srgbClr val="00E3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11367" y="2097023"/>
            <a:ext cx="283845" cy="228600"/>
          </a:xfrm>
          <a:custGeom>
            <a:avLst/>
            <a:gdLst/>
            <a:ahLst/>
            <a:cxnLst/>
            <a:rect l="l" t="t" r="r" b="b"/>
            <a:pathLst>
              <a:path w="283845" h="228600">
                <a:moveTo>
                  <a:pt x="108077" y="124332"/>
                </a:moveTo>
                <a:lnTo>
                  <a:pt x="8636" y="228600"/>
                </a:lnTo>
                <a:lnTo>
                  <a:pt x="274701" y="228600"/>
                </a:lnTo>
                <a:lnTo>
                  <a:pt x="208605" y="159385"/>
                </a:lnTo>
                <a:lnTo>
                  <a:pt x="141605" y="159385"/>
                </a:lnTo>
                <a:lnTo>
                  <a:pt x="108077" y="124332"/>
                </a:lnTo>
                <a:close/>
              </a:path>
              <a:path w="283845" h="228600">
                <a:moveTo>
                  <a:pt x="283464" y="10794"/>
                </a:moveTo>
                <a:lnTo>
                  <a:pt x="181356" y="117729"/>
                </a:lnTo>
                <a:lnTo>
                  <a:pt x="283464" y="224789"/>
                </a:lnTo>
                <a:lnTo>
                  <a:pt x="283464" y="10794"/>
                </a:lnTo>
                <a:close/>
              </a:path>
              <a:path w="283845" h="228600">
                <a:moveTo>
                  <a:pt x="0" y="11049"/>
                </a:moveTo>
                <a:lnTo>
                  <a:pt x="0" y="224536"/>
                </a:lnTo>
                <a:lnTo>
                  <a:pt x="101854" y="117729"/>
                </a:lnTo>
                <a:lnTo>
                  <a:pt x="0" y="11049"/>
                </a:lnTo>
                <a:close/>
              </a:path>
              <a:path w="283845" h="228600">
                <a:moveTo>
                  <a:pt x="175133" y="124332"/>
                </a:moveTo>
                <a:lnTo>
                  <a:pt x="141605" y="159385"/>
                </a:lnTo>
                <a:lnTo>
                  <a:pt x="208605" y="159385"/>
                </a:lnTo>
                <a:lnTo>
                  <a:pt x="175133" y="124332"/>
                </a:lnTo>
                <a:close/>
              </a:path>
              <a:path w="283845" h="228600">
                <a:moveTo>
                  <a:pt x="281305" y="0"/>
                </a:moveTo>
                <a:lnTo>
                  <a:pt x="2032" y="0"/>
                </a:lnTo>
                <a:lnTo>
                  <a:pt x="141605" y="146304"/>
                </a:lnTo>
                <a:lnTo>
                  <a:pt x="281305" y="0"/>
                </a:lnTo>
                <a:close/>
              </a:path>
            </a:pathLst>
          </a:custGeom>
          <a:solidFill>
            <a:srgbClr val="5AF7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98591" y="560831"/>
            <a:ext cx="506095" cy="506095"/>
          </a:xfrm>
          <a:custGeom>
            <a:avLst/>
            <a:gdLst/>
            <a:ahLst/>
            <a:cxnLst/>
            <a:rect l="l" t="t" r="r" b="b"/>
            <a:pathLst>
              <a:path w="506095" h="506094">
                <a:moveTo>
                  <a:pt x="0" y="252983"/>
                </a:moveTo>
                <a:lnTo>
                  <a:pt x="4076" y="207514"/>
                </a:lnTo>
                <a:lnTo>
                  <a:pt x="15829" y="164717"/>
                </a:lnTo>
                <a:lnTo>
                  <a:pt x="34544" y="125306"/>
                </a:lnTo>
                <a:lnTo>
                  <a:pt x="59504" y="89997"/>
                </a:lnTo>
                <a:lnTo>
                  <a:pt x="89997" y="59504"/>
                </a:lnTo>
                <a:lnTo>
                  <a:pt x="125306" y="34543"/>
                </a:lnTo>
                <a:lnTo>
                  <a:pt x="164717" y="15829"/>
                </a:lnTo>
                <a:lnTo>
                  <a:pt x="207514" y="4076"/>
                </a:lnTo>
                <a:lnTo>
                  <a:pt x="252984" y="0"/>
                </a:lnTo>
                <a:lnTo>
                  <a:pt x="298453" y="4076"/>
                </a:lnTo>
                <a:lnTo>
                  <a:pt x="341250" y="15829"/>
                </a:lnTo>
                <a:lnTo>
                  <a:pt x="380661" y="34543"/>
                </a:lnTo>
                <a:lnTo>
                  <a:pt x="415970" y="59504"/>
                </a:lnTo>
                <a:lnTo>
                  <a:pt x="446463" y="89997"/>
                </a:lnTo>
                <a:lnTo>
                  <a:pt x="471424" y="125306"/>
                </a:lnTo>
                <a:lnTo>
                  <a:pt x="490138" y="164717"/>
                </a:lnTo>
                <a:lnTo>
                  <a:pt x="501891" y="207514"/>
                </a:lnTo>
                <a:lnTo>
                  <a:pt x="505968" y="252983"/>
                </a:lnTo>
                <a:lnTo>
                  <a:pt x="501891" y="298453"/>
                </a:lnTo>
                <a:lnTo>
                  <a:pt x="490138" y="341250"/>
                </a:lnTo>
                <a:lnTo>
                  <a:pt x="471424" y="380661"/>
                </a:lnTo>
                <a:lnTo>
                  <a:pt x="446463" y="415970"/>
                </a:lnTo>
                <a:lnTo>
                  <a:pt x="415970" y="446463"/>
                </a:lnTo>
                <a:lnTo>
                  <a:pt x="380661" y="471424"/>
                </a:lnTo>
                <a:lnTo>
                  <a:pt x="341250" y="490138"/>
                </a:lnTo>
                <a:lnTo>
                  <a:pt x="298453" y="501891"/>
                </a:lnTo>
                <a:lnTo>
                  <a:pt x="252984" y="505967"/>
                </a:lnTo>
                <a:lnTo>
                  <a:pt x="207514" y="501891"/>
                </a:lnTo>
                <a:lnTo>
                  <a:pt x="164717" y="490138"/>
                </a:lnTo>
                <a:lnTo>
                  <a:pt x="125306" y="471423"/>
                </a:lnTo>
                <a:lnTo>
                  <a:pt x="89997" y="446463"/>
                </a:lnTo>
                <a:lnTo>
                  <a:pt x="59504" y="415970"/>
                </a:lnTo>
                <a:lnTo>
                  <a:pt x="34543" y="380661"/>
                </a:lnTo>
                <a:lnTo>
                  <a:pt x="15829" y="341250"/>
                </a:lnTo>
                <a:lnTo>
                  <a:pt x="4076" y="298453"/>
                </a:lnTo>
                <a:lnTo>
                  <a:pt x="0" y="252983"/>
                </a:lnTo>
                <a:close/>
              </a:path>
            </a:pathLst>
          </a:custGeom>
          <a:ln w="12192">
            <a:solidFill>
              <a:srgbClr val="00E3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4415" y="673607"/>
            <a:ext cx="277367" cy="2773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96329" y="457301"/>
            <a:ext cx="2115820" cy="268605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350" spc="-10" dirty="0">
                <a:solidFill>
                  <a:srgbClr val="01C3D2"/>
                </a:solidFill>
                <a:latin typeface="Microsoft YaHei"/>
                <a:cs typeface="Microsoft YaHei"/>
              </a:rPr>
              <a:t>NAME</a:t>
            </a:r>
            <a:endParaRPr sz="135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lang="en-US" sz="1350" b="1" spc="-10" dirty="0" smtClean="0">
                <a:solidFill>
                  <a:srgbClr val="FFFFFF"/>
                </a:solidFill>
                <a:latin typeface="Microsoft YaHei"/>
                <a:cs typeface="Microsoft YaHei"/>
              </a:rPr>
              <a:t>AAA</a:t>
            </a:r>
            <a:endParaRPr sz="135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1350" spc="-10" dirty="0">
                <a:solidFill>
                  <a:srgbClr val="01C3D2"/>
                </a:solidFill>
                <a:latin typeface="Microsoft YaHei"/>
                <a:cs typeface="Microsoft YaHei"/>
              </a:rPr>
              <a:t>PHONE</a:t>
            </a:r>
            <a:r>
              <a:rPr sz="1350" dirty="0">
                <a:solidFill>
                  <a:srgbClr val="01C3D2"/>
                </a:solidFill>
                <a:latin typeface="Microsoft YaHei"/>
                <a:cs typeface="Microsoft YaHei"/>
              </a:rPr>
              <a:t> </a:t>
            </a:r>
            <a:r>
              <a:rPr sz="1350" spc="-5" dirty="0">
                <a:solidFill>
                  <a:srgbClr val="01C3D2"/>
                </a:solidFill>
                <a:latin typeface="Microsoft YaHei"/>
                <a:cs typeface="Microsoft YaHei"/>
              </a:rPr>
              <a:t>NUMBER</a:t>
            </a:r>
            <a:endParaRPr sz="135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lang="en-US" sz="1350" b="1" spc="-5" dirty="0" smtClean="0">
                <a:solidFill>
                  <a:srgbClr val="FFFFFF"/>
                </a:solidFill>
                <a:latin typeface="Microsoft YaHei"/>
                <a:cs typeface="Microsoft YaHei"/>
              </a:rPr>
              <a:t>AAA</a:t>
            </a:r>
            <a:endParaRPr sz="135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sz="1350" spc="-10" dirty="0">
                <a:solidFill>
                  <a:srgbClr val="01C3D2"/>
                </a:solidFill>
                <a:latin typeface="Microsoft YaHei"/>
                <a:cs typeface="Microsoft YaHei"/>
              </a:rPr>
              <a:t>EMAIL</a:t>
            </a:r>
            <a:endParaRPr sz="135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lang="en-US" sz="1350" b="1" spc="-10" dirty="0" smtClean="0">
                <a:solidFill>
                  <a:srgbClr val="FFFFFF"/>
                </a:solidFill>
                <a:latin typeface="Microsoft YaHei"/>
                <a:cs typeface="Microsoft YaHei"/>
              </a:rPr>
              <a:t>AAA</a:t>
            </a:r>
            <a:endParaRPr sz="135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1350" spc="-10" dirty="0">
                <a:solidFill>
                  <a:srgbClr val="01C3D2"/>
                </a:solidFill>
                <a:latin typeface="Microsoft YaHei"/>
                <a:cs typeface="Microsoft YaHei"/>
              </a:rPr>
              <a:t>WEBSITE</a:t>
            </a:r>
            <a:endParaRPr sz="135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lang="en-US" sz="1350" b="1" spc="-10" dirty="0" smtClean="0">
                <a:solidFill>
                  <a:srgbClr val="FFFFFF"/>
                </a:solidFill>
                <a:latin typeface="Microsoft YaHei"/>
                <a:cs typeface="Microsoft YaHei"/>
              </a:rPr>
              <a:t>AAA</a:t>
            </a:r>
            <a:endParaRPr sz="1350" dirty="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98591" y="2657855"/>
            <a:ext cx="509270" cy="506095"/>
          </a:xfrm>
          <a:custGeom>
            <a:avLst/>
            <a:gdLst/>
            <a:ahLst/>
            <a:cxnLst/>
            <a:rect l="l" t="t" r="r" b="b"/>
            <a:pathLst>
              <a:path w="509270" h="506094">
                <a:moveTo>
                  <a:pt x="0" y="252984"/>
                </a:moveTo>
                <a:lnTo>
                  <a:pt x="4099" y="207514"/>
                </a:lnTo>
                <a:lnTo>
                  <a:pt x="15919" y="164717"/>
                </a:lnTo>
                <a:lnTo>
                  <a:pt x="34741" y="125306"/>
                </a:lnTo>
                <a:lnTo>
                  <a:pt x="59847" y="89997"/>
                </a:lnTo>
                <a:lnTo>
                  <a:pt x="90520" y="59504"/>
                </a:lnTo>
                <a:lnTo>
                  <a:pt x="126040" y="34543"/>
                </a:lnTo>
                <a:lnTo>
                  <a:pt x="165690" y="15829"/>
                </a:lnTo>
                <a:lnTo>
                  <a:pt x="208752" y="4076"/>
                </a:lnTo>
                <a:lnTo>
                  <a:pt x="254508" y="0"/>
                </a:lnTo>
                <a:lnTo>
                  <a:pt x="300263" y="4076"/>
                </a:lnTo>
                <a:lnTo>
                  <a:pt x="343325" y="15829"/>
                </a:lnTo>
                <a:lnTo>
                  <a:pt x="382975" y="34543"/>
                </a:lnTo>
                <a:lnTo>
                  <a:pt x="418495" y="59504"/>
                </a:lnTo>
                <a:lnTo>
                  <a:pt x="449168" y="89997"/>
                </a:lnTo>
                <a:lnTo>
                  <a:pt x="474274" y="125306"/>
                </a:lnTo>
                <a:lnTo>
                  <a:pt x="493096" y="164717"/>
                </a:lnTo>
                <a:lnTo>
                  <a:pt x="504916" y="207514"/>
                </a:lnTo>
                <a:lnTo>
                  <a:pt x="509016" y="252984"/>
                </a:lnTo>
                <a:lnTo>
                  <a:pt x="504916" y="298453"/>
                </a:lnTo>
                <a:lnTo>
                  <a:pt x="493096" y="341250"/>
                </a:lnTo>
                <a:lnTo>
                  <a:pt x="474274" y="380661"/>
                </a:lnTo>
                <a:lnTo>
                  <a:pt x="449168" y="415970"/>
                </a:lnTo>
                <a:lnTo>
                  <a:pt x="418495" y="446463"/>
                </a:lnTo>
                <a:lnTo>
                  <a:pt x="382975" y="471424"/>
                </a:lnTo>
                <a:lnTo>
                  <a:pt x="343325" y="490138"/>
                </a:lnTo>
                <a:lnTo>
                  <a:pt x="300263" y="501891"/>
                </a:lnTo>
                <a:lnTo>
                  <a:pt x="254508" y="505968"/>
                </a:lnTo>
                <a:lnTo>
                  <a:pt x="208752" y="501891"/>
                </a:lnTo>
                <a:lnTo>
                  <a:pt x="165690" y="490138"/>
                </a:lnTo>
                <a:lnTo>
                  <a:pt x="126040" y="471424"/>
                </a:lnTo>
                <a:lnTo>
                  <a:pt x="90520" y="446463"/>
                </a:lnTo>
                <a:lnTo>
                  <a:pt x="59847" y="415970"/>
                </a:lnTo>
                <a:lnTo>
                  <a:pt x="34741" y="380661"/>
                </a:lnTo>
                <a:lnTo>
                  <a:pt x="15919" y="341250"/>
                </a:lnTo>
                <a:lnTo>
                  <a:pt x="4099" y="298453"/>
                </a:lnTo>
                <a:lnTo>
                  <a:pt x="0" y="252984"/>
                </a:lnTo>
                <a:close/>
              </a:path>
            </a:pathLst>
          </a:custGeom>
          <a:ln w="12192">
            <a:solidFill>
              <a:srgbClr val="00E3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02223" y="2761488"/>
            <a:ext cx="301751" cy="3017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770379" y="3401314"/>
            <a:ext cx="1901189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92175" algn="l"/>
              </a:tabLst>
            </a:pPr>
            <a:r>
              <a:rPr sz="900" spc="250" dirty="0">
                <a:solidFill>
                  <a:srgbClr val="FFFFFF"/>
                </a:solidFill>
                <a:latin typeface="Microsoft YaHei"/>
                <a:cs typeface="Microsoft YaHei"/>
              </a:rPr>
              <a:t>融资对</a:t>
            </a:r>
            <a:r>
              <a:rPr sz="900" spc="10" dirty="0">
                <a:solidFill>
                  <a:srgbClr val="FFFFFF"/>
                </a:solidFill>
                <a:latin typeface="Microsoft YaHei"/>
                <a:cs typeface="Microsoft YaHei"/>
              </a:rPr>
              <a:t>接</a:t>
            </a:r>
            <a:r>
              <a:rPr sz="900" dirty="0">
                <a:solidFill>
                  <a:srgbClr val="FFFFFF"/>
                </a:solidFill>
                <a:latin typeface="Microsoft YaHei"/>
                <a:cs typeface="Microsoft YaHei"/>
              </a:rPr>
              <a:t>	</a:t>
            </a:r>
            <a:r>
              <a:rPr sz="900" spc="80" dirty="0">
                <a:solidFill>
                  <a:srgbClr val="FFFFFF"/>
                </a:solidFill>
                <a:latin typeface="Microsoft YaHei"/>
                <a:cs typeface="Microsoft YaHei"/>
              </a:rPr>
              <a:t>A</a:t>
            </a:r>
            <a:r>
              <a:rPr sz="900" spc="65" dirty="0">
                <a:solidFill>
                  <a:srgbClr val="FFFFFF"/>
                </a:solidFill>
                <a:latin typeface="Microsoft YaHei"/>
                <a:cs typeface="Microsoft YaHei"/>
              </a:rPr>
              <a:t>I</a:t>
            </a:r>
            <a:r>
              <a:rPr sz="900" spc="80" dirty="0">
                <a:solidFill>
                  <a:srgbClr val="FFFFFF"/>
                </a:solidFill>
                <a:latin typeface="Microsoft YaHei"/>
                <a:cs typeface="Microsoft YaHei"/>
              </a:rPr>
              <a:t>教育应用云</a:t>
            </a:r>
            <a:r>
              <a:rPr sz="900" spc="55" dirty="0">
                <a:solidFill>
                  <a:srgbClr val="FFFFFF"/>
                </a:solidFill>
                <a:latin typeface="Microsoft YaHei"/>
                <a:cs typeface="Microsoft YaHei"/>
              </a:rPr>
              <a:t>平</a:t>
            </a:r>
            <a:r>
              <a:rPr sz="900" spc="10" dirty="0">
                <a:solidFill>
                  <a:srgbClr val="FFFFFF"/>
                </a:solidFill>
                <a:latin typeface="Microsoft YaHei"/>
                <a:cs typeface="Microsoft YaHei"/>
              </a:rPr>
              <a:t>台</a:t>
            </a:r>
            <a:endParaRPr sz="9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6344" y="2185416"/>
            <a:ext cx="8425180" cy="1268095"/>
          </a:xfrm>
          <a:custGeom>
            <a:avLst/>
            <a:gdLst/>
            <a:ahLst/>
            <a:cxnLst/>
            <a:rect l="l" t="t" r="r" b="b"/>
            <a:pathLst>
              <a:path w="8425180" h="1268095">
                <a:moveTo>
                  <a:pt x="7856220" y="0"/>
                </a:moveTo>
                <a:lnTo>
                  <a:pt x="7856220" y="322960"/>
                </a:lnTo>
                <a:lnTo>
                  <a:pt x="0" y="322960"/>
                </a:lnTo>
                <a:lnTo>
                  <a:pt x="0" y="945007"/>
                </a:lnTo>
                <a:lnTo>
                  <a:pt x="7856220" y="945007"/>
                </a:lnTo>
                <a:lnTo>
                  <a:pt x="7856220" y="1267968"/>
                </a:lnTo>
                <a:lnTo>
                  <a:pt x="8424672" y="633983"/>
                </a:lnTo>
                <a:lnTo>
                  <a:pt x="7856220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26179" y="2217419"/>
            <a:ext cx="1203960" cy="1207135"/>
          </a:xfrm>
          <a:custGeom>
            <a:avLst/>
            <a:gdLst/>
            <a:ahLst/>
            <a:cxnLst/>
            <a:rect l="l" t="t" r="r" b="b"/>
            <a:pathLst>
              <a:path w="1203960" h="1207135">
                <a:moveTo>
                  <a:pt x="601980" y="0"/>
                </a:moveTo>
                <a:lnTo>
                  <a:pt x="554932" y="1816"/>
                </a:lnTo>
                <a:lnTo>
                  <a:pt x="508876" y="7174"/>
                </a:lnTo>
                <a:lnTo>
                  <a:pt x="463944" y="15942"/>
                </a:lnTo>
                <a:lnTo>
                  <a:pt x="420271" y="27983"/>
                </a:lnTo>
                <a:lnTo>
                  <a:pt x="377990" y="43164"/>
                </a:lnTo>
                <a:lnTo>
                  <a:pt x="337234" y="61350"/>
                </a:lnTo>
                <a:lnTo>
                  <a:pt x="298139" y="82408"/>
                </a:lnTo>
                <a:lnTo>
                  <a:pt x="260837" y="106203"/>
                </a:lnTo>
                <a:lnTo>
                  <a:pt x="225463" y="132601"/>
                </a:lnTo>
                <a:lnTo>
                  <a:pt x="192149" y="161467"/>
                </a:lnTo>
                <a:lnTo>
                  <a:pt x="161031" y="192667"/>
                </a:lnTo>
                <a:lnTo>
                  <a:pt x="132241" y="226067"/>
                </a:lnTo>
                <a:lnTo>
                  <a:pt x="105914" y="261532"/>
                </a:lnTo>
                <a:lnTo>
                  <a:pt x="82183" y="298929"/>
                </a:lnTo>
                <a:lnTo>
                  <a:pt x="61182" y="338123"/>
                </a:lnTo>
                <a:lnTo>
                  <a:pt x="43045" y="378980"/>
                </a:lnTo>
                <a:lnTo>
                  <a:pt x="27905" y="421365"/>
                </a:lnTo>
                <a:lnTo>
                  <a:pt x="15897" y="465144"/>
                </a:lnTo>
                <a:lnTo>
                  <a:pt x="7154" y="510183"/>
                </a:lnTo>
                <a:lnTo>
                  <a:pt x="1810" y="556348"/>
                </a:lnTo>
                <a:lnTo>
                  <a:pt x="0" y="603504"/>
                </a:lnTo>
                <a:lnTo>
                  <a:pt x="1810" y="650659"/>
                </a:lnTo>
                <a:lnTo>
                  <a:pt x="7154" y="696824"/>
                </a:lnTo>
                <a:lnTo>
                  <a:pt x="15897" y="741863"/>
                </a:lnTo>
                <a:lnTo>
                  <a:pt x="27905" y="785642"/>
                </a:lnTo>
                <a:lnTo>
                  <a:pt x="43045" y="828027"/>
                </a:lnTo>
                <a:lnTo>
                  <a:pt x="61182" y="868884"/>
                </a:lnTo>
                <a:lnTo>
                  <a:pt x="82183" y="908078"/>
                </a:lnTo>
                <a:lnTo>
                  <a:pt x="105914" y="945475"/>
                </a:lnTo>
                <a:lnTo>
                  <a:pt x="132241" y="980940"/>
                </a:lnTo>
                <a:lnTo>
                  <a:pt x="161031" y="1014340"/>
                </a:lnTo>
                <a:lnTo>
                  <a:pt x="192149" y="1045540"/>
                </a:lnTo>
                <a:lnTo>
                  <a:pt x="225463" y="1074406"/>
                </a:lnTo>
                <a:lnTo>
                  <a:pt x="260837" y="1100804"/>
                </a:lnTo>
                <a:lnTo>
                  <a:pt x="298139" y="1124599"/>
                </a:lnTo>
                <a:lnTo>
                  <a:pt x="337234" y="1145657"/>
                </a:lnTo>
                <a:lnTo>
                  <a:pt x="377990" y="1163843"/>
                </a:lnTo>
                <a:lnTo>
                  <a:pt x="420271" y="1179024"/>
                </a:lnTo>
                <a:lnTo>
                  <a:pt x="463944" y="1191065"/>
                </a:lnTo>
                <a:lnTo>
                  <a:pt x="508876" y="1199833"/>
                </a:lnTo>
                <a:lnTo>
                  <a:pt x="554932" y="1205191"/>
                </a:lnTo>
                <a:lnTo>
                  <a:pt x="601980" y="1207008"/>
                </a:lnTo>
                <a:lnTo>
                  <a:pt x="649027" y="1205191"/>
                </a:lnTo>
                <a:lnTo>
                  <a:pt x="695083" y="1199833"/>
                </a:lnTo>
                <a:lnTo>
                  <a:pt x="740015" y="1191065"/>
                </a:lnTo>
                <a:lnTo>
                  <a:pt x="783688" y="1179024"/>
                </a:lnTo>
                <a:lnTo>
                  <a:pt x="825969" y="1163843"/>
                </a:lnTo>
                <a:lnTo>
                  <a:pt x="866725" y="1145657"/>
                </a:lnTo>
                <a:lnTo>
                  <a:pt x="905820" y="1124599"/>
                </a:lnTo>
                <a:lnTo>
                  <a:pt x="943122" y="1100804"/>
                </a:lnTo>
                <a:lnTo>
                  <a:pt x="978496" y="1074406"/>
                </a:lnTo>
                <a:lnTo>
                  <a:pt x="1011810" y="1045540"/>
                </a:lnTo>
                <a:lnTo>
                  <a:pt x="1042928" y="1014340"/>
                </a:lnTo>
                <a:lnTo>
                  <a:pt x="1071718" y="980940"/>
                </a:lnTo>
                <a:lnTo>
                  <a:pt x="1098045" y="945475"/>
                </a:lnTo>
                <a:lnTo>
                  <a:pt x="1121776" y="908078"/>
                </a:lnTo>
                <a:lnTo>
                  <a:pt x="1142777" y="868884"/>
                </a:lnTo>
                <a:lnTo>
                  <a:pt x="1160914" y="828027"/>
                </a:lnTo>
                <a:lnTo>
                  <a:pt x="1176054" y="785642"/>
                </a:lnTo>
                <a:lnTo>
                  <a:pt x="1188062" y="741863"/>
                </a:lnTo>
                <a:lnTo>
                  <a:pt x="1196805" y="696824"/>
                </a:lnTo>
                <a:lnTo>
                  <a:pt x="1202149" y="650659"/>
                </a:lnTo>
                <a:lnTo>
                  <a:pt x="1203960" y="603504"/>
                </a:lnTo>
                <a:lnTo>
                  <a:pt x="1202149" y="556348"/>
                </a:lnTo>
                <a:lnTo>
                  <a:pt x="1196805" y="510183"/>
                </a:lnTo>
                <a:lnTo>
                  <a:pt x="1188062" y="465144"/>
                </a:lnTo>
                <a:lnTo>
                  <a:pt x="1176054" y="421365"/>
                </a:lnTo>
                <a:lnTo>
                  <a:pt x="1160914" y="378980"/>
                </a:lnTo>
                <a:lnTo>
                  <a:pt x="1142777" y="338123"/>
                </a:lnTo>
                <a:lnTo>
                  <a:pt x="1121776" y="298929"/>
                </a:lnTo>
                <a:lnTo>
                  <a:pt x="1098045" y="261532"/>
                </a:lnTo>
                <a:lnTo>
                  <a:pt x="1071718" y="226067"/>
                </a:lnTo>
                <a:lnTo>
                  <a:pt x="1042928" y="192667"/>
                </a:lnTo>
                <a:lnTo>
                  <a:pt x="1011810" y="161467"/>
                </a:lnTo>
                <a:lnTo>
                  <a:pt x="978496" y="132601"/>
                </a:lnTo>
                <a:lnTo>
                  <a:pt x="943122" y="106203"/>
                </a:lnTo>
                <a:lnTo>
                  <a:pt x="905820" y="82408"/>
                </a:lnTo>
                <a:lnTo>
                  <a:pt x="866725" y="61350"/>
                </a:lnTo>
                <a:lnTo>
                  <a:pt x="825969" y="43164"/>
                </a:lnTo>
                <a:lnTo>
                  <a:pt x="783688" y="27983"/>
                </a:lnTo>
                <a:lnTo>
                  <a:pt x="740015" y="15942"/>
                </a:lnTo>
                <a:lnTo>
                  <a:pt x="695083" y="7174"/>
                </a:lnTo>
                <a:lnTo>
                  <a:pt x="649027" y="1816"/>
                </a:lnTo>
                <a:lnTo>
                  <a:pt x="601980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26179" y="2217419"/>
            <a:ext cx="1203960" cy="1207135"/>
          </a:xfrm>
          <a:custGeom>
            <a:avLst/>
            <a:gdLst/>
            <a:ahLst/>
            <a:cxnLst/>
            <a:rect l="l" t="t" r="r" b="b"/>
            <a:pathLst>
              <a:path w="1203960" h="1207135">
                <a:moveTo>
                  <a:pt x="0" y="603504"/>
                </a:moveTo>
                <a:lnTo>
                  <a:pt x="1810" y="556348"/>
                </a:lnTo>
                <a:lnTo>
                  <a:pt x="7154" y="510183"/>
                </a:lnTo>
                <a:lnTo>
                  <a:pt x="15897" y="465144"/>
                </a:lnTo>
                <a:lnTo>
                  <a:pt x="27905" y="421365"/>
                </a:lnTo>
                <a:lnTo>
                  <a:pt x="43045" y="378980"/>
                </a:lnTo>
                <a:lnTo>
                  <a:pt x="61182" y="338123"/>
                </a:lnTo>
                <a:lnTo>
                  <a:pt x="82183" y="298929"/>
                </a:lnTo>
                <a:lnTo>
                  <a:pt x="105914" y="261532"/>
                </a:lnTo>
                <a:lnTo>
                  <a:pt x="132241" y="226067"/>
                </a:lnTo>
                <a:lnTo>
                  <a:pt x="161031" y="192667"/>
                </a:lnTo>
                <a:lnTo>
                  <a:pt x="192149" y="161467"/>
                </a:lnTo>
                <a:lnTo>
                  <a:pt x="225463" y="132601"/>
                </a:lnTo>
                <a:lnTo>
                  <a:pt x="260837" y="106203"/>
                </a:lnTo>
                <a:lnTo>
                  <a:pt x="298139" y="82408"/>
                </a:lnTo>
                <a:lnTo>
                  <a:pt x="337234" y="61350"/>
                </a:lnTo>
                <a:lnTo>
                  <a:pt x="377990" y="43164"/>
                </a:lnTo>
                <a:lnTo>
                  <a:pt x="420271" y="27983"/>
                </a:lnTo>
                <a:lnTo>
                  <a:pt x="463944" y="15942"/>
                </a:lnTo>
                <a:lnTo>
                  <a:pt x="508876" y="7174"/>
                </a:lnTo>
                <a:lnTo>
                  <a:pt x="554932" y="1816"/>
                </a:lnTo>
                <a:lnTo>
                  <a:pt x="601980" y="0"/>
                </a:lnTo>
                <a:lnTo>
                  <a:pt x="649027" y="1816"/>
                </a:lnTo>
                <a:lnTo>
                  <a:pt x="695083" y="7174"/>
                </a:lnTo>
                <a:lnTo>
                  <a:pt x="740015" y="15942"/>
                </a:lnTo>
                <a:lnTo>
                  <a:pt x="783688" y="27983"/>
                </a:lnTo>
                <a:lnTo>
                  <a:pt x="825969" y="43164"/>
                </a:lnTo>
                <a:lnTo>
                  <a:pt x="866725" y="61350"/>
                </a:lnTo>
                <a:lnTo>
                  <a:pt x="905820" y="82408"/>
                </a:lnTo>
                <a:lnTo>
                  <a:pt x="943122" y="106203"/>
                </a:lnTo>
                <a:lnTo>
                  <a:pt x="978496" y="132601"/>
                </a:lnTo>
                <a:lnTo>
                  <a:pt x="1011810" y="161467"/>
                </a:lnTo>
                <a:lnTo>
                  <a:pt x="1042928" y="192667"/>
                </a:lnTo>
                <a:lnTo>
                  <a:pt x="1071718" y="226067"/>
                </a:lnTo>
                <a:lnTo>
                  <a:pt x="1098045" y="261532"/>
                </a:lnTo>
                <a:lnTo>
                  <a:pt x="1121776" y="298929"/>
                </a:lnTo>
                <a:lnTo>
                  <a:pt x="1142777" y="338123"/>
                </a:lnTo>
                <a:lnTo>
                  <a:pt x="1160914" y="378980"/>
                </a:lnTo>
                <a:lnTo>
                  <a:pt x="1176054" y="421365"/>
                </a:lnTo>
                <a:lnTo>
                  <a:pt x="1188062" y="465144"/>
                </a:lnTo>
                <a:lnTo>
                  <a:pt x="1196805" y="510183"/>
                </a:lnTo>
                <a:lnTo>
                  <a:pt x="1202149" y="556348"/>
                </a:lnTo>
                <a:lnTo>
                  <a:pt x="1203960" y="603504"/>
                </a:lnTo>
                <a:lnTo>
                  <a:pt x="1202149" y="650659"/>
                </a:lnTo>
                <a:lnTo>
                  <a:pt x="1196805" y="696824"/>
                </a:lnTo>
                <a:lnTo>
                  <a:pt x="1188062" y="741863"/>
                </a:lnTo>
                <a:lnTo>
                  <a:pt x="1176054" y="785642"/>
                </a:lnTo>
                <a:lnTo>
                  <a:pt x="1160914" y="828027"/>
                </a:lnTo>
                <a:lnTo>
                  <a:pt x="1142777" y="868884"/>
                </a:lnTo>
                <a:lnTo>
                  <a:pt x="1121776" y="908078"/>
                </a:lnTo>
                <a:lnTo>
                  <a:pt x="1098045" y="945475"/>
                </a:lnTo>
                <a:lnTo>
                  <a:pt x="1071718" y="980940"/>
                </a:lnTo>
                <a:lnTo>
                  <a:pt x="1042928" y="1014340"/>
                </a:lnTo>
                <a:lnTo>
                  <a:pt x="1011810" y="1045540"/>
                </a:lnTo>
                <a:lnTo>
                  <a:pt x="978496" y="1074406"/>
                </a:lnTo>
                <a:lnTo>
                  <a:pt x="943122" y="1100804"/>
                </a:lnTo>
                <a:lnTo>
                  <a:pt x="905820" y="1124599"/>
                </a:lnTo>
                <a:lnTo>
                  <a:pt x="866725" y="1145657"/>
                </a:lnTo>
                <a:lnTo>
                  <a:pt x="825969" y="1163843"/>
                </a:lnTo>
                <a:lnTo>
                  <a:pt x="783688" y="1179024"/>
                </a:lnTo>
                <a:lnTo>
                  <a:pt x="740015" y="1191065"/>
                </a:lnTo>
                <a:lnTo>
                  <a:pt x="695083" y="1199833"/>
                </a:lnTo>
                <a:lnTo>
                  <a:pt x="649027" y="1205191"/>
                </a:lnTo>
                <a:lnTo>
                  <a:pt x="601980" y="1207008"/>
                </a:lnTo>
                <a:lnTo>
                  <a:pt x="554932" y="1205191"/>
                </a:lnTo>
                <a:lnTo>
                  <a:pt x="508876" y="1199833"/>
                </a:lnTo>
                <a:lnTo>
                  <a:pt x="463944" y="1191065"/>
                </a:lnTo>
                <a:lnTo>
                  <a:pt x="420271" y="1179024"/>
                </a:lnTo>
                <a:lnTo>
                  <a:pt x="377990" y="1163843"/>
                </a:lnTo>
                <a:lnTo>
                  <a:pt x="337234" y="1145657"/>
                </a:lnTo>
                <a:lnTo>
                  <a:pt x="298139" y="1124599"/>
                </a:lnTo>
                <a:lnTo>
                  <a:pt x="260837" y="1100804"/>
                </a:lnTo>
                <a:lnTo>
                  <a:pt x="225463" y="1074406"/>
                </a:lnTo>
                <a:lnTo>
                  <a:pt x="192149" y="1045540"/>
                </a:lnTo>
                <a:lnTo>
                  <a:pt x="161031" y="1014340"/>
                </a:lnTo>
                <a:lnTo>
                  <a:pt x="132241" y="980940"/>
                </a:lnTo>
                <a:lnTo>
                  <a:pt x="105914" y="945475"/>
                </a:lnTo>
                <a:lnTo>
                  <a:pt x="82183" y="908078"/>
                </a:lnTo>
                <a:lnTo>
                  <a:pt x="61182" y="868884"/>
                </a:lnTo>
                <a:lnTo>
                  <a:pt x="43045" y="828027"/>
                </a:lnTo>
                <a:lnTo>
                  <a:pt x="27905" y="785642"/>
                </a:lnTo>
                <a:lnTo>
                  <a:pt x="15897" y="741863"/>
                </a:lnTo>
                <a:lnTo>
                  <a:pt x="7154" y="696824"/>
                </a:lnTo>
                <a:lnTo>
                  <a:pt x="1810" y="650659"/>
                </a:lnTo>
                <a:lnTo>
                  <a:pt x="0" y="603504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63746" y="2590876"/>
            <a:ext cx="5257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02</a:t>
            </a:r>
            <a:endParaRPr sz="3200">
              <a:latin typeface="Microsoft YaHei"/>
              <a:cs typeface="Microsoft Ya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49340" y="2217419"/>
            <a:ext cx="1207135" cy="1207135"/>
          </a:xfrm>
          <a:custGeom>
            <a:avLst/>
            <a:gdLst/>
            <a:ahLst/>
            <a:cxnLst/>
            <a:rect l="l" t="t" r="r" b="b"/>
            <a:pathLst>
              <a:path w="1207134" h="1207135">
                <a:moveTo>
                  <a:pt x="603504" y="0"/>
                </a:moveTo>
                <a:lnTo>
                  <a:pt x="556348" y="1816"/>
                </a:lnTo>
                <a:lnTo>
                  <a:pt x="510183" y="7174"/>
                </a:lnTo>
                <a:lnTo>
                  <a:pt x="465144" y="15942"/>
                </a:lnTo>
                <a:lnTo>
                  <a:pt x="421365" y="27983"/>
                </a:lnTo>
                <a:lnTo>
                  <a:pt x="378980" y="43164"/>
                </a:lnTo>
                <a:lnTo>
                  <a:pt x="338123" y="61350"/>
                </a:lnTo>
                <a:lnTo>
                  <a:pt x="298929" y="82408"/>
                </a:lnTo>
                <a:lnTo>
                  <a:pt x="261532" y="106203"/>
                </a:lnTo>
                <a:lnTo>
                  <a:pt x="226067" y="132601"/>
                </a:lnTo>
                <a:lnTo>
                  <a:pt x="192667" y="161467"/>
                </a:lnTo>
                <a:lnTo>
                  <a:pt x="161467" y="192667"/>
                </a:lnTo>
                <a:lnTo>
                  <a:pt x="132601" y="226067"/>
                </a:lnTo>
                <a:lnTo>
                  <a:pt x="106203" y="261532"/>
                </a:lnTo>
                <a:lnTo>
                  <a:pt x="82408" y="298929"/>
                </a:lnTo>
                <a:lnTo>
                  <a:pt x="61350" y="338123"/>
                </a:lnTo>
                <a:lnTo>
                  <a:pt x="43164" y="378980"/>
                </a:lnTo>
                <a:lnTo>
                  <a:pt x="27983" y="421365"/>
                </a:lnTo>
                <a:lnTo>
                  <a:pt x="15942" y="465144"/>
                </a:lnTo>
                <a:lnTo>
                  <a:pt x="7174" y="510183"/>
                </a:lnTo>
                <a:lnTo>
                  <a:pt x="1816" y="556348"/>
                </a:lnTo>
                <a:lnTo>
                  <a:pt x="0" y="603504"/>
                </a:lnTo>
                <a:lnTo>
                  <a:pt x="1816" y="650659"/>
                </a:lnTo>
                <a:lnTo>
                  <a:pt x="7174" y="696824"/>
                </a:lnTo>
                <a:lnTo>
                  <a:pt x="15942" y="741863"/>
                </a:lnTo>
                <a:lnTo>
                  <a:pt x="27983" y="785642"/>
                </a:lnTo>
                <a:lnTo>
                  <a:pt x="43164" y="828027"/>
                </a:lnTo>
                <a:lnTo>
                  <a:pt x="61350" y="868884"/>
                </a:lnTo>
                <a:lnTo>
                  <a:pt x="82408" y="908078"/>
                </a:lnTo>
                <a:lnTo>
                  <a:pt x="106203" y="945475"/>
                </a:lnTo>
                <a:lnTo>
                  <a:pt x="132601" y="980940"/>
                </a:lnTo>
                <a:lnTo>
                  <a:pt x="161467" y="1014340"/>
                </a:lnTo>
                <a:lnTo>
                  <a:pt x="192667" y="1045540"/>
                </a:lnTo>
                <a:lnTo>
                  <a:pt x="226067" y="1074406"/>
                </a:lnTo>
                <a:lnTo>
                  <a:pt x="261532" y="1100804"/>
                </a:lnTo>
                <a:lnTo>
                  <a:pt x="298929" y="1124599"/>
                </a:lnTo>
                <a:lnTo>
                  <a:pt x="338123" y="1145657"/>
                </a:lnTo>
                <a:lnTo>
                  <a:pt x="378980" y="1163843"/>
                </a:lnTo>
                <a:lnTo>
                  <a:pt x="421365" y="1179024"/>
                </a:lnTo>
                <a:lnTo>
                  <a:pt x="465144" y="1191065"/>
                </a:lnTo>
                <a:lnTo>
                  <a:pt x="510183" y="1199833"/>
                </a:lnTo>
                <a:lnTo>
                  <a:pt x="556348" y="1205191"/>
                </a:lnTo>
                <a:lnTo>
                  <a:pt x="603504" y="1207008"/>
                </a:lnTo>
                <a:lnTo>
                  <a:pt x="650659" y="1205191"/>
                </a:lnTo>
                <a:lnTo>
                  <a:pt x="696824" y="1199833"/>
                </a:lnTo>
                <a:lnTo>
                  <a:pt x="741863" y="1191065"/>
                </a:lnTo>
                <a:lnTo>
                  <a:pt x="785642" y="1179024"/>
                </a:lnTo>
                <a:lnTo>
                  <a:pt x="828027" y="1163843"/>
                </a:lnTo>
                <a:lnTo>
                  <a:pt x="868884" y="1145657"/>
                </a:lnTo>
                <a:lnTo>
                  <a:pt x="908078" y="1124599"/>
                </a:lnTo>
                <a:lnTo>
                  <a:pt x="945475" y="1100804"/>
                </a:lnTo>
                <a:lnTo>
                  <a:pt x="980940" y="1074406"/>
                </a:lnTo>
                <a:lnTo>
                  <a:pt x="1014340" y="1045540"/>
                </a:lnTo>
                <a:lnTo>
                  <a:pt x="1045540" y="1014340"/>
                </a:lnTo>
                <a:lnTo>
                  <a:pt x="1074406" y="980940"/>
                </a:lnTo>
                <a:lnTo>
                  <a:pt x="1100804" y="945475"/>
                </a:lnTo>
                <a:lnTo>
                  <a:pt x="1124599" y="908078"/>
                </a:lnTo>
                <a:lnTo>
                  <a:pt x="1145657" y="868884"/>
                </a:lnTo>
                <a:lnTo>
                  <a:pt x="1163843" y="828027"/>
                </a:lnTo>
                <a:lnTo>
                  <a:pt x="1179024" y="785642"/>
                </a:lnTo>
                <a:lnTo>
                  <a:pt x="1191065" y="741863"/>
                </a:lnTo>
                <a:lnTo>
                  <a:pt x="1199833" y="696824"/>
                </a:lnTo>
                <a:lnTo>
                  <a:pt x="1205191" y="650659"/>
                </a:lnTo>
                <a:lnTo>
                  <a:pt x="1207008" y="603504"/>
                </a:lnTo>
                <a:lnTo>
                  <a:pt x="1205191" y="556348"/>
                </a:lnTo>
                <a:lnTo>
                  <a:pt x="1199833" y="510183"/>
                </a:lnTo>
                <a:lnTo>
                  <a:pt x="1191065" y="465144"/>
                </a:lnTo>
                <a:lnTo>
                  <a:pt x="1179024" y="421365"/>
                </a:lnTo>
                <a:lnTo>
                  <a:pt x="1163843" y="378980"/>
                </a:lnTo>
                <a:lnTo>
                  <a:pt x="1145657" y="338123"/>
                </a:lnTo>
                <a:lnTo>
                  <a:pt x="1124599" y="298929"/>
                </a:lnTo>
                <a:lnTo>
                  <a:pt x="1100804" y="261532"/>
                </a:lnTo>
                <a:lnTo>
                  <a:pt x="1074406" y="226067"/>
                </a:lnTo>
                <a:lnTo>
                  <a:pt x="1045540" y="192667"/>
                </a:lnTo>
                <a:lnTo>
                  <a:pt x="1014340" y="161467"/>
                </a:lnTo>
                <a:lnTo>
                  <a:pt x="980940" y="132601"/>
                </a:lnTo>
                <a:lnTo>
                  <a:pt x="945475" y="106203"/>
                </a:lnTo>
                <a:lnTo>
                  <a:pt x="908078" y="82408"/>
                </a:lnTo>
                <a:lnTo>
                  <a:pt x="868884" y="61350"/>
                </a:lnTo>
                <a:lnTo>
                  <a:pt x="828027" y="43164"/>
                </a:lnTo>
                <a:lnTo>
                  <a:pt x="785642" y="27983"/>
                </a:lnTo>
                <a:lnTo>
                  <a:pt x="741863" y="15942"/>
                </a:lnTo>
                <a:lnTo>
                  <a:pt x="696824" y="7174"/>
                </a:lnTo>
                <a:lnTo>
                  <a:pt x="650659" y="1816"/>
                </a:lnTo>
                <a:lnTo>
                  <a:pt x="603504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49340" y="2217419"/>
            <a:ext cx="1207135" cy="1207135"/>
          </a:xfrm>
          <a:custGeom>
            <a:avLst/>
            <a:gdLst/>
            <a:ahLst/>
            <a:cxnLst/>
            <a:rect l="l" t="t" r="r" b="b"/>
            <a:pathLst>
              <a:path w="1207134" h="1207135">
                <a:moveTo>
                  <a:pt x="0" y="603504"/>
                </a:moveTo>
                <a:lnTo>
                  <a:pt x="1816" y="556348"/>
                </a:lnTo>
                <a:lnTo>
                  <a:pt x="7174" y="510183"/>
                </a:lnTo>
                <a:lnTo>
                  <a:pt x="15942" y="465144"/>
                </a:lnTo>
                <a:lnTo>
                  <a:pt x="27983" y="421365"/>
                </a:lnTo>
                <a:lnTo>
                  <a:pt x="43164" y="378980"/>
                </a:lnTo>
                <a:lnTo>
                  <a:pt x="61350" y="338123"/>
                </a:lnTo>
                <a:lnTo>
                  <a:pt x="82408" y="298929"/>
                </a:lnTo>
                <a:lnTo>
                  <a:pt x="106203" y="261532"/>
                </a:lnTo>
                <a:lnTo>
                  <a:pt x="132601" y="226067"/>
                </a:lnTo>
                <a:lnTo>
                  <a:pt x="161467" y="192667"/>
                </a:lnTo>
                <a:lnTo>
                  <a:pt x="192667" y="161467"/>
                </a:lnTo>
                <a:lnTo>
                  <a:pt x="226067" y="132601"/>
                </a:lnTo>
                <a:lnTo>
                  <a:pt x="261532" y="106203"/>
                </a:lnTo>
                <a:lnTo>
                  <a:pt x="298929" y="82408"/>
                </a:lnTo>
                <a:lnTo>
                  <a:pt x="338123" y="61350"/>
                </a:lnTo>
                <a:lnTo>
                  <a:pt x="378980" y="43164"/>
                </a:lnTo>
                <a:lnTo>
                  <a:pt x="421365" y="27983"/>
                </a:lnTo>
                <a:lnTo>
                  <a:pt x="465144" y="15942"/>
                </a:lnTo>
                <a:lnTo>
                  <a:pt x="510183" y="7174"/>
                </a:lnTo>
                <a:lnTo>
                  <a:pt x="556348" y="1816"/>
                </a:lnTo>
                <a:lnTo>
                  <a:pt x="603504" y="0"/>
                </a:lnTo>
                <a:lnTo>
                  <a:pt x="650659" y="1816"/>
                </a:lnTo>
                <a:lnTo>
                  <a:pt x="696824" y="7174"/>
                </a:lnTo>
                <a:lnTo>
                  <a:pt x="741863" y="15942"/>
                </a:lnTo>
                <a:lnTo>
                  <a:pt x="785642" y="27983"/>
                </a:lnTo>
                <a:lnTo>
                  <a:pt x="828027" y="43164"/>
                </a:lnTo>
                <a:lnTo>
                  <a:pt x="868884" y="61350"/>
                </a:lnTo>
                <a:lnTo>
                  <a:pt x="908078" y="82408"/>
                </a:lnTo>
                <a:lnTo>
                  <a:pt x="945475" y="106203"/>
                </a:lnTo>
                <a:lnTo>
                  <a:pt x="980940" y="132601"/>
                </a:lnTo>
                <a:lnTo>
                  <a:pt x="1014340" y="161467"/>
                </a:lnTo>
                <a:lnTo>
                  <a:pt x="1045540" y="192667"/>
                </a:lnTo>
                <a:lnTo>
                  <a:pt x="1074406" y="226067"/>
                </a:lnTo>
                <a:lnTo>
                  <a:pt x="1100804" y="261532"/>
                </a:lnTo>
                <a:lnTo>
                  <a:pt x="1124599" y="298929"/>
                </a:lnTo>
                <a:lnTo>
                  <a:pt x="1145657" y="338123"/>
                </a:lnTo>
                <a:lnTo>
                  <a:pt x="1163843" y="378980"/>
                </a:lnTo>
                <a:lnTo>
                  <a:pt x="1179024" y="421365"/>
                </a:lnTo>
                <a:lnTo>
                  <a:pt x="1191065" y="465144"/>
                </a:lnTo>
                <a:lnTo>
                  <a:pt x="1199833" y="510183"/>
                </a:lnTo>
                <a:lnTo>
                  <a:pt x="1205191" y="556348"/>
                </a:lnTo>
                <a:lnTo>
                  <a:pt x="1207008" y="603504"/>
                </a:lnTo>
                <a:lnTo>
                  <a:pt x="1205191" y="650659"/>
                </a:lnTo>
                <a:lnTo>
                  <a:pt x="1199833" y="696824"/>
                </a:lnTo>
                <a:lnTo>
                  <a:pt x="1191065" y="741863"/>
                </a:lnTo>
                <a:lnTo>
                  <a:pt x="1179024" y="785642"/>
                </a:lnTo>
                <a:lnTo>
                  <a:pt x="1163843" y="828027"/>
                </a:lnTo>
                <a:lnTo>
                  <a:pt x="1145657" y="868884"/>
                </a:lnTo>
                <a:lnTo>
                  <a:pt x="1124599" y="908078"/>
                </a:lnTo>
                <a:lnTo>
                  <a:pt x="1100804" y="945475"/>
                </a:lnTo>
                <a:lnTo>
                  <a:pt x="1074406" y="980940"/>
                </a:lnTo>
                <a:lnTo>
                  <a:pt x="1045540" y="1014340"/>
                </a:lnTo>
                <a:lnTo>
                  <a:pt x="1014340" y="1045540"/>
                </a:lnTo>
                <a:lnTo>
                  <a:pt x="980940" y="1074406"/>
                </a:lnTo>
                <a:lnTo>
                  <a:pt x="945475" y="1100804"/>
                </a:lnTo>
                <a:lnTo>
                  <a:pt x="908078" y="1124599"/>
                </a:lnTo>
                <a:lnTo>
                  <a:pt x="868884" y="1145657"/>
                </a:lnTo>
                <a:lnTo>
                  <a:pt x="828027" y="1163843"/>
                </a:lnTo>
                <a:lnTo>
                  <a:pt x="785642" y="1179024"/>
                </a:lnTo>
                <a:lnTo>
                  <a:pt x="741863" y="1191065"/>
                </a:lnTo>
                <a:lnTo>
                  <a:pt x="696824" y="1199833"/>
                </a:lnTo>
                <a:lnTo>
                  <a:pt x="650659" y="1205191"/>
                </a:lnTo>
                <a:lnTo>
                  <a:pt x="603504" y="1207008"/>
                </a:lnTo>
                <a:lnTo>
                  <a:pt x="556348" y="1205191"/>
                </a:lnTo>
                <a:lnTo>
                  <a:pt x="510183" y="1199833"/>
                </a:lnTo>
                <a:lnTo>
                  <a:pt x="465144" y="1191065"/>
                </a:lnTo>
                <a:lnTo>
                  <a:pt x="421365" y="1179024"/>
                </a:lnTo>
                <a:lnTo>
                  <a:pt x="378980" y="1163843"/>
                </a:lnTo>
                <a:lnTo>
                  <a:pt x="338123" y="1145657"/>
                </a:lnTo>
                <a:lnTo>
                  <a:pt x="298929" y="1124599"/>
                </a:lnTo>
                <a:lnTo>
                  <a:pt x="261532" y="1100804"/>
                </a:lnTo>
                <a:lnTo>
                  <a:pt x="226067" y="1074406"/>
                </a:lnTo>
                <a:lnTo>
                  <a:pt x="192667" y="1045540"/>
                </a:lnTo>
                <a:lnTo>
                  <a:pt x="161467" y="1014340"/>
                </a:lnTo>
                <a:lnTo>
                  <a:pt x="132601" y="980940"/>
                </a:lnTo>
                <a:lnTo>
                  <a:pt x="106203" y="945475"/>
                </a:lnTo>
                <a:lnTo>
                  <a:pt x="82408" y="908078"/>
                </a:lnTo>
                <a:lnTo>
                  <a:pt x="61350" y="868884"/>
                </a:lnTo>
                <a:lnTo>
                  <a:pt x="43164" y="828027"/>
                </a:lnTo>
                <a:lnTo>
                  <a:pt x="27983" y="785642"/>
                </a:lnTo>
                <a:lnTo>
                  <a:pt x="15942" y="741863"/>
                </a:lnTo>
                <a:lnTo>
                  <a:pt x="7174" y="696824"/>
                </a:lnTo>
                <a:lnTo>
                  <a:pt x="1816" y="650659"/>
                </a:lnTo>
                <a:lnTo>
                  <a:pt x="0" y="603504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497192" y="2590876"/>
            <a:ext cx="5257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03</a:t>
            </a:r>
            <a:endParaRPr sz="32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73480" y="2075688"/>
            <a:ext cx="1545336" cy="154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70075" y="2217419"/>
            <a:ext cx="1207135" cy="1207135"/>
          </a:xfrm>
          <a:custGeom>
            <a:avLst/>
            <a:gdLst/>
            <a:ahLst/>
            <a:cxnLst/>
            <a:rect l="l" t="t" r="r" b="b"/>
            <a:pathLst>
              <a:path w="1207135" h="1207135">
                <a:moveTo>
                  <a:pt x="603504" y="0"/>
                </a:moveTo>
                <a:lnTo>
                  <a:pt x="556348" y="1816"/>
                </a:lnTo>
                <a:lnTo>
                  <a:pt x="510183" y="7174"/>
                </a:lnTo>
                <a:lnTo>
                  <a:pt x="465144" y="15942"/>
                </a:lnTo>
                <a:lnTo>
                  <a:pt x="421365" y="27983"/>
                </a:lnTo>
                <a:lnTo>
                  <a:pt x="378980" y="43164"/>
                </a:lnTo>
                <a:lnTo>
                  <a:pt x="338123" y="61350"/>
                </a:lnTo>
                <a:lnTo>
                  <a:pt x="298929" y="82408"/>
                </a:lnTo>
                <a:lnTo>
                  <a:pt x="261532" y="106203"/>
                </a:lnTo>
                <a:lnTo>
                  <a:pt x="226067" y="132601"/>
                </a:lnTo>
                <a:lnTo>
                  <a:pt x="192667" y="161467"/>
                </a:lnTo>
                <a:lnTo>
                  <a:pt x="161467" y="192667"/>
                </a:lnTo>
                <a:lnTo>
                  <a:pt x="132601" y="226067"/>
                </a:lnTo>
                <a:lnTo>
                  <a:pt x="106203" y="261532"/>
                </a:lnTo>
                <a:lnTo>
                  <a:pt x="82408" y="298929"/>
                </a:lnTo>
                <a:lnTo>
                  <a:pt x="61350" y="338123"/>
                </a:lnTo>
                <a:lnTo>
                  <a:pt x="43164" y="378980"/>
                </a:lnTo>
                <a:lnTo>
                  <a:pt x="27983" y="421365"/>
                </a:lnTo>
                <a:lnTo>
                  <a:pt x="15942" y="465144"/>
                </a:lnTo>
                <a:lnTo>
                  <a:pt x="7174" y="510183"/>
                </a:lnTo>
                <a:lnTo>
                  <a:pt x="1816" y="556348"/>
                </a:lnTo>
                <a:lnTo>
                  <a:pt x="0" y="603504"/>
                </a:lnTo>
                <a:lnTo>
                  <a:pt x="1816" y="650659"/>
                </a:lnTo>
                <a:lnTo>
                  <a:pt x="7174" y="696824"/>
                </a:lnTo>
                <a:lnTo>
                  <a:pt x="15942" y="741863"/>
                </a:lnTo>
                <a:lnTo>
                  <a:pt x="27983" y="785642"/>
                </a:lnTo>
                <a:lnTo>
                  <a:pt x="43164" y="828027"/>
                </a:lnTo>
                <a:lnTo>
                  <a:pt x="61350" y="868884"/>
                </a:lnTo>
                <a:lnTo>
                  <a:pt x="82408" y="908078"/>
                </a:lnTo>
                <a:lnTo>
                  <a:pt x="106203" y="945475"/>
                </a:lnTo>
                <a:lnTo>
                  <a:pt x="132601" y="980940"/>
                </a:lnTo>
                <a:lnTo>
                  <a:pt x="161467" y="1014340"/>
                </a:lnTo>
                <a:lnTo>
                  <a:pt x="192667" y="1045540"/>
                </a:lnTo>
                <a:lnTo>
                  <a:pt x="226067" y="1074406"/>
                </a:lnTo>
                <a:lnTo>
                  <a:pt x="261532" y="1100804"/>
                </a:lnTo>
                <a:lnTo>
                  <a:pt x="298929" y="1124599"/>
                </a:lnTo>
                <a:lnTo>
                  <a:pt x="338123" y="1145657"/>
                </a:lnTo>
                <a:lnTo>
                  <a:pt x="378980" y="1163843"/>
                </a:lnTo>
                <a:lnTo>
                  <a:pt x="421365" y="1179024"/>
                </a:lnTo>
                <a:lnTo>
                  <a:pt x="465144" y="1191065"/>
                </a:lnTo>
                <a:lnTo>
                  <a:pt x="510183" y="1199833"/>
                </a:lnTo>
                <a:lnTo>
                  <a:pt x="556348" y="1205191"/>
                </a:lnTo>
                <a:lnTo>
                  <a:pt x="603504" y="1207008"/>
                </a:lnTo>
                <a:lnTo>
                  <a:pt x="650659" y="1205191"/>
                </a:lnTo>
                <a:lnTo>
                  <a:pt x="696824" y="1199833"/>
                </a:lnTo>
                <a:lnTo>
                  <a:pt x="741863" y="1191065"/>
                </a:lnTo>
                <a:lnTo>
                  <a:pt x="785642" y="1179024"/>
                </a:lnTo>
                <a:lnTo>
                  <a:pt x="828027" y="1163843"/>
                </a:lnTo>
                <a:lnTo>
                  <a:pt x="868884" y="1145657"/>
                </a:lnTo>
                <a:lnTo>
                  <a:pt x="908078" y="1124599"/>
                </a:lnTo>
                <a:lnTo>
                  <a:pt x="945475" y="1100804"/>
                </a:lnTo>
                <a:lnTo>
                  <a:pt x="980940" y="1074406"/>
                </a:lnTo>
                <a:lnTo>
                  <a:pt x="1014340" y="1045540"/>
                </a:lnTo>
                <a:lnTo>
                  <a:pt x="1045540" y="1014340"/>
                </a:lnTo>
                <a:lnTo>
                  <a:pt x="1074406" y="980940"/>
                </a:lnTo>
                <a:lnTo>
                  <a:pt x="1100804" y="945475"/>
                </a:lnTo>
                <a:lnTo>
                  <a:pt x="1124599" y="908078"/>
                </a:lnTo>
                <a:lnTo>
                  <a:pt x="1145657" y="868884"/>
                </a:lnTo>
                <a:lnTo>
                  <a:pt x="1163843" y="828027"/>
                </a:lnTo>
                <a:lnTo>
                  <a:pt x="1179024" y="785642"/>
                </a:lnTo>
                <a:lnTo>
                  <a:pt x="1191065" y="741863"/>
                </a:lnTo>
                <a:lnTo>
                  <a:pt x="1199833" y="696824"/>
                </a:lnTo>
                <a:lnTo>
                  <a:pt x="1205191" y="650659"/>
                </a:lnTo>
                <a:lnTo>
                  <a:pt x="1207008" y="603504"/>
                </a:lnTo>
                <a:lnTo>
                  <a:pt x="1205191" y="556348"/>
                </a:lnTo>
                <a:lnTo>
                  <a:pt x="1199833" y="510183"/>
                </a:lnTo>
                <a:lnTo>
                  <a:pt x="1191065" y="465144"/>
                </a:lnTo>
                <a:lnTo>
                  <a:pt x="1179024" y="421365"/>
                </a:lnTo>
                <a:lnTo>
                  <a:pt x="1163843" y="378980"/>
                </a:lnTo>
                <a:lnTo>
                  <a:pt x="1145657" y="338123"/>
                </a:lnTo>
                <a:lnTo>
                  <a:pt x="1124599" y="298929"/>
                </a:lnTo>
                <a:lnTo>
                  <a:pt x="1100804" y="261532"/>
                </a:lnTo>
                <a:lnTo>
                  <a:pt x="1074406" y="226067"/>
                </a:lnTo>
                <a:lnTo>
                  <a:pt x="1045540" y="192667"/>
                </a:lnTo>
                <a:lnTo>
                  <a:pt x="1014340" y="161467"/>
                </a:lnTo>
                <a:lnTo>
                  <a:pt x="980940" y="132601"/>
                </a:lnTo>
                <a:lnTo>
                  <a:pt x="945475" y="106203"/>
                </a:lnTo>
                <a:lnTo>
                  <a:pt x="908078" y="82408"/>
                </a:lnTo>
                <a:lnTo>
                  <a:pt x="868884" y="61350"/>
                </a:lnTo>
                <a:lnTo>
                  <a:pt x="828027" y="43164"/>
                </a:lnTo>
                <a:lnTo>
                  <a:pt x="785642" y="27983"/>
                </a:lnTo>
                <a:lnTo>
                  <a:pt x="741863" y="15942"/>
                </a:lnTo>
                <a:lnTo>
                  <a:pt x="696824" y="7174"/>
                </a:lnTo>
                <a:lnTo>
                  <a:pt x="650659" y="1816"/>
                </a:lnTo>
                <a:lnTo>
                  <a:pt x="603504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70075" y="2217419"/>
            <a:ext cx="1207135" cy="1207135"/>
          </a:xfrm>
          <a:custGeom>
            <a:avLst/>
            <a:gdLst/>
            <a:ahLst/>
            <a:cxnLst/>
            <a:rect l="l" t="t" r="r" b="b"/>
            <a:pathLst>
              <a:path w="1207135" h="1207135">
                <a:moveTo>
                  <a:pt x="0" y="603504"/>
                </a:moveTo>
                <a:lnTo>
                  <a:pt x="1816" y="556348"/>
                </a:lnTo>
                <a:lnTo>
                  <a:pt x="7174" y="510183"/>
                </a:lnTo>
                <a:lnTo>
                  <a:pt x="15942" y="465144"/>
                </a:lnTo>
                <a:lnTo>
                  <a:pt x="27983" y="421365"/>
                </a:lnTo>
                <a:lnTo>
                  <a:pt x="43164" y="378980"/>
                </a:lnTo>
                <a:lnTo>
                  <a:pt x="61350" y="338123"/>
                </a:lnTo>
                <a:lnTo>
                  <a:pt x="82408" y="298929"/>
                </a:lnTo>
                <a:lnTo>
                  <a:pt x="106203" y="261532"/>
                </a:lnTo>
                <a:lnTo>
                  <a:pt x="132601" y="226067"/>
                </a:lnTo>
                <a:lnTo>
                  <a:pt x="161467" y="192667"/>
                </a:lnTo>
                <a:lnTo>
                  <a:pt x="192667" y="161467"/>
                </a:lnTo>
                <a:lnTo>
                  <a:pt x="226067" y="132601"/>
                </a:lnTo>
                <a:lnTo>
                  <a:pt x="261532" y="106203"/>
                </a:lnTo>
                <a:lnTo>
                  <a:pt x="298929" y="82408"/>
                </a:lnTo>
                <a:lnTo>
                  <a:pt x="338123" y="61350"/>
                </a:lnTo>
                <a:lnTo>
                  <a:pt x="378980" y="43164"/>
                </a:lnTo>
                <a:lnTo>
                  <a:pt x="421365" y="27983"/>
                </a:lnTo>
                <a:lnTo>
                  <a:pt x="465144" y="15942"/>
                </a:lnTo>
                <a:lnTo>
                  <a:pt x="510183" y="7174"/>
                </a:lnTo>
                <a:lnTo>
                  <a:pt x="556348" y="1816"/>
                </a:lnTo>
                <a:lnTo>
                  <a:pt x="603504" y="0"/>
                </a:lnTo>
                <a:lnTo>
                  <a:pt x="650659" y="1816"/>
                </a:lnTo>
                <a:lnTo>
                  <a:pt x="696824" y="7174"/>
                </a:lnTo>
                <a:lnTo>
                  <a:pt x="741863" y="15942"/>
                </a:lnTo>
                <a:lnTo>
                  <a:pt x="785642" y="27983"/>
                </a:lnTo>
                <a:lnTo>
                  <a:pt x="828027" y="43164"/>
                </a:lnTo>
                <a:lnTo>
                  <a:pt x="868884" y="61350"/>
                </a:lnTo>
                <a:lnTo>
                  <a:pt x="908078" y="82408"/>
                </a:lnTo>
                <a:lnTo>
                  <a:pt x="945475" y="106203"/>
                </a:lnTo>
                <a:lnTo>
                  <a:pt x="980940" y="132601"/>
                </a:lnTo>
                <a:lnTo>
                  <a:pt x="1014340" y="161467"/>
                </a:lnTo>
                <a:lnTo>
                  <a:pt x="1045540" y="192667"/>
                </a:lnTo>
                <a:lnTo>
                  <a:pt x="1074406" y="226067"/>
                </a:lnTo>
                <a:lnTo>
                  <a:pt x="1100804" y="261532"/>
                </a:lnTo>
                <a:lnTo>
                  <a:pt x="1124599" y="298929"/>
                </a:lnTo>
                <a:lnTo>
                  <a:pt x="1145657" y="338123"/>
                </a:lnTo>
                <a:lnTo>
                  <a:pt x="1163843" y="378980"/>
                </a:lnTo>
                <a:lnTo>
                  <a:pt x="1179024" y="421365"/>
                </a:lnTo>
                <a:lnTo>
                  <a:pt x="1191065" y="465144"/>
                </a:lnTo>
                <a:lnTo>
                  <a:pt x="1199833" y="510183"/>
                </a:lnTo>
                <a:lnTo>
                  <a:pt x="1205191" y="556348"/>
                </a:lnTo>
                <a:lnTo>
                  <a:pt x="1207008" y="603504"/>
                </a:lnTo>
                <a:lnTo>
                  <a:pt x="1205191" y="650659"/>
                </a:lnTo>
                <a:lnTo>
                  <a:pt x="1199833" y="696824"/>
                </a:lnTo>
                <a:lnTo>
                  <a:pt x="1191065" y="741863"/>
                </a:lnTo>
                <a:lnTo>
                  <a:pt x="1179024" y="785642"/>
                </a:lnTo>
                <a:lnTo>
                  <a:pt x="1163843" y="828027"/>
                </a:lnTo>
                <a:lnTo>
                  <a:pt x="1145657" y="868884"/>
                </a:lnTo>
                <a:lnTo>
                  <a:pt x="1124599" y="908078"/>
                </a:lnTo>
                <a:lnTo>
                  <a:pt x="1100804" y="945475"/>
                </a:lnTo>
                <a:lnTo>
                  <a:pt x="1074406" y="980940"/>
                </a:lnTo>
                <a:lnTo>
                  <a:pt x="1045540" y="1014340"/>
                </a:lnTo>
                <a:lnTo>
                  <a:pt x="1014340" y="1045540"/>
                </a:lnTo>
                <a:lnTo>
                  <a:pt x="980940" y="1074406"/>
                </a:lnTo>
                <a:lnTo>
                  <a:pt x="945475" y="1100804"/>
                </a:lnTo>
                <a:lnTo>
                  <a:pt x="908078" y="1124599"/>
                </a:lnTo>
                <a:lnTo>
                  <a:pt x="868884" y="1145657"/>
                </a:lnTo>
                <a:lnTo>
                  <a:pt x="828027" y="1163843"/>
                </a:lnTo>
                <a:lnTo>
                  <a:pt x="785642" y="1179024"/>
                </a:lnTo>
                <a:lnTo>
                  <a:pt x="741863" y="1191065"/>
                </a:lnTo>
                <a:lnTo>
                  <a:pt x="696824" y="1199833"/>
                </a:lnTo>
                <a:lnTo>
                  <a:pt x="650659" y="1205191"/>
                </a:lnTo>
                <a:lnTo>
                  <a:pt x="603504" y="1207008"/>
                </a:lnTo>
                <a:lnTo>
                  <a:pt x="556348" y="1205191"/>
                </a:lnTo>
                <a:lnTo>
                  <a:pt x="510183" y="1199833"/>
                </a:lnTo>
                <a:lnTo>
                  <a:pt x="465144" y="1191065"/>
                </a:lnTo>
                <a:lnTo>
                  <a:pt x="421365" y="1179024"/>
                </a:lnTo>
                <a:lnTo>
                  <a:pt x="378980" y="1163843"/>
                </a:lnTo>
                <a:lnTo>
                  <a:pt x="338123" y="1145657"/>
                </a:lnTo>
                <a:lnTo>
                  <a:pt x="298929" y="1124599"/>
                </a:lnTo>
                <a:lnTo>
                  <a:pt x="261532" y="1100804"/>
                </a:lnTo>
                <a:lnTo>
                  <a:pt x="226067" y="1074406"/>
                </a:lnTo>
                <a:lnTo>
                  <a:pt x="192667" y="1045540"/>
                </a:lnTo>
                <a:lnTo>
                  <a:pt x="161467" y="1014340"/>
                </a:lnTo>
                <a:lnTo>
                  <a:pt x="132601" y="980940"/>
                </a:lnTo>
                <a:lnTo>
                  <a:pt x="106203" y="945475"/>
                </a:lnTo>
                <a:lnTo>
                  <a:pt x="82408" y="908078"/>
                </a:lnTo>
                <a:lnTo>
                  <a:pt x="61350" y="868884"/>
                </a:lnTo>
                <a:lnTo>
                  <a:pt x="43164" y="828027"/>
                </a:lnTo>
                <a:lnTo>
                  <a:pt x="27983" y="785642"/>
                </a:lnTo>
                <a:lnTo>
                  <a:pt x="15942" y="741863"/>
                </a:lnTo>
                <a:lnTo>
                  <a:pt x="7174" y="696824"/>
                </a:lnTo>
                <a:lnTo>
                  <a:pt x="1816" y="650659"/>
                </a:lnTo>
                <a:lnTo>
                  <a:pt x="0" y="603504"/>
                </a:lnTo>
                <a:close/>
              </a:path>
            </a:pathLst>
          </a:custGeom>
          <a:ln w="761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714626" y="2590876"/>
            <a:ext cx="5257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01</a:t>
            </a:r>
            <a:endParaRPr sz="3200">
              <a:latin typeface="Microsoft YaHei"/>
              <a:cs typeface="Microsoft YaHe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55720" y="3604767"/>
            <a:ext cx="1341120" cy="238760"/>
          </a:xfrm>
          <a:custGeom>
            <a:avLst/>
            <a:gdLst/>
            <a:ahLst/>
            <a:cxnLst/>
            <a:rect l="l" t="t" r="r" b="b"/>
            <a:pathLst>
              <a:path w="1341120" h="238760">
                <a:moveTo>
                  <a:pt x="1341119" y="196087"/>
                </a:moveTo>
                <a:lnTo>
                  <a:pt x="0" y="196087"/>
                </a:lnTo>
                <a:lnTo>
                  <a:pt x="0" y="238759"/>
                </a:lnTo>
                <a:lnTo>
                  <a:pt x="1341119" y="238759"/>
                </a:lnTo>
                <a:lnTo>
                  <a:pt x="1341119" y="196087"/>
                </a:lnTo>
                <a:close/>
              </a:path>
              <a:path w="1341120" h="238760">
                <a:moveTo>
                  <a:pt x="435482" y="0"/>
                </a:moveTo>
                <a:lnTo>
                  <a:pt x="223519" y="196087"/>
                </a:lnTo>
                <a:lnTo>
                  <a:pt x="558800" y="196087"/>
                </a:lnTo>
                <a:lnTo>
                  <a:pt x="435482" y="0"/>
                </a:lnTo>
                <a:close/>
              </a:path>
            </a:pathLst>
          </a:custGeom>
          <a:solidFill>
            <a:srgbClr val="64E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0472" y="1840991"/>
            <a:ext cx="1435735" cy="262890"/>
          </a:xfrm>
          <a:custGeom>
            <a:avLst/>
            <a:gdLst/>
            <a:ahLst/>
            <a:cxnLst/>
            <a:rect l="l" t="t" r="r" b="b"/>
            <a:pathLst>
              <a:path w="1435735" h="262889">
                <a:moveTo>
                  <a:pt x="598170" y="57912"/>
                </a:moveTo>
                <a:lnTo>
                  <a:pt x="239267" y="57912"/>
                </a:lnTo>
                <a:lnTo>
                  <a:pt x="381889" y="262509"/>
                </a:lnTo>
                <a:lnTo>
                  <a:pt x="598170" y="57912"/>
                </a:lnTo>
                <a:close/>
              </a:path>
              <a:path w="1435735" h="262889">
                <a:moveTo>
                  <a:pt x="1435608" y="0"/>
                </a:moveTo>
                <a:lnTo>
                  <a:pt x="0" y="0"/>
                </a:lnTo>
                <a:lnTo>
                  <a:pt x="0" y="57912"/>
                </a:lnTo>
                <a:lnTo>
                  <a:pt x="1435608" y="57912"/>
                </a:lnTo>
                <a:lnTo>
                  <a:pt x="1435608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899153" y="3850102"/>
            <a:ext cx="1662430" cy="68389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200" b="1" dirty="0">
                <a:solidFill>
                  <a:srgbClr val="001F5F"/>
                </a:solidFill>
                <a:latin typeface="Microsoft YaHei"/>
                <a:cs typeface="Microsoft YaHei"/>
              </a:rPr>
              <a:t>行业发展环境：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200" spc="-5" dirty="0">
                <a:solidFill>
                  <a:srgbClr val="404040"/>
                </a:solidFill>
                <a:latin typeface="Microsoft YaHei"/>
                <a:cs typeface="Microsoft YaHei"/>
              </a:rPr>
              <a:t>中国人工智能+教育行业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200" dirty="0">
                <a:solidFill>
                  <a:srgbClr val="404040"/>
                </a:solidFill>
                <a:latin typeface="Microsoft YaHei"/>
                <a:cs typeface="Microsoft YaHei"/>
              </a:rPr>
              <a:t>利好发展环境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70405" y="1075689"/>
            <a:ext cx="1776730" cy="6845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200" b="1" dirty="0">
                <a:solidFill>
                  <a:srgbClr val="001F5F"/>
                </a:solidFill>
                <a:latin typeface="Microsoft YaHei"/>
                <a:cs typeface="Microsoft YaHei"/>
              </a:rPr>
              <a:t>行业特点：</a:t>
            </a:r>
            <a:endParaRPr sz="1200">
              <a:latin typeface="Microsoft YaHei"/>
              <a:cs typeface="Microsoft YaHei"/>
            </a:endParaRPr>
          </a:p>
          <a:p>
            <a:pPr marL="12700" marR="5080">
              <a:lnSpc>
                <a:spcPts val="1730"/>
              </a:lnSpc>
              <a:spcBef>
                <a:spcPts val="105"/>
              </a:spcBef>
            </a:pPr>
            <a:r>
              <a:rPr sz="1200" dirty="0">
                <a:latin typeface="Microsoft YaHei"/>
                <a:cs typeface="Microsoft YaHei"/>
              </a:rPr>
              <a:t>行业格局长期分散，</a:t>
            </a:r>
            <a:r>
              <a:rPr sz="1200" spc="-15" dirty="0">
                <a:latin typeface="Microsoft YaHei"/>
                <a:cs typeface="Microsoft YaHei"/>
              </a:rPr>
              <a:t>C</a:t>
            </a:r>
            <a:r>
              <a:rPr sz="1200" spc="5" dirty="0">
                <a:latin typeface="Microsoft YaHei"/>
                <a:cs typeface="Microsoft YaHei"/>
              </a:rPr>
              <a:t>R</a:t>
            </a:r>
            <a:r>
              <a:rPr sz="1200" spc="-10" dirty="0">
                <a:latin typeface="Microsoft YaHei"/>
                <a:cs typeface="Microsoft YaHei"/>
              </a:rPr>
              <a:t>1</a:t>
            </a:r>
            <a:r>
              <a:rPr sz="1200" dirty="0">
                <a:latin typeface="Microsoft YaHei"/>
                <a:cs typeface="Microsoft YaHei"/>
              </a:rPr>
              <a:t>0 的市场份额占比约</a:t>
            </a:r>
            <a:r>
              <a:rPr sz="1200" spc="-5" dirty="0">
                <a:latin typeface="Microsoft YaHei"/>
                <a:cs typeface="Microsoft YaHei"/>
              </a:rPr>
              <a:t>4.7%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17920" y="1840991"/>
            <a:ext cx="1435735" cy="262890"/>
          </a:xfrm>
          <a:custGeom>
            <a:avLst/>
            <a:gdLst/>
            <a:ahLst/>
            <a:cxnLst/>
            <a:rect l="l" t="t" r="r" b="b"/>
            <a:pathLst>
              <a:path w="1435734" h="262889">
                <a:moveTo>
                  <a:pt x="598170" y="57912"/>
                </a:moveTo>
                <a:lnTo>
                  <a:pt x="239267" y="57912"/>
                </a:lnTo>
                <a:lnTo>
                  <a:pt x="381888" y="262509"/>
                </a:lnTo>
                <a:lnTo>
                  <a:pt x="598170" y="57912"/>
                </a:lnTo>
                <a:close/>
              </a:path>
              <a:path w="1435734" h="262889">
                <a:moveTo>
                  <a:pt x="1435607" y="0"/>
                </a:moveTo>
                <a:lnTo>
                  <a:pt x="0" y="0"/>
                </a:lnTo>
                <a:lnTo>
                  <a:pt x="0" y="57912"/>
                </a:lnTo>
                <a:lnTo>
                  <a:pt x="1435607" y="57912"/>
                </a:lnTo>
                <a:lnTo>
                  <a:pt x="1435607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261608" y="1075689"/>
            <a:ext cx="2073910" cy="6845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200" b="1" dirty="0">
                <a:solidFill>
                  <a:srgbClr val="001F5F"/>
                </a:solidFill>
                <a:latin typeface="Microsoft YaHei"/>
                <a:cs typeface="Microsoft YaHei"/>
              </a:rPr>
              <a:t>产品特性：</a:t>
            </a:r>
            <a:endParaRPr sz="1200">
              <a:latin typeface="Microsoft YaHei"/>
              <a:cs typeface="Microsoft YaHei"/>
            </a:endParaRPr>
          </a:p>
          <a:p>
            <a:pPr marL="12700" marR="5080">
              <a:lnSpc>
                <a:spcPts val="1730"/>
              </a:lnSpc>
              <a:spcBef>
                <a:spcPts val="105"/>
              </a:spcBef>
            </a:pPr>
            <a:r>
              <a:rPr sz="1200" spc="140" dirty="0">
                <a:solidFill>
                  <a:srgbClr val="252525"/>
                </a:solidFill>
                <a:latin typeface="Microsoft YaHei"/>
                <a:cs typeface="Microsoft YaHei"/>
              </a:rPr>
              <a:t>边际明显，初期投入大，越 往后数据的反哺能力越强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15506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02/</a:t>
            </a:r>
            <a:r>
              <a:rPr spc="-30" dirty="0"/>
              <a:t> </a:t>
            </a:r>
            <a:r>
              <a:rPr spc="-10" dirty="0">
                <a:solidFill>
                  <a:srgbClr val="F1F1F1"/>
                </a:solidFill>
              </a:rPr>
              <a:t>项目背景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68552" y="908303"/>
            <a:ext cx="1764792" cy="164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39239" y="1024127"/>
            <a:ext cx="1478280" cy="1362710"/>
          </a:xfrm>
          <a:custGeom>
            <a:avLst/>
            <a:gdLst/>
            <a:ahLst/>
            <a:cxnLst/>
            <a:rect l="l" t="t" r="r" b="b"/>
            <a:pathLst>
              <a:path w="1478280" h="1362710">
                <a:moveTo>
                  <a:pt x="1350898" y="0"/>
                </a:moveTo>
                <a:lnTo>
                  <a:pt x="127380" y="0"/>
                </a:lnTo>
                <a:lnTo>
                  <a:pt x="77795" y="10009"/>
                </a:lnTo>
                <a:lnTo>
                  <a:pt x="37306" y="37306"/>
                </a:lnTo>
                <a:lnTo>
                  <a:pt x="10009" y="77795"/>
                </a:lnTo>
                <a:lnTo>
                  <a:pt x="0" y="127381"/>
                </a:lnTo>
                <a:lnTo>
                  <a:pt x="0" y="1235075"/>
                </a:lnTo>
                <a:lnTo>
                  <a:pt x="10009" y="1284660"/>
                </a:lnTo>
                <a:lnTo>
                  <a:pt x="37306" y="1325149"/>
                </a:lnTo>
                <a:lnTo>
                  <a:pt x="77795" y="1352446"/>
                </a:lnTo>
                <a:lnTo>
                  <a:pt x="127380" y="1362456"/>
                </a:lnTo>
                <a:lnTo>
                  <a:pt x="1350898" y="1362456"/>
                </a:lnTo>
                <a:lnTo>
                  <a:pt x="1400484" y="1352446"/>
                </a:lnTo>
                <a:lnTo>
                  <a:pt x="1440973" y="1325149"/>
                </a:lnTo>
                <a:lnTo>
                  <a:pt x="1468270" y="1284660"/>
                </a:lnTo>
                <a:lnTo>
                  <a:pt x="1478280" y="1235075"/>
                </a:lnTo>
                <a:lnTo>
                  <a:pt x="1478280" y="127381"/>
                </a:lnTo>
                <a:lnTo>
                  <a:pt x="1468270" y="77795"/>
                </a:lnTo>
                <a:lnTo>
                  <a:pt x="1440973" y="37306"/>
                </a:lnTo>
                <a:lnTo>
                  <a:pt x="1400484" y="10009"/>
                </a:lnTo>
                <a:lnTo>
                  <a:pt x="1350898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39239" y="1024127"/>
            <a:ext cx="1478280" cy="1362710"/>
          </a:xfrm>
          <a:custGeom>
            <a:avLst/>
            <a:gdLst/>
            <a:ahLst/>
            <a:cxnLst/>
            <a:rect l="l" t="t" r="r" b="b"/>
            <a:pathLst>
              <a:path w="1478280" h="1362710">
                <a:moveTo>
                  <a:pt x="0" y="127381"/>
                </a:moveTo>
                <a:lnTo>
                  <a:pt x="10009" y="77795"/>
                </a:lnTo>
                <a:lnTo>
                  <a:pt x="37306" y="37306"/>
                </a:lnTo>
                <a:lnTo>
                  <a:pt x="77795" y="10009"/>
                </a:lnTo>
                <a:lnTo>
                  <a:pt x="127380" y="0"/>
                </a:lnTo>
                <a:lnTo>
                  <a:pt x="1350898" y="0"/>
                </a:lnTo>
                <a:lnTo>
                  <a:pt x="1400484" y="10009"/>
                </a:lnTo>
                <a:lnTo>
                  <a:pt x="1440973" y="37306"/>
                </a:lnTo>
                <a:lnTo>
                  <a:pt x="1468270" y="77795"/>
                </a:lnTo>
                <a:lnTo>
                  <a:pt x="1478280" y="127381"/>
                </a:lnTo>
                <a:lnTo>
                  <a:pt x="1478280" y="1235075"/>
                </a:lnTo>
                <a:lnTo>
                  <a:pt x="1468270" y="1284660"/>
                </a:lnTo>
                <a:lnTo>
                  <a:pt x="1440973" y="1325149"/>
                </a:lnTo>
                <a:lnTo>
                  <a:pt x="1400484" y="1352446"/>
                </a:lnTo>
                <a:lnTo>
                  <a:pt x="1350898" y="1362456"/>
                </a:lnTo>
                <a:lnTo>
                  <a:pt x="127380" y="1362456"/>
                </a:lnTo>
                <a:lnTo>
                  <a:pt x="77795" y="1352446"/>
                </a:lnTo>
                <a:lnTo>
                  <a:pt x="37306" y="1325149"/>
                </a:lnTo>
                <a:lnTo>
                  <a:pt x="10009" y="1284660"/>
                </a:lnTo>
                <a:lnTo>
                  <a:pt x="0" y="1235075"/>
                </a:lnTo>
                <a:lnTo>
                  <a:pt x="0" y="127381"/>
                </a:lnTo>
                <a:close/>
              </a:path>
            </a:pathLst>
          </a:custGeom>
          <a:ln w="2438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67967" y="1731263"/>
            <a:ext cx="1962912" cy="23530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38655" y="1847088"/>
            <a:ext cx="1676400" cy="2066925"/>
          </a:xfrm>
          <a:custGeom>
            <a:avLst/>
            <a:gdLst/>
            <a:ahLst/>
            <a:cxnLst/>
            <a:rect l="l" t="t" r="r" b="b"/>
            <a:pathLst>
              <a:path w="1676400" h="2066925">
                <a:moveTo>
                  <a:pt x="1676400" y="0"/>
                </a:moveTo>
                <a:lnTo>
                  <a:pt x="0" y="0"/>
                </a:lnTo>
                <a:lnTo>
                  <a:pt x="0" y="1968373"/>
                </a:lnTo>
                <a:lnTo>
                  <a:pt x="10007" y="2006590"/>
                </a:lnTo>
                <a:lnTo>
                  <a:pt x="37290" y="2037794"/>
                </a:lnTo>
                <a:lnTo>
                  <a:pt x="77741" y="2058830"/>
                </a:lnTo>
                <a:lnTo>
                  <a:pt x="127253" y="2066544"/>
                </a:lnTo>
                <a:lnTo>
                  <a:pt x="1549145" y="2066544"/>
                </a:lnTo>
                <a:lnTo>
                  <a:pt x="1598658" y="2058830"/>
                </a:lnTo>
                <a:lnTo>
                  <a:pt x="1639109" y="2037794"/>
                </a:lnTo>
                <a:lnTo>
                  <a:pt x="1666392" y="2006590"/>
                </a:lnTo>
                <a:lnTo>
                  <a:pt x="1676400" y="1968373"/>
                </a:lnTo>
                <a:lnTo>
                  <a:pt x="1676400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38655" y="1847088"/>
            <a:ext cx="1676400" cy="2066925"/>
          </a:xfrm>
          <a:custGeom>
            <a:avLst/>
            <a:gdLst/>
            <a:ahLst/>
            <a:cxnLst/>
            <a:rect l="l" t="t" r="r" b="b"/>
            <a:pathLst>
              <a:path w="1676400" h="2066925">
                <a:moveTo>
                  <a:pt x="0" y="0"/>
                </a:moveTo>
                <a:lnTo>
                  <a:pt x="1676400" y="0"/>
                </a:lnTo>
                <a:lnTo>
                  <a:pt x="1676400" y="1842008"/>
                </a:lnTo>
                <a:lnTo>
                  <a:pt x="1676400" y="1968373"/>
                </a:lnTo>
                <a:lnTo>
                  <a:pt x="1666392" y="2006590"/>
                </a:lnTo>
                <a:lnTo>
                  <a:pt x="1639109" y="2037794"/>
                </a:lnTo>
                <a:lnTo>
                  <a:pt x="1598658" y="2058830"/>
                </a:lnTo>
                <a:lnTo>
                  <a:pt x="1549145" y="2066544"/>
                </a:lnTo>
                <a:lnTo>
                  <a:pt x="127253" y="2066544"/>
                </a:lnTo>
                <a:lnTo>
                  <a:pt x="77741" y="2058830"/>
                </a:lnTo>
                <a:lnTo>
                  <a:pt x="37290" y="2037794"/>
                </a:lnTo>
                <a:lnTo>
                  <a:pt x="10007" y="2006590"/>
                </a:lnTo>
                <a:lnTo>
                  <a:pt x="0" y="1968373"/>
                </a:lnTo>
                <a:lnTo>
                  <a:pt x="0" y="1114933"/>
                </a:lnTo>
                <a:lnTo>
                  <a:pt x="0" y="0"/>
                </a:lnTo>
                <a:close/>
              </a:path>
            </a:pathLst>
          </a:custGeom>
          <a:ln w="24383">
            <a:solidFill>
              <a:srgbClr val="F80E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05583" y="1575815"/>
            <a:ext cx="542925" cy="546100"/>
          </a:xfrm>
          <a:custGeom>
            <a:avLst/>
            <a:gdLst/>
            <a:ahLst/>
            <a:cxnLst/>
            <a:rect l="l" t="t" r="r" b="b"/>
            <a:pathLst>
              <a:path w="542925" h="546100">
                <a:moveTo>
                  <a:pt x="271272" y="0"/>
                </a:moveTo>
                <a:lnTo>
                  <a:pt x="222499" y="4396"/>
                </a:lnTo>
                <a:lnTo>
                  <a:pt x="176600" y="17071"/>
                </a:lnTo>
                <a:lnTo>
                  <a:pt x="134337" y="37253"/>
                </a:lnTo>
                <a:lnTo>
                  <a:pt x="96478" y="64171"/>
                </a:lnTo>
                <a:lnTo>
                  <a:pt x="63786" y="97053"/>
                </a:lnTo>
                <a:lnTo>
                  <a:pt x="37027" y="135128"/>
                </a:lnTo>
                <a:lnTo>
                  <a:pt x="16966" y="177624"/>
                </a:lnTo>
                <a:lnTo>
                  <a:pt x="4369" y="223770"/>
                </a:lnTo>
                <a:lnTo>
                  <a:pt x="0" y="272796"/>
                </a:lnTo>
                <a:lnTo>
                  <a:pt x="4369" y="321821"/>
                </a:lnTo>
                <a:lnTo>
                  <a:pt x="16966" y="367967"/>
                </a:lnTo>
                <a:lnTo>
                  <a:pt x="37027" y="410464"/>
                </a:lnTo>
                <a:lnTo>
                  <a:pt x="63786" y="448538"/>
                </a:lnTo>
                <a:lnTo>
                  <a:pt x="96478" y="481420"/>
                </a:lnTo>
                <a:lnTo>
                  <a:pt x="134337" y="508338"/>
                </a:lnTo>
                <a:lnTo>
                  <a:pt x="176600" y="528520"/>
                </a:lnTo>
                <a:lnTo>
                  <a:pt x="222499" y="541195"/>
                </a:lnTo>
                <a:lnTo>
                  <a:pt x="271272" y="545592"/>
                </a:lnTo>
                <a:lnTo>
                  <a:pt x="320044" y="541195"/>
                </a:lnTo>
                <a:lnTo>
                  <a:pt x="365943" y="528520"/>
                </a:lnTo>
                <a:lnTo>
                  <a:pt x="408206" y="508338"/>
                </a:lnTo>
                <a:lnTo>
                  <a:pt x="446065" y="481420"/>
                </a:lnTo>
                <a:lnTo>
                  <a:pt x="478757" y="448538"/>
                </a:lnTo>
                <a:lnTo>
                  <a:pt x="505516" y="410464"/>
                </a:lnTo>
                <a:lnTo>
                  <a:pt x="525577" y="367967"/>
                </a:lnTo>
                <a:lnTo>
                  <a:pt x="538174" y="321821"/>
                </a:lnTo>
                <a:lnTo>
                  <a:pt x="542544" y="272796"/>
                </a:lnTo>
                <a:lnTo>
                  <a:pt x="538174" y="223770"/>
                </a:lnTo>
                <a:lnTo>
                  <a:pt x="525577" y="177624"/>
                </a:lnTo>
                <a:lnTo>
                  <a:pt x="505516" y="135128"/>
                </a:lnTo>
                <a:lnTo>
                  <a:pt x="478757" y="97053"/>
                </a:lnTo>
                <a:lnTo>
                  <a:pt x="446065" y="64171"/>
                </a:lnTo>
                <a:lnTo>
                  <a:pt x="408206" y="37253"/>
                </a:lnTo>
                <a:lnTo>
                  <a:pt x="365943" y="17071"/>
                </a:lnTo>
                <a:lnTo>
                  <a:pt x="320044" y="4396"/>
                </a:lnTo>
                <a:lnTo>
                  <a:pt x="271272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17192" y="1191767"/>
            <a:ext cx="759460" cy="582295"/>
          </a:xfrm>
          <a:custGeom>
            <a:avLst/>
            <a:gdLst/>
            <a:ahLst/>
            <a:cxnLst/>
            <a:rect l="l" t="t" r="r" b="b"/>
            <a:pathLst>
              <a:path w="759460" h="582294">
                <a:moveTo>
                  <a:pt x="0" y="582167"/>
                </a:moveTo>
                <a:lnTo>
                  <a:pt x="758951" y="582167"/>
                </a:lnTo>
                <a:lnTo>
                  <a:pt x="758951" y="0"/>
                </a:lnTo>
                <a:lnTo>
                  <a:pt x="0" y="0"/>
                </a:lnTo>
                <a:lnTo>
                  <a:pt x="0" y="582167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089785" y="1207465"/>
            <a:ext cx="411480" cy="530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300" dirty="0">
                <a:solidFill>
                  <a:srgbClr val="001F5F"/>
                </a:solidFill>
                <a:latin typeface="Impact"/>
                <a:cs typeface="Impact"/>
              </a:rPr>
              <a:t>01</a:t>
            </a:r>
            <a:endParaRPr sz="3300">
              <a:latin typeface="Impact"/>
              <a:cs typeface="Impac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84960" y="2154935"/>
            <a:ext cx="1384300" cy="283845"/>
          </a:xfrm>
          <a:custGeom>
            <a:avLst/>
            <a:gdLst/>
            <a:ahLst/>
            <a:cxnLst/>
            <a:rect l="l" t="t" r="r" b="b"/>
            <a:pathLst>
              <a:path w="1384300" h="283844">
                <a:moveTo>
                  <a:pt x="0" y="283463"/>
                </a:moveTo>
                <a:lnTo>
                  <a:pt x="1383792" y="283463"/>
                </a:lnTo>
                <a:lnTo>
                  <a:pt x="1383792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646047" y="2170938"/>
            <a:ext cx="12630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1F5F"/>
                </a:solidFill>
                <a:latin typeface="Microsoft YaHei"/>
                <a:cs typeface="Microsoft YaHei"/>
              </a:rPr>
              <a:t>家长辅导难实施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9089" y="2656527"/>
            <a:ext cx="1440815" cy="957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9700" algn="just">
              <a:lnSpc>
                <a:spcPct val="120100"/>
              </a:lnSpc>
              <a:spcBef>
                <a:spcPts val="95"/>
              </a:spcBef>
            </a:pPr>
            <a:r>
              <a:rPr sz="1000" spc="5" dirty="0">
                <a:solidFill>
                  <a:srgbClr val="404040"/>
                </a:solidFill>
                <a:latin typeface="Microsoft YaHei"/>
                <a:cs typeface="Microsoft YaHei"/>
              </a:rPr>
              <a:t>大部分系统学习场景都 </a:t>
            </a:r>
            <a:r>
              <a:rPr sz="1000" dirty="0">
                <a:solidFill>
                  <a:srgbClr val="404040"/>
                </a:solidFill>
                <a:latin typeface="Microsoft YaHei"/>
                <a:cs typeface="Microsoft YaHei"/>
              </a:rPr>
              <a:t>在学校和培训机构，家 </a:t>
            </a:r>
            <a:r>
              <a:rPr sz="1000" spc="5" dirty="0">
                <a:solidFill>
                  <a:srgbClr val="404040"/>
                </a:solidFill>
                <a:latin typeface="Microsoft YaHei"/>
                <a:cs typeface="Microsoft YaHei"/>
              </a:rPr>
              <a:t>庭场景缺失</a:t>
            </a:r>
            <a:r>
              <a:rPr sz="1000" spc="-45" dirty="0">
                <a:solidFill>
                  <a:srgbClr val="404040"/>
                </a:solidFill>
                <a:latin typeface="Microsoft YaHei"/>
                <a:cs typeface="Microsoft YaHei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endParaRPr sz="1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000" spc="5" dirty="0">
                <a:solidFill>
                  <a:srgbClr val="404040"/>
                </a:solidFill>
                <a:latin typeface="Microsoft YaHei"/>
                <a:cs typeface="Microsoft YaHei"/>
              </a:rPr>
              <a:t>父母没时间教或没能力</a:t>
            </a:r>
            <a:endParaRPr sz="1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000" spc="5" dirty="0">
                <a:solidFill>
                  <a:srgbClr val="404040"/>
                </a:solidFill>
                <a:latin typeface="Microsoft YaHei"/>
                <a:cs typeface="Microsoft YaHei"/>
              </a:rPr>
              <a:t>教</a:t>
            </a:r>
            <a:r>
              <a:rPr sz="1000" b="1" spc="5" dirty="0">
                <a:solidFill>
                  <a:srgbClr val="404040"/>
                </a:solidFill>
                <a:latin typeface="Microsoft YaHei"/>
                <a:cs typeface="Microsoft YaHei"/>
              </a:rPr>
              <a:t>；</a:t>
            </a:r>
            <a:r>
              <a:rPr sz="1000" spc="10" dirty="0">
                <a:solidFill>
                  <a:srgbClr val="404040"/>
                </a:solidFill>
                <a:latin typeface="Microsoft YaHei"/>
                <a:cs typeface="Microsoft YaHei"/>
              </a:rPr>
              <a:t>无</a:t>
            </a:r>
            <a:r>
              <a:rPr sz="1000" spc="-20" dirty="0">
                <a:solidFill>
                  <a:srgbClr val="404040"/>
                </a:solidFill>
                <a:latin typeface="Microsoft YaHei"/>
                <a:cs typeface="Microsoft YaHei"/>
              </a:rPr>
              <a:t>法</a:t>
            </a:r>
            <a:r>
              <a:rPr sz="1000" spc="10" dirty="0">
                <a:solidFill>
                  <a:srgbClr val="404040"/>
                </a:solidFill>
                <a:latin typeface="Microsoft YaHei"/>
                <a:cs typeface="Microsoft YaHei"/>
              </a:rPr>
              <a:t>精</a:t>
            </a:r>
            <a:r>
              <a:rPr sz="1000" dirty="0">
                <a:solidFill>
                  <a:srgbClr val="404040"/>
                </a:solidFill>
                <a:latin typeface="Microsoft YaHei"/>
                <a:cs typeface="Microsoft YaHei"/>
              </a:rPr>
              <a:t>准</a:t>
            </a:r>
            <a:r>
              <a:rPr sz="1000" spc="-20" dirty="0">
                <a:solidFill>
                  <a:srgbClr val="404040"/>
                </a:solidFill>
                <a:latin typeface="Microsoft YaHei"/>
                <a:cs typeface="Microsoft YaHei"/>
              </a:rPr>
              <a:t>引</a:t>
            </a:r>
            <a:r>
              <a:rPr sz="1000" spc="10" dirty="0">
                <a:solidFill>
                  <a:srgbClr val="404040"/>
                </a:solidFill>
                <a:latin typeface="Microsoft YaHei"/>
                <a:cs typeface="Microsoft YaHei"/>
              </a:rPr>
              <a:t>导</a:t>
            </a:r>
            <a:r>
              <a:rPr sz="1000" dirty="0">
                <a:solidFill>
                  <a:srgbClr val="404040"/>
                </a:solidFill>
                <a:latin typeface="Microsoft YaHei"/>
                <a:cs typeface="Microsoft YaHei"/>
              </a:rPr>
              <a:t>孩</a:t>
            </a:r>
            <a:r>
              <a:rPr sz="1000" spc="10" dirty="0">
                <a:solidFill>
                  <a:srgbClr val="404040"/>
                </a:solidFill>
                <a:latin typeface="Microsoft YaHei"/>
                <a:cs typeface="Microsoft YaHei"/>
              </a:rPr>
              <a:t>子</a:t>
            </a:r>
            <a:r>
              <a:rPr sz="1100" spc="5" dirty="0">
                <a:solidFill>
                  <a:srgbClr val="404040"/>
                </a:solidFill>
                <a:latin typeface="Microsoft YaHei"/>
                <a:cs typeface="Microsoft YaHei"/>
              </a:rPr>
              <a:t>。</a:t>
            </a:r>
            <a:endParaRPr sz="1100">
              <a:latin typeface="Microsoft YaHei"/>
              <a:cs typeface="Microsoft YaHe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16268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600710" algn="l"/>
              </a:tabLst>
            </a:pPr>
            <a:r>
              <a:rPr spc="-5" dirty="0"/>
              <a:t>0</a:t>
            </a:r>
            <a:r>
              <a:rPr spc="-15" dirty="0"/>
              <a:t>3</a:t>
            </a:r>
            <a:r>
              <a:rPr spc="-5" dirty="0"/>
              <a:t>/</a:t>
            </a:r>
            <a:r>
              <a:rPr dirty="0"/>
              <a:t>	</a:t>
            </a:r>
            <a:r>
              <a:rPr spc="-10" dirty="0"/>
              <a:t>学习痛点</a:t>
            </a:r>
          </a:p>
        </p:txBody>
      </p:sp>
      <p:sp>
        <p:nvSpPr>
          <p:cNvPr id="19" name="object 19"/>
          <p:cNvSpPr/>
          <p:nvPr/>
        </p:nvSpPr>
        <p:spPr>
          <a:xfrm>
            <a:off x="3560064" y="908303"/>
            <a:ext cx="1764791" cy="164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30752" y="1024127"/>
            <a:ext cx="1478280" cy="1362710"/>
          </a:xfrm>
          <a:custGeom>
            <a:avLst/>
            <a:gdLst/>
            <a:ahLst/>
            <a:cxnLst/>
            <a:rect l="l" t="t" r="r" b="b"/>
            <a:pathLst>
              <a:path w="1478279" h="1362710">
                <a:moveTo>
                  <a:pt x="1350899" y="0"/>
                </a:moveTo>
                <a:lnTo>
                  <a:pt x="127381" y="0"/>
                </a:lnTo>
                <a:lnTo>
                  <a:pt x="77795" y="10009"/>
                </a:lnTo>
                <a:lnTo>
                  <a:pt x="37306" y="37306"/>
                </a:lnTo>
                <a:lnTo>
                  <a:pt x="10009" y="77795"/>
                </a:lnTo>
                <a:lnTo>
                  <a:pt x="0" y="127381"/>
                </a:lnTo>
                <a:lnTo>
                  <a:pt x="0" y="1235075"/>
                </a:lnTo>
                <a:lnTo>
                  <a:pt x="10009" y="1284660"/>
                </a:lnTo>
                <a:lnTo>
                  <a:pt x="37306" y="1325149"/>
                </a:lnTo>
                <a:lnTo>
                  <a:pt x="77795" y="1352446"/>
                </a:lnTo>
                <a:lnTo>
                  <a:pt x="127381" y="1362456"/>
                </a:lnTo>
                <a:lnTo>
                  <a:pt x="1350899" y="1362456"/>
                </a:lnTo>
                <a:lnTo>
                  <a:pt x="1400484" y="1352446"/>
                </a:lnTo>
                <a:lnTo>
                  <a:pt x="1440973" y="1325149"/>
                </a:lnTo>
                <a:lnTo>
                  <a:pt x="1468270" y="1284660"/>
                </a:lnTo>
                <a:lnTo>
                  <a:pt x="1478280" y="1235075"/>
                </a:lnTo>
                <a:lnTo>
                  <a:pt x="1478280" y="127381"/>
                </a:lnTo>
                <a:lnTo>
                  <a:pt x="1468270" y="77795"/>
                </a:lnTo>
                <a:lnTo>
                  <a:pt x="1440973" y="37306"/>
                </a:lnTo>
                <a:lnTo>
                  <a:pt x="1400484" y="10009"/>
                </a:lnTo>
                <a:lnTo>
                  <a:pt x="1350899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30752" y="1024127"/>
            <a:ext cx="1478280" cy="1362710"/>
          </a:xfrm>
          <a:custGeom>
            <a:avLst/>
            <a:gdLst/>
            <a:ahLst/>
            <a:cxnLst/>
            <a:rect l="l" t="t" r="r" b="b"/>
            <a:pathLst>
              <a:path w="1478279" h="1362710">
                <a:moveTo>
                  <a:pt x="0" y="127381"/>
                </a:moveTo>
                <a:lnTo>
                  <a:pt x="10009" y="77795"/>
                </a:lnTo>
                <a:lnTo>
                  <a:pt x="37306" y="37306"/>
                </a:lnTo>
                <a:lnTo>
                  <a:pt x="77795" y="10009"/>
                </a:lnTo>
                <a:lnTo>
                  <a:pt x="127381" y="0"/>
                </a:lnTo>
                <a:lnTo>
                  <a:pt x="1350899" y="0"/>
                </a:lnTo>
                <a:lnTo>
                  <a:pt x="1400484" y="10009"/>
                </a:lnTo>
                <a:lnTo>
                  <a:pt x="1440973" y="37306"/>
                </a:lnTo>
                <a:lnTo>
                  <a:pt x="1468270" y="77795"/>
                </a:lnTo>
                <a:lnTo>
                  <a:pt x="1478280" y="127381"/>
                </a:lnTo>
                <a:lnTo>
                  <a:pt x="1478280" y="1235075"/>
                </a:lnTo>
                <a:lnTo>
                  <a:pt x="1468270" y="1284660"/>
                </a:lnTo>
                <a:lnTo>
                  <a:pt x="1440973" y="1325149"/>
                </a:lnTo>
                <a:lnTo>
                  <a:pt x="1400484" y="1352446"/>
                </a:lnTo>
                <a:lnTo>
                  <a:pt x="1350899" y="1362456"/>
                </a:lnTo>
                <a:lnTo>
                  <a:pt x="127381" y="1362456"/>
                </a:lnTo>
                <a:lnTo>
                  <a:pt x="77795" y="1352446"/>
                </a:lnTo>
                <a:lnTo>
                  <a:pt x="37306" y="1325149"/>
                </a:lnTo>
                <a:lnTo>
                  <a:pt x="10009" y="1284660"/>
                </a:lnTo>
                <a:lnTo>
                  <a:pt x="0" y="1235075"/>
                </a:lnTo>
                <a:lnTo>
                  <a:pt x="0" y="127381"/>
                </a:lnTo>
                <a:close/>
              </a:path>
            </a:pathLst>
          </a:custGeom>
          <a:ln w="2438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9479" y="1731263"/>
            <a:ext cx="1962912" cy="23530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30167" y="1847088"/>
            <a:ext cx="1676400" cy="2066925"/>
          </a:xfrm>
          <a:custGeom>
            <a:avLst/>
            <a:gdLst/>
            <a:ahLst/>
            <a:cxnLst/>
            <a:rect l="l" t="t" r="r" b="b"/>
            <a:pathLst>
              <a:path w="1676400" h="2066925">
                <a:moveTo>
                  <a:pt x="1676400" y="0"/>
                </a:moveTo>
                <a:lnTo>
                  <a:pt x="0" y="0"/>
                </a:lnTo>
                <a:lnTo>
                  <a:pt x="0" y="1968373"/>
                </a:lnTo>
                <a:lnTo>
                  <a:pt x="10007" y="2006590"/>
                </a:lnTo>
                <a:lnTo>
                  <a:pt x="37290" y="2037794"/>
                </a:lnTo>
                <a:lnTo>
                  <a:pt x="77741" y="2058830"/>
                </a:lnTo>
                <a:lnTo>
                  <a:pt x="127254" y="2066544"/>
                </a:lnTo>
                <a:lnTo>
                  <a:pt x="1549146" y="2066544"/>
                </a:lnTo>
                <a:lnTo>
                  <a:pt x="1598658" y="2058830"/>
                </a:lnTo>
                <a:lnTo>
                  <a:pt x="1639109" y="2037794"/>
                </a:lnTo>
                <a:lnTo>
                  <a:pt x="1666392" y="2006590"/>
                </a:lnTo>
                <a:lnTo>
                  <a:pt x="1676400" y="1968373"/>
                </a:lnTo>
                <a:lnTo>
                  <a:pt x="1676400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30167" y="1847088"/>
            <a:ext cx="1676400" cy="2066925"/>
          </a:xfrm>
          <a:custGeom>
            <a:avLst/>
            <a:gdLst/>
            <a:ahLst/>
            <a:cxnLst/>
            <a:rect l="l" t="t" r="r" b="b"/>
            <a:pathLst>
              <a:path w="1676400" h="2066925">
                <a:moveTo>
                  <a:pt x="0" y="0"/>
                </a:moveTo>
                <a:lnTo>
                  <a:pt x="1676400" y="0"/>
                </a:lnTo>
                <a:lnTo>
                  <a:pt x="1676400" y="1842008"/>
                </a:lnTo>
                <a:lnTo>
                  <a:pt x="1676400" y="1968373"/>
                </a:lnTo>
                <a:lnTo>
                  <a:pt x="1666392" y="2006590"/>
                </a:lnTo>
                <a:lnTo>
                  <a:pt x="1639109" y="2037794"/>
                </a:lnTo>
                <a:lnTo>
                  <a:pt x="1598658" y="2058830"/>
                </a:lnTo>
                <a:lnTo>
                  <a:pt x="1549146" y="2066544"/>
                </a:lnTo>
                <a:lnTo>
                  <a:pt x="127254" y="2066544"/>
                </a:lnTo>
                <a:lnTo>
                  <a:pt x="77741" y="2058830"/>
                </a:lnTo>
                <a:lnTo>
                  <a:pt x="37290" y="2037794"/>
                </a:lnTo>
                <a:lnTo>
                  <a:pt x="10007" y="2006590"/>
                </a:lnTo>
                <a:lnTo>
                  <a:pt x="0" y="1968373"/>
                </a:lnTo>
                <a:lnTo>
                  <a:pt x="0" y="1114933"/>
                </a:lnTo>
                <a:lnTo>
                  <a:pt x="0" y="0"/>
                </a:lnTo>
                <a:close/>
              </a:path>
            </a:pathLst>
          </a:custGeom>
          <a:ln w="24383">
            <a:solidFill>
              <a:srgbClr val="F80E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97096" y="1575815"/>
            <a:ext cx="542925" cy="546100"/>
          </a:xfrm>
          <a:custGeom>
            <a:avLst/>
            <a:gdLst/>
            <a:ahLst/>
            <a:cxnLst/>
            <a:rect l="l" t="t" r="r" b="b"/>
            <a:pathLst>
              <a:path w="542925" h="546100">
                <a:moveTo>
                  <a:pt x="271271" y="0"/>
                </a:moveTo>
                <a:lnTo>
                  <a:pt x="222499" y="4396"/>
                </a:lnTo>
                <a:lnTo>
                  <a:pt x="176600" y="17071"/>
                </a:lnTo>
                <a:lnTo>
                  <a:pt x="134337" y="37253"/>
                </a:lnTo>
                <a:lnTo>
                  <a:pt x="96478" y="64171"/>
                </a:lnTo>
                <a:lnTo>
                  <a:pt x="63786" y="97053"/>
                </a:lnTo>
                <a:lnTo>
                  <a:pt x="37027" y="135128"/>
                </a:lnTo>
                <a:lnTo>
                  <a:pt x="16966" y="177624"/>
                </a:lnTo>
                <a:lnTo>
                  <a:pt x="4369" y="223770"/>
                </a:lnTo>
                <a:lnTo>
                  <a:pt x="0" y="272796"/>
                </a:lnTo>
                <a:lnTo>
                  <a:pt x="4369" y="321821"/>
                </a:lnTo>
                <a:lnTo>
                  <a:pt x="16966" y="367967"/>
                </a:lnTo>
                <a:lnTo>
                  <a:pt x="37027" y="410464"/>
                </a:lnTo>
                <a:lnTo>
                  <a:pt x="63786" y="448538"/>
                </a:lnTo>
                <a:lnTo>
                  <a:pt x="96478" y="481420"/>
                </a:lnTo>
                <a:lnTo>
                  <a:pt x="134337" y="508338"/>
                </a:lnTo>
                <a:lnTo>
                  <a:pt x="176600" y="528520"/>
                </a:lnTo>
                <a:lnTo>
                  <a:pt x="222499" y="541195"/>
                </a:lnTo>
                <a:lnTo>
                  <a:pt x="271271" y="545592"/>
                </a:lnTo>
                <a:lnTo>
                  <a:pt x="320044" y="541195"/>
                </a:lnTo>
                <a:lnTo>
                  <a:pt x="365943" y="528520"/>
                </a:lnTo>
                <a:lnTo>
                  <a:pt x="408206" y="508338"/>
                </a:lnTo>
                <a:lnTo>
                  <a:pt x="446065" y="481420"/>
                </a:lnTo>
                <a:lnTo>
                  <a:pt x="478757" y="448538"/>
                </a:lnTo>
                <a:lnTo>
                  <a:pt x="505516" y="410464"/>
                </a:lnTo>
                <a:lnTo>
                  <a:pt x="525577" y="367967"/>
                </a:lnTo>
                <a:lnTo>
                  <a:pt x="538174" y="321821"/>
                </a:lnTo>
                <a:lnTo>
                  <a:pt x="542543" y="272796"/>
                </a:lnTo>
                <a:lnTo>
                  <a:pt x="538174" y="223770"/>
                </a:lnTo>
                <a:lnTo>
                  <a:pt x="525577" y="177624"/>
                </a:lnTo>
                <a:lnTo>
                  <a:pt x="505516" y="135128"/>
                </a:lnTo>
                <a:lnTo>
                  <a:pt x="478757" y="97053"/>
                </a:lnTo>
                <a:lnTo>
                  <a:pt x="446065" y="64171"/>
                </a:lnTo>
                <a:lnTo>
                  <a:pt x="408206" y="37253"/>
                </a:lnTo>
                <a:lnTo>
                  <a:pt x="365943" y="17071"/>
                </a:lnTo>
                <a:lnTo>
                  <a:pt x="320044" y="4396"/>
                </a:lnTo>
                <a:lnTo>
                  <a:pt x="271271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08703" y="1191767"/>
            <a:ext cx="759460" cy="576580"/>
          </a:xfrm>
          <a:custGeom>
            <a:avLst/>
            <a:gdLst/>
            <a:ahLst/>
            <a:cxnLst/>
            <a:rect l="l" t="t" r="r" b="b"/>
            <a:pathLst>
              <a:path w="759460" h="576580">
                <a:moveTo>
                  <a:pt x="0" y="576072"/>
                </a:moveTo>
                <a:lnTo>
                  <a:pt x="758951" y="576072"/>
                </a:lnTo>
                <a:lnTo>
                  <a:pt x="758951" y="0"/>
                </a:lnTo>
                <a:lnTo>
                  <a:pt x="0" y="0"/>
                </a:lnTo>
                <a:lnTo>
                  <a:pt x="0" y="576072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257547" y="1207465"/>
            <a:ext cx="462280" cy="530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300" dirty="0">
                <a:solidFill>
                  <a:srgbClr val="001F5F"/>
                </a:solidFill>
                <a:latin typeface="Impact"/>
                <a:cs typeface="Impact"/>
              </a:rPr>
              <a:t>02</a:t>
            </a:r>
            <a:endParaRPr sz="3300">
              <a:latin typeface="Impact"/>
              <a:cs typeface="Impac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922776" y="2154935"/>
            <a:ext cx="1091565" cy="713740"/>
          </a:xfrm>
          <a:custGeom>
            <a:avLst/>
            <a:gdLst/>
            <a:ahLst/>
            <a:cxnLst/>
            <a:rect l="l" t="t" r="r" b="b"/>
            <a:pathLst>
              <a:path w="1091564" h="713739">
                <a:moveTo>
                  <a:pt x="0" y="713232"/>
                </a:moveTo>
                <a:lnTo>
                  <a:pt x="1091184" y="713232"/>
                </a:lnTo>
                <a:lnTo>
                  <a:pt x="1091184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013708" y="2170938"/>
            <a:ext cx="909319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1F5F"/>
                </a:solidFill>
                <a:latin typeface="Microsoft YaHei"/>
                <a:cs typeface="Microsoft YaHei"/>
              </a:rPr>
              <a:t>传统教学模 式的限制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765550" y="2685414"/>
            <a:ext cx="143383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传统教学模式无法照顾个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765550" y="2838466"/>
            <a:ext cx="143383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100"/>
              </a:lnSpc>
              <a:spcBef>
                <a:spcPts val="100"/>
              </a:spcBef>
            </a:pP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体差异，重点在“教”。 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学生只能被动地被灌输知 识，缺乏学习兴趣。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788152" y="908303"/>
            <a:ext cx="1764792" cy="164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58840" y="1024127"/>
            <a:ext cx="1478280" cy="1362710"/>
          </a:xfrm>
          <a:custGeom>
            <a:avLst/>
            <a:gdLst/>
            <a:ahLst/>
            <a:cxnLst/>
            <a:rect l="l" t="t" r="r" b="b"/>
            <a:pathLst>
              <a:path w="1478279" h="1362710">
                <a:moveTo>
                  <a:pt x="1350899" y="0"/>
                </a:moveTo>
                <a:lnTo>
                  <a:pt x="127381" y="0"/>
                </a:lnTo>
                <a:lnTo>
                  <a:pt x="77795" y="10009"/>
                </a:lnTo>
                <a:lnTo>
                  <a:pt x="37306" y="37306"/>
                </a:lnTo>
                <a:lnTo>
                  <a:pt x="10009" y="77795"/>
                </a:lnTo>
                <a:lnTo>
                  <a:pt x="0" y="127381"/>
                </a:lnTo>
                <a:lnTo>
                  <a:pt x="0" y="1235075"/>
                </a:lnTo>
                <a:lnTo>
                  <a:pt x="10009" y="1284660"/>
                </a:lnTo>
                <a:lnTo>
                  <a:pt x="37306" y="1325149"/>
                </a:lnTo>
                <a:lnTo>
                  <a:pt x="77795" y="1352446"/>
                </a:lnTo>
                <a:lnTo>
                  <a:pt x="127381" y="1362456"/>
                </a:lnTo>
                <a:lnTo>
                  <a:pt x="1350899" y="1362456"/>
                </a:lnTo>
                <a:lnTo>
                  <a:pt x="1400484" y="1352446"/>
                </a:lnTo>
                <a:lnTo>
                  <a:pt x="1440973" y="1325149"/>
                </a:lnTo>
                <a:lnTo>
                  <a:pt x="1468270" y="1284660"/>
                </a:lnTo>
                <a:lnTo>
                  <a:pt x="1478280" y="1235075"/>
                </a:lnTo>
                <a:lnTo>
                  <a:pt x="1478280" y="127381"/>
                </a:lnTo>
                <a:lnTo>
                  <a:pt x="1468270" y="77795"/>
                </a:lnTo>
                <a:lnTo>
                  <a:pt x="1440973" y="37306"/>
                </a:lnTo>
                <a:lnTo>
                  <a:pt x="1400484" y="10009"/>
                </a:lnTo>
                <a:lnTo>
                  <a:pt x="1350899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58840" y="1024127"/>
            <a:ext cx="1478280" cy="1362710"/>
          </a:xfrm>
          <a:custGeom>
            <a:avLst/>
            <a:gdLst/>
            <a:ahLst/>
            <a:cxnLst/>
            <a:rect l="l" t="t" r="r" b="b"/>
            <a:pathLst>
              <a:path w="1478279" h="1362710">
                <a:moveTo>
                  <a:pt x="0" y="127381"/>
                </a:moveTo>
                <a:lnTo>
                  <a:pt x="10009" y="77795"/>
                </a:lnTo>
                <a:lnTo>
                  <a:pt x="37306" y="37306"/>
                </a:lnTo>
                <a:lnTo>
                  <a:pt x="77795" y="10009"/>
                </a:lnTo>
                <a:lnTo>
                  <a:pt x="127381" y="0"/>
                </a:lnTo>
                <a:lnTo>
                  <a:pt x="1350899" y="0"/>
                </a:lnTo>
                <a:lnTo>
                  <a:pt x="1400484" y="10009"/>
                </a:lnTo>
                <a:lnTo>
                  <a:pt x="1440973" y="37306"/>
                </a:lnTo>
                <a:lnTo>
                  <a:pt x="1468270" y="77795"/>
                </a:lnTo>
                <a:lnTo>
                  <a:pt x="1478280" y="127381"/>
                </a:lnTo>
                <a:lnTo>
                  <a:pt x="1478280" y="1235075"/>
                </a:lnTo>
                <a:lnTo>
                  <a:pt x="1468270" y="1284660"/>
                </a:lnTo>
                <a:lnTo>
                  <a:pt x="1440973" y="1325149"/>
                </a:lnTo>
                <a:lnTo>
                  <a:pt x="1400484" y="1352446"/>
                </a:lnTo>
                <a:lnTo>
                  <a:pt x="1350899" y="1362456"/>
                </a:lnTo>
                <a:lnTo>
                  <a:pt x="127381" y="1362456"/>
                </a:lnTo>
                <a:lnTo>
                  <a:pt x="77795" y="1352446"/>
                </a:lnTo>
                <a:lnTo>
                  <a:pt x="37306" y="1325149"/>
                </a:lnTo>
                <a:lnTo>
                  <a:pt x="10009" y="1284660"/>
                </a:lnTo>
                <a:lnTo>
                  <a:pt x="0" y="1235075"/>
                </a:lnTo>
                <a:lnTo>
                  <a:pt x="0" y="127381"/>
                </a:lnTo>
                <a:close/>
              </a:path>
            </a:pathLst>
          </a:custGeom>
          <a:ln w="2438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90615" y="1725167"/>
            <a:ext cx="1962912" cy="23500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61303" y="1840991"/>
            <a:ext cx="1676400" cy="2063750"/>
          </a:xfrm>
          <a:custGeom>
            <a:avLst/>
            <a:gdLst/>
            <a:ahLst/>
            <a:cxnLst/>
            <a:rect l="l" t="t" r="r" b="b"/>
            <a:pathLst>
              <a:path w="1676400" h="2063750">
                <a:moveTo>
                  <a:pt x="1676400" y="0"/>
                </a:moveTo>
                <a:lnTo>
                  <a:pt x="0" y="0"/>
                </a:lnTo>
                <a:lnTo>
                  <a:pt x="0" y="1965452"/>
                </a:lnTo>
                <a:lnTo>
                  <a:pt x="10007" y="2003649"/>
                </a:lnTo>
                <a:lnTo>
                  <a:pt x="37290" y="2034809"/>
                </a:lnTo>
                <a:lnTo>
                  <a:pt x="77741" y="2055802"/>
                </a:lnTo>
                <a:lnTo>
                  <a:pt x="127254" y="2063496"/>
                </a:lnTo>
                <a:lnTo>
                  <a:pt x="1549146" y="2063496"/>
                </a:lnTo>
                <a:lnTo>
                  <a:pt x="1598658" y="2055802"/>
                </a:lnTo>
                <a:lnTo>
                  <a:pt x="1639109" y="2034809"/>
                </a:lnTo>
                <a:lnTo>
                  <a:pt x="1666392" y="2003649"/>
                </a:lnTo>
                <a:lnTo>
                  <a:pt x="1676400" y="1965452"/>
                </a:lnTo>
                <a:lnTo>
                  <a:pt x="1676400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861303" y="1840991"/>
            <a:ext cx="1676400" cy="2063750"/>
          </a:xfrm>
          <a:custGeom>
            <a:avLst/>
            <a:gdLst/>
            <a:ahLst/>
            <a:cxnLst/>
            <a:rect l="l" t="t" r="r" b="b"/>
            <a:pathLst>
              <a:path w="1676400" h="2063750">
                <a:moveTo>
                  <a:pt x="0" y="0"/>
                </a:moveTo>
                <a:lnTo>
                  <a:pt x="1676400" y="0"/>
                </a:lnTo>
                <a:lnTo>
                  <a:pt x="1676400" y="1839214"/>
                </a:lnTo>
                <a:lnTo>
                  <a:pt x="1676400" y="1965452"/>
                </a:lnTo>
                <a:lnTo>
                  <a:pt x="1666392" y="2003649"/>
                </a:lnTo>
                <a:lnTo>
                  <a:pt x="1639109" y="2034809"/>
                </a:lnTo>
                <a:lnTo>
                  <a:pt x="1598658" y="2055802"/>
                </a:lnTo>
                <a:lnTo>
                  <a:pt x="1549146" y="2063496"/>
                </a:lnTo>
                <a:lnTo>
                  <a:pt x="127254" y="2063496"/>
                </a:lnTo>
                <a:lnTo>
                  <a:pt x="77741" y="2055802"/>
                </a:lnTo>
                <a:lnTo>
                  <a:pt x="37290" y="2034809"/>
                </a:lnTo>
                <a:lnTo>
                  <a:pt x="10007" y="2003649"/>
                </a:lnTo>
                <a:lnTo>
                  <a:pt x="0" y="1965452"/>
                </a:lnTo>
                <a:lnTo>
                  <a:pt x="0" y="1113409"/>
                </a:lnTo>
                <a:lnTo>
                  <a:pt x="0" y="0"/>
                </a:lnTo>
                <a:close/>
              </a:path>
            </a:pathLst>
          </a:custGeom>
          <a:ln w="24384">
            <a:solidFill>
              <a:srgbClr val="F80E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428232" y="1575815"/>
            <a:ext cx="542925" cy="546100"/>
          </a:xfrm>
          <a:custGeom>
            <a:avLst/>
            <a:gdLst/>
            <a:ahLst/>
            <a:cxnLst/>
            <a:rect l="l" t="t" r="r" b="b"/>
            <a:pathLst>
              <a:path w="542925" h="546100">
                <a:moveTo>
                  <a:pt x="271271" y="0"/>
                </a:moveTo>
                <a:lnTo>
                  <a:pt x="222499" y="4396"/>
                </a:lnTo>
                <a:lnTo>
                  <a:pt x="176600" y="17071"/>
                </a:lnTo>
                <a:lnTo>
                  <a:pt x="134337" y="37253"/>
                </a:lnTo>
                <a:lnTo>
                  <a:pt x="96478" y="64171"/>
                </a:lnTo>
                <a:lnTo>
                  <a:pt x="63786" y="97053"/>
                </a:lnTo>
                <a:lnTo>
                  <a:pt x="37027" y="135128"/>
                </a:lnTo>
                <a:lnTo>
                  <a:pt x="16966" y="177624"/>
                </a:lnTo>
                <a:lnTo>
                  <a:pt x="4369" y="223770"/>
                </a:lnTo>
                <a:lnTo>
                  <a:pt x="0" y="272796"/>
                </a:lnTo>
                <a:lnTo>
                  <a:pt x="4369" y="321821"/>
                </a:lnTo>
                <a:lnTo>
                  <a:pt x="16966" y="367967"/>
                </a:lnTo>
                <a:lnTo>
                  <a:pt x="37027" y="410464"/>
                </a:lnTo>
                <a:lnTo>
                  <a:pt x="63786" y="448538"/>
                </a:lnTo>
                <a:lnTo>
                  <a:pt x="96478" y="481420"/>
                </a:lnTo>
                <a:lnTo>
                  <a:pt x="134337" y="508338"/>
                </a:lnTo>
                <a:lnTo>
                  <a:pt x="176600" y="528520"/>
                </a:lnTo>
                <a:lnTo>
                  <a:pt x="222499" y="541195"/>
                </a:lnTo>
                <a:lnTo>
                  <a:pt x="271271" y="545592"/>
                </a:lnTo>
                <a:lnTo>
                  <a:pt x="320044" y="541195"/>
                </a:lnTo>
                <a:lnTo>
                  <a:pt x="365943" y="528520"/>
                </a:lnTo>
                <a:lnTo>
                  <a:pt x="408206" y="508338"/>
                </a:lnTo>
                <a:lnTo>
                  <a:pt x="446065" y="481420"/>
                </a:lnTo>
                <a:lnTo>
                  <a:pt x="478757" y="448538"/>
                </a:lnTo>
                <a:lnTo>
                  <a:pt x="505516" y="410464"/>
                </a:lnTo>
                <a:lnTo>
                  <a:pt x="525577" y="367967"/>
                </a:lnTo>
                <a:lnTo>
                  <a:pt x="538174" y="321821"/>
                </a:lnTo>
                <a:lnTo>
                  <a:pt x="542543" y="272796"/>
                </a:lnTo>
                <a:lnTo>
                  <a:pt x="538174" y="223770"/>
                </a:lnTo>
                <a:lnTo>
                  <a:pt x="525577" y="177624"/>
                </a:lnTo>
                <a:lnTo>
                  <a:pt x="505516" y="135128"/>
                </a:lnTo>
                <a:lnTo>
                  <a:pt x="478757" y="97053"/>
                </a:lnTo>
                <a:lnTo>
                  <a:pt x="446065" y="64171"/>
                </a:lnTo>
                <a:lnTo>
                  <a:pt x="408206" y="37253"/>
                </a:lnTo>
                <a:lnTo>
                  <a:pt x="365943" y="17071"/>
                </a:lnTo>
                <a:lnTo>
                  <a:pt x="320044" y="4396"/>
                </a:lnTo>
                <a:lnTo>
                  <a:pt x="271271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339840" y="1191767"/>
            <a:ext cx="759460" cy="576580"/>
          </a:xfrm>
          <a:custGeom>
            <a:avLst/>
            <a:gdLst/>
            <a:ahLst/>
            <a:cxnLst/>
            <a:rect l="l" t="t" r="r" b="b"/>
            <a:pathLst>
              <a:path w="759459" h="576580">
                <a:moveTo>
                  <a:pt x="0" y="576072"/>
                </a:moveTo>
                <a:lnTo>
                  <a:pt x="758952" y="576072"/>
                </a:lnTo>
                <a:lnTo>
                  <a:pt x="758952" y="0"/>
                </a:lnTo>
                <a:lnTo>
                  <a:pt x="0" y="0"/>
                </a:lnTo>
                <a:lnTo>
                  <a:pt x="0" y="576072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6482334" y="1207465"/>
            <a:ext cx="474345" cy="530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300" dirty="0">
                <a:solidFill>
                  <a:srgbClr val="001F5F"/>
                </a:solidFill>
                <a:latin typeface="Impact"/>
                <a:cs typeface="Impact"/>
              </a:rPr>
              <a:t>03</a:t>
            </a:r>
            <a:endParaRPr sz="3300">
              <a:latin typeface="Impact"/>
              <a:cs typeface="Impact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117335" y="2154935"/>
            <a:ext cx="1161415" cy="497205"/>
          </a:xfrm>
          <a:custGeom>
            <a:avLst/>
            <a:gdLst/>
            <a:ahLst/>
            <a:cxnLst/>
            <a:rect l="l" t="t" r="r" b="b"/>
            <a:pathLst>
              <a:path w="1161415" h="497205">
                <a:moveTo>
                  <a:pt x="0" y="496824"/>
                </a:moveTo>
                <a:lnTo>
                  <a:pt x="1161288" y="496824"/>
                </a:lnTo>
                <a:lnTo>
                  <a:pt x="1161288" y="0"/>
                </a:lnTo>
                <a:lnTo>
                  <a:pt x="0" y="0"/>
                </a:lnTo>
                <a:lnTo>
                  <a:pt x="0" y="496824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246114" y="2170938"/>
            <a:ext cx="909319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89230" marR="5080" indent="-177165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1F5F"/>
                </a:solidFill>
                <a:latin typeface="Microsoft YaHei"/>
                <a:cs typeface="Microsoft YaHei"/>
              </a:rPr>
              <a:t>学生主动性 难提高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038215" y="2656527"/>
            <a:ext cx="1305560" cy="1123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0100"/>
              </a:lnSpc>
              <a:spcBef>
                <a:spcPts val="95"/>
              </a:spcBef>
            </a:pP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孩子玩游戏的兴趣远大 </a:t>
            </a: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于枯燥的传统式学习。 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普通的手机、电脑在线 学习方式，无法做到精 </a:t>
            </a: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准施教。学生无法获取 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系统性知识。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551432" y="4032503"/>
            <a:ext cx="1368552" cy="10088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639311" y="4032503"/>
            <a:ext cx="1639824" cy="1008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01511" y="3941064"/>
            <a:ext cx="1487423" cy="11003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8717" y="2694813"/>
            <a:ext cx="12903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011346"/>
                </a:solidFill>
                <a:latin typeface="Microsoft YaHei"/>
                <a:cs typeface="Microsoft YaHei"/>
              </a:rPr>
              <a:t>解决方案：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1967" y="2694813"/>
            <a:ext cx="78549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011346"/>
                </a:solidFill>
                <a:latin typeface="Microsoft YaHei"/>
                <a:cs typeface="Microsoft YaHei"/>
              </a:rPr>
              <a:t>教学法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77111" y="1780031"/>
            <a:ext cx="1060703" cy="1063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43227" y="1891283"/>
            <a:ext cx="783590" cy="786765"/>
          </a:xfrm>
          <a:custGeom>
            <a:avLst/>
            <a:gdLst/>
            <a:ahLst/>
            <a:cxnLst/>
            <a:rect l="l" t="t" r="r" b="b"/>
            <a:pathLst>
              <a:path w="783589" h="786764">
                <a:moveTo>
                  <a:pt x="391667" y="0"/>
                </a:moveTo>
                <a:lnTo>
                  <a:pt x="342544" y="3063"/>
                </a:lnTo>
                <a:lnTo>
                  <a:pt x="295239" y="12007"/>
                </a:lnTo>
                <a:lnTo>
                  <a:pt x="250121" y="26464"/>
                </a:lnTo>
                <a:lnTo>
                  <a:pt x="207556" y="46065"/>
                </a:lnTo>
                <a:lnTo>
                  <a:pt x="167913" y="70442"/>
                </a:lnTo>
                <a:lnTo>
                  <a:pt x="131558" y="99227"/>
                </a:lnTo>
                <a:lnTo>
                  <a:pt x="98858" y="132051"/>
                </a:lnTo>
                <a:lnTo>
                  <a:pt x="70182" y="168545"/>
                </a:lnTo>
                <a:lnTo>
                  <a:pt x="45896" y="208343"/>
                </a:lnTo>
                <a:lnTo>
                  <a:pt x="26367" y="251075"/>
                </a:lnTo>
                <a:lnTo>
                  <a:pt x="11963" y="296372"/>
                </a:lnTo>
                <a:lnTo>
                  <a:pt x="3052" y="343867"/>
                </a:lnTo>
                <a:lnTo>
                  <a:pt x="0" y="393191"/>
                </a:lnTo>
                <a:lnTo>
                  <a:pt x="3052" y="442516"/>
                </a:lnTo>
                <a:lnTo>
                  <a:pt x="11963" y="490011"/>
                </a:lnTo>
                <a:lnTo>
                  <a:pt x="26367" y="535308"/>
                </a:lnTo>
                <a:lnTo>
                  <a:pt x="45896" y="578040"/>
                </a:lnTo>
                <a:lnTo>
                  <a:pt x="70182" y="617838"/>
                </a:lnTo>
                <a:lnTo>
                  <a:pt x="98858" y="654332"/>
                </a:lnTo>
                <a:lnTo>
                  <a:pt x="131558" y="687156"/>
                </a:lnTo>
                <a:lnTo>
                  <a:pt x="167913" y="715941"/>
                </a:lnTo>
                <a:lnTo>
                  <a:pt x="207556" y="740318"/>
                </a:lnTo>
                <a:lnTo>
                  <a:pt x="250121" y="759919"/>
                </a:lnTo>
                <a:lnTo>
                  <a:pt x="295239" y="774376"/>
                </a:lnTo>
                <a:lnTo>
                  <a:pt x="342544" y="783320"/>
                </a:lnTo>
                <a:lnTo>
                  <a:pt x="391667" y="786383"/>
                </a:lnTo>
                <a:lnTo>
                  <a:pt x="440791" y="783320"/>
                </a:lnTo>
                <a:lnTo>
                  <a:pt x="488096" y="774376"/>
                </a:lnTo>
                <a:lnTo>
                  <a:pt x="533214" y="759919"/>
                </a:lnTo>
                <a:lnTo>
                  <a:pt x="575779" y="740318"/>
                </a:lnTo>
                <a:lnTo>
                  <a:pt x="615422" y="715941"/>
                </a:lnTo>
                <a:lnTo>
                  <a:pt x="651777" y="687156"/>
                </a:lnTo>
                <a:lnTo>
                  <a:pt x="684477" y="654332"/>
                </a:lnTo>
                <a:lnTo>
                  <a:pt x="713153" y="617838"/>
                </a:lnTo>
                <a:lnTo>
                  <a:pt x="737439" y="578040"/>
                </a:lnTo>
                <a:lnTo>
                  <a:pt x="756968" y="535308"/>
                </a:lnTo>
                <a:lnTo>
                  <a:pt x="771372" y="490011"/>
                </a:lnTo>
                <a:lnTo>
                  <a:pt x="780283" y="442516"/>
                </a:lnTo>
                <a:lnTo>
                  <a:pt x="783335" y="393191"/>
                </a:lnTo>
                <a:lnTo>
                  <a:pt x="780283" y="343867"/>
                </a:lnTo>
                <a:lnTo>
                  <a:pt x="771372" y="296372"/>
                </a:lnTo>
                <a:lnTo>
                  <a:pt x="756968" y="251075"/>
                </a:lnTo>
                <a:lnTo>
                  <a:pt x="737439" y="208343"/>
                </a:lnTo>
                <a:lnTo>
                  <a:pt x="713153" y="168545"/>
                </a:lnTo>
                <a:lnTo>
                  <a:pt x="684477" y="132051"/>
                </a:lnTo>
                <a:lnTo>
                  <a:pt x="651777" y="99227"/>
                </a:lnTo>
                <a:lnTo>
                  <a:pt x="615422" y="70442"/>
                </a:lnTo>
                <a:lnTo>
                  <a:pt x="575779" y="46065"/>
                </a:lnTo>
                <a:lnTo>
                  <a:pt x="533214" y="26464"/>
                </a:lnTo>
                <a:lnTo>
                  <a:pt x="488096" y="12007"/>
                </a:lnTo>
                <a:lnTo>
                  <a:pt x="440791" y="3063"/>
                </a:lnTo>
                <a:lnTo>
                  <a:pt x="391667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3227" y="1891283"/>
            <a:ext cx="783590" cy="786765"/>
          </a:xfrm>
          <a:custGeom>
            <a:avLst/>
            <a:gdLst/>
            <a:ahLst/>
            <a:cxnLst/>
            <a:rect l="l" t="t" r="r" b="b"/>
            <a:pathLst>
              <a:path w="783589" h="786764">
                <a:moveTo>
                  <a:pt x="0" y="393191"/>
                </a:moveTo>
                <a:lnTo>
                  <a:pt x="3052" y="343867"/>
                </a:lnTo>
                <a:lnTo>
                  <a:pt x="11963" y="296372"/>
                </a:lnTo>
                <a:lnTo>
                  <a:pt x="26367" y="251075"/>
                </a:lnTo>
                <a:lnTo>
                  <a:pt x="45896" y="208343"/>
                </a:lnTo>
                <a:lnTo>
                  <a:pt x="70182" y="168545"/>
                </a:lnTo>
                <a:lnTo>
                  <a:pt x="98858" y="132051"/>
                </a:lnTo>
                <a:lnTo>
                  <a:pt x="131558" y="99227"/>
                </a:lnTo>
                <a:lnTo>
                  <a:pt x="167913" y="70442"/>
                </a:lnTo>
                <a:lnTo>
                  <a:pt x="207556" y="46065"/>
                </a:lnTo>
                <a:lnTo>
                  <a:pt x="250121" y="26464"/>
                </a:lnTo>
                <a:lnTo>
                  <a:pt x="295239" y="12007"/>
                </a:lnTo>
                <a:lnTo>
                  <a:pt x="342544" y="3063"/>
                </a:lnTo>
                <a:lnTo>
                  <a:pt x="391667" y="0"/>
                </a:lnTo>
                <a:lnTo>
                  <a:pt x="440791" y="3063"/>
                </a:lnTo>
                <a:lnTo>
                  <a:pt x="488096" y="12007"/>
                </a:lnTo>
                <a:lnTo>
                  <a:pt x="533214" y="26464"/>
                </a:lnTo>
                <a:lnTo>
                  <a:pt x="575779" y="46065"/>
                </a:lnTo>
                <a:lnTo>
                  <a:pt x="615422" y="70442"/>
                </a:lnTo>
                <a:lnTo>
                  <a:pt x="651777" y="99227"/>
                </a:lnTo>
                <a:lnTo>
                  <a:pt x="684477" y="132051"/>
                </a:lnTo>
                <a:lnTo>
                  <a:pt x="713153" y="168545"/>
                </a:lnTo>
                <a:lnTo>
                  <a:pt x="737439" y="208343"/>
                </a:lnTo>
                <a:lnTo>
                  <a:pt x="756968" y="251075"/>
                </a:lnTo>
                <a:lnTo>
                  <a:pt x="771372" y="296372"/>
                </a:lnTo>
                <a:lnTo>
                  <a:pt x="780283" y="343867"/>
                </a:lnTo>
                <a:lnTo>
                  <a:pt x="783335" y="393191"/>
                </a:lnTo>
                <a:lnTo>
                  <a:pt x="780283" y="442516"/>
                </a:lnTo>
                <a:lnTo>
                  <a:pt x="771372" y="490011"/>
                </a:lnTo>
                <a:lnTo>
                  <a:pt x="756968" y="535308"/>
                </a:lnTo>
                <a:lnTo>
                  <a:pt x="737439" y="578040"/>
                </a:lnTo>
                <a:lnTo>
                  <a:pt x="713153" y="617838"/>
                </a:lnTo>
                <a:lnTo>
                  <a:pt x="684477" y="654332"/>
                </a:lnTo>
                <a:lnTo>
                  <a:pt x="651777" y="687156"/>
                </a:lnTo>
                <a:lnTo>
                  <a:pt x="615422" y="715941"/>
                </a:lnTo>
                <a:lnTo>
                  <a:pt x="575779" y="740318"/>
                </a:lnTo>
                <a:lnTo>
                  <a:pt x="533214" y="759919"/>
                </a:lnTo>
                <a:lnTo>
                  <a:pt x="488096" y="774376"/>
                </a:lnTo>
                <a:lnTo>
                  <a:pt x="440791" y="783320"/>
                </a:lnTo>
                <a:lnTo>
                  <a:pt x="391667" y="786383"/>
                </a:lnTo>
                <a:lnTo>
                  <a:pt x="342544" y="783320"/>
                </a:lnTo>
                <a:lnTo>
                  <a:pt x="295239" y="774376"/>
                </a:lnTo>
                <a:lnTo>
                  <a:pt x="250121" y="759919"/>
                </a:lnTo>
                <a:lnTo>
                  <a:pt x="207556" y="740318"/>
                </a:lnTo>
                <a:lnTo>
                  <a:pt x="167913" y="715941"/>
                </a:lnTo>
                <a:lnTo>
                  <a:pt x="131558" y="687156"/>
                </a:lnTo>
                <a:lnTo>
                  <a:pt x="98858" y="654332"/>
                </a:lnTo>
                <a:lnTo>
                  <a:pt x="70182" y="617838"/>
                </a:lnTo>
                <a:lnTo>
                  <a:pt x="45896" y="578040"/>
                </a:lnTo>
                <a:lnTo>
                  <a:pt x="26367" y="535308"/>
                </a:lnTo>
                <a:lnTo>
                  <a:pt x="11963" y="490011"/>
                </a:lnTo>
                <a:lnTo>
                  <a:pt x="3052" y="442516"/>
                </a:lnTo>
                <a:lnTo>
                  <a:pt x="0" y="393191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5400" y="2849879"/>
            <a:ext cx="1060703" cy="1063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61516" y="2961131"/>
            <a:ext cx="783590" cy="786765"/>
          </a:xfrm>
          <a:custGeom>
            <a:avLst/>
            <a:gdLst/>
            <a:ahLst/>
            <a:cxnLst/>
            <a:rect l="l" t="t" r="r" b="b"/>
            <a:pathLst>
              <a:path w="783589" h="786764">
                <a:moveTo>
                  <a:pt x="391667" y="0"/>
                </a:moveTo>
                <a:lnTo>
                  <a:pt x="342544" y="3063"/>
                </a:lnTo>
                <a:lnTo>
                  <a:pt x="295239" y="12007"/>
                </a:lnTo>
                <a:lnTo>
                  <a:pt x="250121" y="26464"/>
                </a:lnTo>
                <a:lnTo>
                  <a:pt x="207556" y="46065"/>
                </a:lnTo>
                <a:lnTo>
                  <a:pt x="167913" y="70442"/>
                </a:lnTo>
                <a:lnTo>
                  <a:pt x="131558" y="99227"/>
                </a:lnTo>
                <a:lnTo>
                  <a:pt x="98858" y="132051"/>
                </a:lnTo>
                <a:lnTo>
                  <a:pt x="70182" y="168545"/>
                </a:lnTo>
                <a:lnTo>
                  <a:pt x="45896" y="208343"/>
                </a:lnTo>
                <a:lnTo>
                  <a:pt x="26367" y="251075"/>
                </a:lnTo>
                <a:lnTo>
                  <a:pt x="11963" y="296372"/>
                </a:lnTo>
                <a:lnTo>
                  <a:pt x="3052" y="343867"/>
                </a:lnTo>
                <a:lnTo>
                  <a:pt x="0" y="393192"/>
                </a:lnTo>
                <a:lnTo>
                  <a:pt x="3052" y="442516"/>
                </a:lnTo>
                <a:lnTo>
                  <a:pt x="11963" y="490011"/>
                </a:lnTo>
                <a:lnTo>
                  <a:pt x="26367" y="535308"/>
                </a:lnTo>
                <a:lnTo>
                  <a:pt x="45896" y="578040"/>
                </a:lnTo>
                <a:lnTo>
                  <a:pt x="70182" y="617838"/>
                </a:lnTo>
                <a:lnTo>
                  <a:pt x="98858" y="654332"/>
                </a:lnTo>
                <a:lnTo>
                  <a:pt x="131558" y="687156"/>
                </a:lnTo>
                <a:lnTo>
                  <a:pt x="167913" y="715941"/>
                </a:lnTo>
                <a:lnTo>
                  <a:pt x="207556" y="740318"/>
                </a:lnTo>
                <a:lnTo>
                  <a:pt x="250121" y="759919"/>
                </a:lnTo>
                <a:lnTo>
                  <a:pt x="295239" y="774376"/>
                </a:lnTo>
                <a:lnTo>
                  <a:pt x="342544" y="783320"/>
                </a:lnTo>
                <a:lnTo>
                  <a:pt x="391667" y="786384"/>
                </a:lnTo>
                <a:lnTo>
                  <a:pt x="440791" y="783320"/>
                </a:lnTo>
                <a:lnTo>
                  <a:pt x="488096" y="774376"/>
                </a:lnTo>
                <a:lnTo>
                  <a:pt x="533214" y="759919"/>
                </a:lnTo>
                <a:lnTo>
                  <a:pt x="575779" y="740318"/>
                </a:lnTo>
                <a:lnTo>
                  <a:pt x="615422" y="715941"/>
                </a:lnTo>
                <a:lnTo>
                  <a:pt x="651777" y="687156"/>
                </a:lnTo>
                <a:lnTo>
                  <a:pt x="684477" y="654332"/>
                </a:lnTo>
                <a:lnTo>
                  <a:pt x="713153" y="617838"/>
                </a:lnTo>
                <a:lnTo>
                  <a:pt x="737439" y="578040"/>
                </a:lnTo>
                <a:lnTo>
                  <a:pt x="756968" y="535308"/>
                </a:lnTo>
                <a:lnTo>
                  <a:pt x="771372" y="490011"/>
                </a:lnTo>
                <a:lnTo>
                  <a:pt x="780283" y="442516"/>
                </a:lnTo>
                <a:lnTo>
                  <a:pt x="783335" y="393192"/>
                </a:lnTo>
                <a:lnTo>
                  <a:pt x="780283" y="343867"/>
                </a:lnTo>
                <a:lnTo>
                  <a:pt x="771372" y="296372"/>
                </a:lnTo>
                <a:lnTo>
                  <a:pt x="756968" y="251075"/>
                </a:lnTo>
                <a:lnTo>
                  <a:pt x="737439" y="208343"/>
                </a:lnTo>
                <a:lnTo>
                  <a:pt x="713153" y="168545"/>
                </a:lnTo>
                <a:lnTo>
                  <a:pt x="684477" y="132051"/>
                </a:lnTo>
                <a:lnTo>
                  <a:pt x="651777" y="99227"/>
                </a:lnTo>
                <a:lnTo>
                  <a:pt x="615422" y="70442"/>
                </a:lnTo>
                <a:lnTo>
                  <a:pt x="575779" y="46065"/>
                </a:lnTo>
                <a:lnTo>
                  <a:pt x="533214" y="26464"/>
                </a:lnTo>
                <a:lnTo>
                  <a:pt x="488096" y="12007"/>
                </a:lnTo>
                <a:lnTo>
                  <a:pt x="440791" y="3063"/>
                </a:lnTo>
                <a:lnTo>
                  <a:pt x="391667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61516" y="2961131"/>
            <a:ext cx="783590" cy="786765"/>
          </a:xfrm>
          <a:custGeom>
            <a:avLst/>
            <a:gdLst/>
            <a:ahLst/>
            <a:cxnLst/>
            <a:rect l="l" t="t" r="r" b="b"/>
            <a:pathLst>
              <a:path w="783589" h="786764">
                <a:moveTo>
                  <a:pt x="0" y="393192"/>
                </a:moveTo>
                <a:lnTo>
                  <a:pt x="3052" y="343867"/>
                </a:lnTo>
                <a:lnTo>
                  <a:pt x="11963" y="296372"/>
                </a:lnTo>
                <a:lnTo>
                  <a:pt x="26367" y="251075"/>
                </a:lnTo>
                <a:lnTo>
                  <a:pt x="45896" y="208343"/>
                </a:lnTo>
                <a:lnTo>
                  <a:pt x="70182" y="168545"/>
                </a:lnTo>
                <a:lnTo>
                  <a:pt x="98858" y="132051"/>
                </a:lnTo>
                <a:lnTo>
                  <a:pt x="131558" y="99227"/>
                </a:lnTo>
                <a:lnTo>
                  <a:pt x="167913" y="70442"/>
                </a:lnTo>
                <a:lnTo>
                  <a:pt x="207556" y="46065"/>
                </a:lnTo>
                <a:lnTo>
                  <a:pt x="250121" y="26464"/>
                </a:lnTo>
                <a:lnTo>
                  <a:pt x="295239" y="12007"/>
                </a:lnTo>
                <a:lnTo>
                  <a:pt x="342544" y="3063"/>
                </a:lnTo>
                <a:lnTo>
                  <a:pt x="391667" y="0"/>
                </a:lnTo>
                <a:lnTo>
                  <a:pt x="440791" y="3063"/>
                </a:lnTo>
                <a:lnTo>
                  <a:pt x="488096" y="12007"/>
                </a:lnTo>
                <a:lnTo>
                  <a:pt x="533214" y="26464"/>
                </a:lnTo>
                <a:lnTo>
                  <a:pt x="575779" y="46065"/>
                </a:lnTo>
                <a:lnTo>
                  <a:pt x="615422" y="70442"/>
                </a:lnTo>
                <a:lnTo>
                  <a:pt x="651777" y="99227"/>
                </a:lnTo>
                <a:lnTo>
                  <a:pt x="684477" y="132051"/>
                </a:lnTo>
                <a:lnTo>
                  <a:pt x="713153" y="168545"/>
                </a:lnTo>
                <a:lnTo>
                  <a:pt x="737439" y="208343"/>
                </a:lnTo>
                <a:lnTo>
                  <a:pt x="756968" y="251075"/>
                </a:lnTo>
                <a:lnTo>
                  <a:pt x="771372" y="296372"/>
                </a:lnTo>
                <a:lnTo>
                  <a:pt x="780283" y="343867"/>
                </a:lnTo>
                <a:lnTo>
                  <a:pt x="783335" y="393192"/>
                </a:lnTo>
                <a:lnTo>
                  <a:pt x="780283" y="442516"/>
                </a:lnTo>
                <a:lnTo>
                  <a:pt x="771372" y="490011"/>
                </a:lnTo>
                <a:lnTo>
                  <a:pt x="756968" y="535308"/>
                </a:lnTo>
                <a:lnTo>
                  <a:pt x="737439" y="578040"/>
                </a:lnTo>
                <a:lnTo>
                  <a:pt x="713153" y="617838"/>
                </a:lnTo>
                <a:lnTo>
                  <a:pt x="684477" y="654332"/>
                </a:lnTo>
                <a:lnTo>
                  <a:pt x="651777" y="687156"/>
                </a:lnTo>
                <a:lnTo>
                  <a:pt x="615422" y="715941"/>
                </a:lnTo>
                <a:lnTo>
                  <a:pt x="575779" y="740318"/>
                </a:lnTo>
                <a:lnTo>
                  <a:pt x="533214" y="759919"/>
                </a:lnTo>
                <a:lnTo>
                  <a:pt x="488096" y="774376"/>
                </a:lnTo>
                <a:lnTo>
                  <a:pt x="440791" y="783320"/>
                </a:lnTo>
                <a:lnTo>
                  <a:pt x="391667" y="786384"/>
                </a:lnTo>
                <a:lnTo>
                  <a:pt x="342544" y="783320"/>
                </a:lnTo>
                <a:lnTo>
                  <a:pt x="295239" y="774376"/>
                </a:lnTo>
                <a:lnTo>
                  <a:pt x="250121" y="759919"/>
                </a:lnTo>
                <a:lnTo>
                  <a:pt x="207556" y="740318"/>
                </a:lnTo>
                <a:lnTo>
                  <a:pt x="167913" y="715941"/>
                </a:lnTo>
                <a:lnTo>
                  <a:pt x="131558" y="687156"/>
                </a:lnTo>
                <a:lnTo>
                  <a:pt x="98858" y="654332"/>
                </a:lnTo>
                <a:lnTo>
                  <a:pt x="70182" y="617838"/>
                </a:lnTo>
                <a:lnTo>
                  <a:pt x="45896" y="578040"/>
                </a:lnTo>
                <a:lnTo>
                  <a:pt x="26367" y="535308"/>
                </a:lnTo>
                <a:lnTo>
                  <a:pt x="11963" y="490011"/>
                </a:lnTo>
                <a:lnTo>
                  <a:pt x="3052" y="442516"/>
                </a:lnTo>
                <a:lnTo>
                  <a:pt x="0" y="393192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87311" y="1801367"/>
            <a:ext cx="1060703" cy="1063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53428" y="1912619"/>
            <a:ext cx="783590" cy="786765"/>
          </a:xfrm>
          <a:custGeom>
            <a:avLst/>
            <a:gdLst/>
            <a:ahLst/>
            <a:cxnLst/>
            <a:rect l="l" t="t" r="r" b="b"/>
            <a:pathLst>
              <a:path w="783590" h="786764">
                <a:moveTo>
                  <a:pt x="391668" y="0"/>
                </a:moveTo>
                <a:lnTo>
                  <a:pt x="342544" y="3063"/>
                </a:lnTo>
                <a:lnTo>
                  <a:pt x="295239" y="12007"/>
                </a:lnTo>
                <a:lnTo>
                  <a:pt x="250121" y="26464"/>
                </a:lnTo>
                <a:lnTo>
                  <a:pt x="207556" y="46065"/>
                </a:lnTo>
                <a:lnTo>
                  <a:pt x="167913" y="70442"/>
                </a:lnTo>
                <a:lnTo>
                  <a:pt x="131558" y="99227"/>
                </a:lnTo>
                <a:lnTo>
                  <a:pt x="98858" y="132051"/>
                </a:lnTo>
                <a:lnTo>
                  <a:pt x="70182" y="168545"/>
                </a:lnTo>
                <a:lnTo>
                  <a:pt x="45896" y="208343"/>
                </a:lnTo>
                <a:lnTo>
                  <a:pt x="26367" y="251075"/>
                </a:lnTo>
                <a:lnTo>
                  <a:pt x="11963" y="296372"/>
                </a:lnTo>
                <a:lnTo>
                  <a:pt x="3052" y="343867"/>
                </a:lnTo>
                <a:lnTo>
                  <a:pt x="0" y="393192"/>
                </a:lnTo>
                <a:lnTo>
                  <a:pt x="3052" y="442516"/>
                </a:lnTo>
                <a:lnTo>
                  <a:pt x="11963" y="490011"/>
                </a:lnTo>
                <a:lnTo>
                  <a:pt x="26367" y="535308"/>
                </a:lnTo>
                <a:lnTo>
                  <a:pt x="45896" y="578040"/>
                </a:lnTo>
                <a:lnTo>
                  <a:pt x="70182" y="617838"/>
                </a:lnTo>
                <a:lnTo>
                  <a:pt x="98858" y="654332"/>
                </a:lnTo>
                <a:lnTo>
                  <a:pt x="131558" y="687156"/>
                </a:lnTo>
                <a:lnTo>
                  <a:pt x="167913" y="715941"/>
                </a:lnTo>
                <a:lnTo>
                  <a:pt x="207556" y="740318"/>
                </a:lnTo>
                <a:lnTo>
                  <a:pt x="250121" y="759919"/>
                </a:lnTo>
                <a:lnTo>
                  <a:pt x="295239" y="774376"/>
                </a:lnTo>
                <a:lnTo>
                  <a:pt x="342544" y="783320"/>
                </a:lnTo>
                <a:lnTo>
                  <a:pt x="391668" y="786384"/>
                </a:lnTo>
                <a:lnTo>
                  <a:pt x="440791" y="783320"/>
                </a:lnTo>
                <a:lnTo>
                  <a:pt x="488096" y="774376"/>
                </a:lnTo>
                <a:lnTo>
                  <a:pt x="533214" y="759919"/>
                </a:lnTo>
                <a:lnTo>
                  <a:pt x="575779" y="740318"/>
                </a:lnTo>
                <a:lnTo>
                  <a:pt x="615422" y="715941"/>
                </a:lnTo>
                <a:lnTo>
                  <a:pt x="651777" y="687156"/>
                </a:lnTo>
                <a:lnTo>
                  <a:pt x="684477" y="654332"/>
                </a:lnTo>
                <a:lnTo>
                  <a:pt x="713153" y="617838"/>
                </a:lnTo>
                <a:lnTo>
                  <a:pt x="737439" y="578040"/>
                </a:lnTo>
                <a:lnTo>
                  <a:pt x="756968" y="535308"/>
                </a:lnTo>
                <a:lnTo>
                  <a:pt x="771372" y="490011"/>
                </a:lnTo>
                <a:lnTo>
                  <a:pt x="780283" y="442516"/>
                </a:lnTo>
                <a:lnTo>
                  <a:pt x="783336" y="393192"/>
                </a:lnTo>
                <a:lnTo>
                  <a:pt x="780283" y="343867"/>
                </a:lnTo>
                <a:lnTo>
                  <a:pt x="771372" y="296372"/>
                </a:lnTo>
                <a:lnTo>
                  <a:pt x="756968" y="251075"/>
                </a:lnTo>
                <a:lnTo>
                  <a:pt x="737439" y="208343"/>
                </a:lnTo>
                <a:lnTo>
                  <a:pt x="713153" y="168545"/>
                </a:lnTo>
                <a:lnTo>
                  <a:pt x="684477" y="132051"/>
                </a:lnTo>
                <a:lnTo>
                  <a:pt x="651777" y="99227"/>
                </a:lnTo>
                <a:lnTo>
                  <a:pt x="615422" y="70442"/>
                </a:lnTo>
                <a:lnTo>
                  <a:pt x="575779" y="46065"/>
                </a:lnTo>
                <a:lnTo>
                  <a:pt x="533214" y="26464"/>
                </a:lnTo>
                <a:lnTo>
                  <a:pt x="488096" y="12007"/>
                </a:lnTo>
                <a:lnTo>
                  <a:pt x="440791" y="3063"/>
                </a:lnTo>
                <a:lnTo>
                  <a:pt x="391668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53428" y="1912619"/>
            <a:ext cx="783590" cy="786765"/>
          </a:xfrm>
          <a:custGeom>
            <a:avLst/>
            <a:gdLst/>
            <a:ahLst/>
            <a:cxnLst/>
            <a:rect l="l" t="t" r="r" b="b"/>
            <a:pathLst>
              <a:path w="783590" h="786764">
                <a:moveTo>
                  <a:pt x="0" y="393192"/>
                </a:moveTo>
                <a:lnTo>
                  <a:pt x="3052" y="343867"/>
                </a:lnTo>
                <a:lnTo>
                  <a:pt x="11963" y="296372"/>
                </a:lnTo>
                <a:lnTo>
                  <a:pt x="26367" y="251075"/>
                </a:lnTo>
                <a:lnTo>
                  <a:pt x="45896" y="208343"/>
                </a:lnTo>
                <a:lnTo>
                  <a:pt x="70182" y="168545"/>
                </a:lnTo>
                <a:lnTo>
                  <a:pt x="98858" y="132051"/>
                </a:lnTo>
                <a:lnTo>
                  <a:pt x="131558" y="99227"/>
                </a:lnTo>
                <a:lnTo>
                  <a:pt x="167913" y="70442"/>
                </a:lnTo>
                <a:lnTo>
                  <a:pt x="207556" y="46065"/>
                </a:lnTo>
                <a:lnTo>
                  <a:pt x="250121" y="26464"/>
                </a:lnTo>
                <a:lnTo>
                  <a:pt x="295239" y="12007"/>
                </a:lnTo>
                <a:lnTo>
                  <a:pt x="342544" y="3063"/>
                </a:lnTo>
                <a:lnTo>
                  <a:pt x="391668" y="0"/>
                </a:lnTo>
                <a:lnTo>
                  <a:pt x="440791" y="3063"/>
                </a:lnTo>
                <a:lnTo>
                  <a:pt x="488096" y="12007"/>
                </a:lnTo>
                <a:lnTo>
                  <a:pt x="533214" y="26464"/>
                </a:lnTo>
                <a:lnTo>
                  <a:pt x="575779" y="46065"/>
                </a:lnTo>
                <a:lnTo>
                  <a:pt x="615422" y="70442"/>
                </a:lnTo>
                <a:lnTo>
                  <a:pt x="651777" y="99227"/>
                </a:lnTo>
                <a:lnTo>
                  <a:pt x="684477" y="132051"/>
                </a:lnTo>
                <a:lnTo>
                  <a:pt x="713153" y="168545"/>
                </a:lnTo>
                <a:lnTo>
                  <a:pt x="737439" y="208343"/>
                </a:lnTo>
                <a:lnTo>
                  <a:pt x="756968" y="251075"/>
                </a:lnTo>
                <a:lnTo>
                  <a:pt x="771372" y="296372"/>
                </a:lnTo>
                <a:lnTo>
                  <a:pt x="780283" y="343867"/>
                </a:lnTo>
                <a:lnTo>
                  <a:pt x="783336" y="393192"/>
                </a:lnTo>
                <a:lnTo>
                  <a:pt x="780283" y="442516"/>
                </a:lnTo>
                <a:lnTo>
                  <a:pt x="771372" y="490011"/>
                </a:lnTo>
                <a:lnTo>
                  <a:pt x="756968" y="535308"/>
                </a:lnTo>
                <a:lnTo>
                  <a:pt x="737439" y="578040"/>
                </a:lnTo>
                <a:lnTo>
                  <a:pt x="713153" y="617838"/>
                </a:lnTo>
                <a:lnTo>
                  <a:pt x="684477" y="654332"/>
                </a:lnTo>
                <a:lnTo>
                  <a:pt x="651777" y="687156"/>
                </a:lnTo>
                <a:lnTo>
                  <a:pt x="615422" y="715941"/>
                </a:lnTo>
                <a:lnTo>
                  <a:pt x="575779" y="740318"/>
                </a:lnTo>
                <a:lnTo>
                  <a:pt x="533214" y="759919"/>
                </a:lnTo>
                <a:lnTo>
                  <a:pt x="488096" y="774376"/>
                </a:lnTo>
                <a:lnTo>
                  <a:pt x="440791" y="783320"/>
                </a:lnTo>
                <a:lnTo>
                  <a:pt x="391668" y="786384"/>
                </a:lnTo>
                <a:lnTo>
                  <a:pt x="342544" y="783320"/>
                </a:lnTo>
                <a:lnTo>
                  <a:pt x="295239" y="774376"/>
                </a:lnTo>
                <a:lnTo>
                  <a:pt x="250121" y="759919"/>
                </a:lnTo>
                <a:lnTo>
                  <a:pt x="207556" y="740318"/>
                </a:lnTo>
                <a:lnTo>
                  <a:pt x="167913" y="715941"/>
                </a:lnTo>
                <a:lnTo>
                  <a:pt x="131558" y="687156"/>
                </a:lnTo>
                <a:lnTo>
                  <a:pt x="98858" y="654332"/>
                </a:lnTo>
                <a:lnTo>
                  <a:pt x="70182" y="617838"/>
                </a:lnTo>
                <a:lnTo>
                  <a:pt x="45896" y="578040"/>
                </a:lnTo>
                <a:lnTo>
                  <a:pt x="26367" y="535308"/>
                </a:lnTo>
                <a:lnTo>
                  <a:pt x="11963" y="490011"/>
                </a:lnTo>
                <a:lnTo>
                  <a:pt x="3052" y="442516"/>
                </a:lnTo>
                <a:lnTo>
                  <a:pt x="0" y="393192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20840" y="2871216"/>
            <a:ext cx="1060703" cy="1063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86956" y="2982467"/>
            <a:ext cx="783590" cy="786765"/>
          </a:xfrm>
          <a:custGeom>
            <a:avLst/>
            <a:gdLst/>
            <a:ahLst/>
            <a:cxnLst/>
            <a:rect l="l" t="t" r="r" b="b"/>
            <a:pathLst>
              <a:path w="783590" h="786764">
                <a:moveTo>
                  <a:pt x="391668" y="0"/>
                </a:moveTo>
                <a:lnTo>
                  <a:pt x="342544" y="3063"/>
                </a:lnTo>
                <a:lnTo>
                  <a:pt x="295239" y="12007"/>
                </a:lnTo>
                <a:lnTo>
                  <a:pt x="250121" y="26464"/>
                </a:lnTo>
                <a:lnTo>
                  <a:pt x="207556" y="46065"/>
                </a:lnTo>
                <a:lnTo>
                  <a:pt x="167913" y="70442"/>
                </a:lnTo>
                <a:lnTo>
                  <a:pt x="131558" y="99227"/>
                </a:lnTo>
                <a:lnTo>
                  <a:pt x="98858" y="132051"/>
                </a:lnTo>
                <a:lnTo>
                  <a:pt x="70182" y="168545"/>
                </a:lnTo>
                <a:lnTo>
                  <a:pt x="45896" y="208343"/>
                </a:lnTo>
                <a:lnTo>
                  <a:pt x="26367" y="251075"/>
                </a:lnTo>
                <a:lnTo>
                  <a:pt x="11963" y="296372"/>
                </a:lnTo>
                <a:lnTo>
                  <a:pt x="3052" y="343867"/>
                </a:lnTo>
                <a:lnTo>
                  <a:pt x="0" y="393192"/>
                </a:lnTo>
                <a:lnTo>
                  <a:pt x="3052" y="442516"/>
                </a:lnTo>
                <a:lnTo>
                  <a:pt x="11963" y="490011"/>
                </a:lnTo>
                <a:lnTo>
                  <a:pt x="26367" y="535308"/>
                </a:lnTo>
                <a:lnTo>
                  <a:pt x="45896" y="578040"/>
                </a:lnTo>
                <a:lnTo>
                  <a:pt x="70182" y="617838"/>
                </a:lnTo>
                <a:lnTo>
                  <a:pt x="98858" y="654332"/>
                </a:lnTo>
                <a:lnTo>
                  <a:pt x="131558" y="687156"/>
                </a:lnTo>
                <a:lnTo>
                  <a:pt x="167913" y="715941"/>
                </a:lnTo>
                <a:lnTo>
                  <a:pt x="207556" y="740318"/>
                </a:lnTo>
                <a:lnTo>
                  <a:pt x="250121" y="759919"/>
                </a:lnTo>
                <a:lnTo>
                  <a:pt x="295239" y="774376"/>
                </a:lnTo>
                <a:lnTo>
                  <a:pt x="342544" y="783320"/>
                </a:lnTo>
                <a:lnTo>
                  <a:pt x="391668" y="786384"/>
                </a:lnTo>
                <a:lnTo>
                  <a:pt x="440791" y="783320"/>
                </a:lnTo>
                <a:lnTo>
                  <a:pt x="488096" y="774376"/>
                </a:lnTo>
                <a:lnTo>
                  <a:pt x="533214" y="759919"/>
                </a:lnTo>
                <a:lnTo>
                  <a:pt x="575779" y="740318"/>
                </a:lnTo>
                <a:lnTo>
                  <a:pt x="615422" y="715941"/>
                </a:lnTo>
                <a:lnTo>
                  <a:pt x="651777" y="687156"/>
                </a:lnTo>
                <a:lnTo>
                  <a:pt x="684477" y="654332"/>
                </a:lnTo>
                <a:lnTo>
                  <a:pt x="713153" y="617838"/>
                </a:lnTo>
                <a:lnTo>
                  <a:pt x="737439" y="578040"/>
                </a:lnTo>
                <a:lnTo>
                  <a:pt x="756968" y="535308"/>
                </a:lnTo>
                <a:lnTo>
                  <a:pt x="771372" y="490011"/>
                </a:lnTo>
                <a:lnTo>
                  <a:pt x="780283" y="442516"/>
                </a:lnTo>
                <a:lnTo>
                  <a:pt x="783336" y="393192"/>
                </a:lnTo>
                <a:lnTo>
                  <a:pt x="780283" y="343867"/>
                </a:lnTo>
                <a:lnTo>
                  <a:pt x="771372" y="296372"/>
                </a:lnTo>
                <a:lnTo>
                  <a:pt x="756968" y="251075"/>
                </a:lnTo>
                <a:lnTo>
                  <a:pt x="737439" y="208343"/>
                </a:lnTo>
                <a:lnTo>
                  <a:pt x="713153" y="168545"/>
                </a:lnTo>
                <a:lnTo>
                  <a:pt x="684477" y="132051"/>
                </a:lnTo>
                <a:lnTo>
                  <a:pt x="651777" y="99227"/>
                </a:lnTo>
                <a:lnTo>
                  <a:pt x="615422" y="70442"/>
                </a:lnTo>
                <a:lnTo>
                  <a:pt x="575779" y="46065"/>
                </a:lnTo>
                <a:lnTo>
                  <a:pt x="533214" y="26464"/>
                </a:lnTo>
                <a:lnTo>
                  <a:pt x="488096" y="12007"/>
                </a:lnTo>
                <a:lnTo>
                  <a:pt x="440791" y="3063"/>
                </a:lnTo>
                <a:lnTo>
                  <a:pt x="391668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86956" y="2982467"/>
            <a:ext cx="783590" cy="786765"/>
          </a:xfrm>
          <a:custGeom>
            <a:avLst/>
            <a:gdLst/>
            <a:ahLst/>
            <a:cxnLst/>
            <a:rect l="l" t="t" r="r" b="b"/>
            <a:pathLst>
              <a:path w="783590" h="786764">
                <a:moveTo>
                  <a:pt x="0" y="393192"/>
                </a:moveTo>
                <a:lnTo>
                  <a:pt x="3052" y="343867"/>
                </a:lnTo>
                <a:lnTo>
                  <a:pt x="11963" y="296372"/>
                </a:lnTo>
                <a:lnTo>
                  <a:pt x="26367" y="251075"/>
                </a:lnTo>
                <a:lnTo>
                  <a:pt x="45896" y="208343"/>
                </a:lnTo>
                <a:lnTo>
                  <a:pt x="70182" y="168545"/>
                </a:lnTo>
                <a:lnTo>
                  <a:pt x="98858" y="132051"/>
                </a:lnTo>
                <a:lnTo>
                  <a:pt x="131558" y="99227"/>
                </a:lnTo>
                <a:lnTo>
                  <a:pt x="167913" y="70442"/>
                </a:lnTo>
                <a:lnTo>
                  <a:pt x="207556" y="46065"/>
                </a:lnTo>
                <a:lnTo>
                  <a:pt x="250121" y="26464"/>
                </a:lnTo>
                <a:lnTo>
                  <a:pt x="295239" y="12007"/>
                </a:lnTo>
                <a:lnTo>
                  <a:pt x="342544" y="3063"/>
                </a:lnTo>
                <a:lnTo>
                  <a:pt x="391668" y="0"/>
                </a:lnTo>
                <a:lnTo>
                  <a:pt x="440791" y="3063"/>
                </a:lnTo>
                <a:lnTo>
                  <a:pt x="488096" y="12007"/>
                </a:lnTo>
                <a:lnTo>
                  <a:pt x="533214" y="26464"/>
                </a:lnTo>
                <a:lnTo>
                  <a:pt x="575779" y="46065"/>
                </a:lnTo>
                <a:lnTo>
                  <a:pt x="615422" y="70442"/>
                </a:lnTo>
                <a:lnTo>
                  <a:pt x="651777" y="99227"/>
                </a:lnTo>
                <a:lnTo>
                  <a:pt x="684477" y="132051"/>
                </a:lnTo>
                <a:lnTo>
                  <a:pt x="713153" y="168545"/>
                </a:lnTo>
                <a:lnTo>
                  <a:pt x="737439" y="208343"/>
                </a:lnTo>
                <a:lnTo>
                  <a:pt x="756968" y="251075"/>
                </a:lnTo>
                <a:lnTo>
                  <a:pt x="771372" y="296372"/>
                </a:lnTo>
                <a:lnTo>
                  <a:pt x="780283" y="343867"/>
                </a:lnTo>
                <a:lnTo>
                  <a:pt x="783336" y="393192"/>
                </a:lnTo>
                <a:lnTo>
                  <a:pt x="780283" y="442516"/>
                </a:lnTo>
                <a:lnTo>
                  <a:pt x="771372" y="490011"/>
                </a:lnTo>
                <a:lnTo>
                  <a:pt x="756968" y="535308"/>
                </a:lnTo>
                <a:lnTo>
                  <a:pt x="737439" y="578040"/>
                </a:lnTo>
                <a:lnTo>
                  <a:pt x="713153" y="617838"/>
                </a:lnTo>
                <a:lnTo>
                  <a:pt x="684477" y="654332"/>
                </a:lnTo>
                <a:lnTo>
                  <a:pt x="651777" y="687156"/>
                </a:lnTo>
                <a:lnTo>
                  <a:pt x="615422" y="715941"/>
                </a:lnTo>
                <a:lnTo>
                  <a:pt x="575779" y="740318"/>
                </a:lnTo>
                <a:lnTo>
                  <a:pt x="533214" y="759919"/>
                </a:lnTo>
                <a:lnTo>
                  <a:pt x="488096" y="774376"/>
                </a:lnTo>
                <a:lnTo>
                  <a:pt x="440791" y="783320"/>
                </a:lnTo>
                <a:lnTo>
                  <a:pt x="391668" y="786384"/>
                </a:lnTo>
                <a:lnTo>
                  <a:pt x="342544" y="783320"/>
                </a:lnTo>
                <a:lnTo>
                  <a:pt x="295239" y="774376"/>
                </a:lnTo>
                <a:lnTo>
                  <a:pt x="250121" y="759919"/>
                </a:lnTo>
                <a:lnTo>
                  <a:pt x="207556" y="740318"/>
                </a:lnTo>
                <a:lnTo>
                  <a:pt x="167913" y="715941"/>
                </a:lnTo>
                <a:lnTo>
                  <a:pt x="131558" y="687156"/>
                </a:lnTo>
                <a:lnTo>
                  <a:pt x="98858" y="654332"/>
                </a:lnTo>
                <a:lnTo>
                  <a:pt x="70182" y="617838"/>
                </a:lnTo>
                <a:lnTo>
                  <a:pt x="45896" y="578040"/>
                </a:lnTo>
                <a:lnTo>
                  <a:pt x="26367" y="535308"/>
                </a:lnTo>
                <a:lnTo>
                  <a:pt x="11963" y="490011"/>
                </a:lnTo>
                <a:lnTo>
                  <a:pt x="3052" y="442516"/>
                </a:lnTo>
                <a:lnTo>
                  <a:pt x="0" y="393192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978509" y="229869"/>
            <a:ext cx="16268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600710" algn="l"/>
              </a:tabLst>
            </a:pPr>
            <a:r>
              <a:rPr spc="-10" dirty="0"/>
              <a:t>04</a:t>
            </a:r>
            <a:r>
              <a:rPr spc="-5" dirty="0"/>
              <a:t>/</a:t>
            </a:r>
            <a:r>
              <a:rPr dirty="0"/>
              <a:t>	</a:t>
            </a:r>
            <a:r>
              <a:rPr spc="-10" dirty="0"/>
              <a:t>解决方法</a:t>
            </a:r>
          </a:p>
        </p:txBody>
      </p:sp>
      <p:sp>
        <p:nvSpPr>
          <p:cNvPr id="17" name="object 17"/>
          <p:cNvSpPr/>
          <p:nvPr/>
        </p:nvSpPr>
        <p:spPr>
          <a:xfrm>
            <a:off x="1502663" y="1981200"/>
            <a:ext cx="664463" cy="600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968108" y="2069591"/>
            <a:ext cx="551180" cy="512445"/>
          </a:xfrm>
          <a:custGeom>
            <a:avLst/>
            <a:gdLst/>
            <a:ahLst/>
            <a:cxnLst/>
            <a:rect l="l" t="t" r="r" b="b"/>
            <a:pathLst>
              <a:path w="551179" h="512444">
                <a:moveTo>
                  <a:pt x="250951" y="222376"/>
                </a:moveTo>
                <a:lnTo>
                  <a:pt x="199009" y="222376"/>
                </a:lnTo>
                <a:lnTo>
                  <a:pt x="164955" y="229973"/>
                </a:lnTo>
                <a:lnTo>
                  <a:pt x="136413" y="250666"/>
                </a:lnTo>
                <a:lnTo>
                  <a:pt x="117802" y="281312"/>
                </a:lnTo>
                <a:lnTo>
                  <a:pt x="113538" y="318769"/>
                </a:lnTo>
                <a:lnTo>
                  <a:pt x="125730" y="417194"/>
                </a:lnTo>
                <a:lnTo>
                  <a:pt x="136536" y="454253"/>
                </a:lnTo>
                <a:lnTo>
                  <a:pt x="154463" y="484393"/>
                </a:lnTo>
                <a:lnTo>
                  <a:pt x="179486" y="504652"/>
                </a:lnTo>
                <a:lnTo>
                  <a:pt x="211582" y="512063"/>
                </a:lnTo>
                <a:lnTo>
                  <a:pt x="341757" y="512063"/>
                </a:lnTo>
                <a:lnTo>
                  <a:pt x="373852" y="504404"/>
                </a:lnTo>
                <a:lnTo>
                  <a:pt x="398875" y="483647"/>
                </a:lnTo>
                <a:lnTo>
                  <a:pt x="401131" y="479806"/>
                </a:lnTo>
                <a:lnTo>
                  <a:pt x="275717" y="479806"/>
                </a:lnTo>
                <a:lnTo>
                  <a:pt x="265128" y="472828"/>
                </a:lnTo>
                <a:lnTo>
                  <a:pt x="256349" y="456755"/>
                </a:lnTo>
                <a:lnTo>
                  <a:pt x="249856" y="437729"/>
                </a:lnTo>
                <a:lnTo>
                  <a:pt x="246125" y="421894"/>
                </a:lnTo>
                <a:lnTo>
                  <a:pt x="245686" y="380382"/>
                </a:lnTo>
                <a:lnTo>
                  <a:pt x="251914" y="327072"/>
                </a:lnTo>
                <a:lnTo>
                  <a:pt x="259606" y="280669"/>
                </a:lnTo>
                <a:lnTo>
                  <a:pt x="263144" y="262000"/>
                </a:lnTo>
                <a:lnTo>
                  <a:pt x="259774" y="259488"/>
                </a:lnTo>
                <a:lnTo>
                  <a:pt x="256095" y="253142"/>
                </a:lnTo>
                <a:lnTo>
                  <a:pt x="252892" y="241319"/>
                </a:lnTo>
                <a:lnTo>
                  <a:pt x="250951" y="222376"/>
                </a:lnTo>
                <a:close/>
              </a:path>
              <a:path w="551179" h="512444">
                <a:moveTo>
                  <a:pt x="354330" y="222376"/>
                </a:moveTo>
                <a:lnTo>
                  <a:pt x="307213" y="222376"/>
                </a:lnTo>
                <a:lnTo>
                  <a:pt x="307323" y="229973"/>
                </a:lnTo>
                <a:lnTo>
                  <a:pt x="306339" y="240172"/>
                </a:lnTo>
                <a:lnTo>
                  <a:pt x="302837" y="251934"/>
                </a:lnTo>
                <a:lnTo>
                  <a:pt x="295656" y="261493"/>
                </a:lnTo>
                <a:lnTo>
                  <a:pt x="298750" y="281501"/>
                </a:lnTo>
                <a:lnTo>
                  <a:pt x="304741" y="327326"/>
                </a:lnTo>
                <a:lnTo>
                  <a:pt x="309100" y="380462"/>
                </a:lnTo>
                <a:lnTo>
                  <a:pt x="307213" y="421894"/>
                </a:lnTo>
                <a:lnTo>
                  <a:pt x="303006" y="438015"/>
                </a:lnTo>
                <a:lnTo>
                  <a:pt x="295846" y="457136"/>
                </a:lnTo>
                <a:lnTo>
                  <a:pt x="286496" y="473114"/>
                </a:lnTo>
                <a:lnTo>
                  <a:pt x="275717" y="479806"/>
                </a:lnTo>
                <a:lnTo>
                  <a:pt x="401131" y="479806"/>
                </a:lnTo>
                <a:lnTo>
                  <a:pt x="416802" y="453128"/>
                </a:lnTo>
                <a:lnTo>
                  <a:pt x="427609" y="416179"/>
                </a:lnTo>
                <a:lnTo>
                  <a:pt x="439800" y="317245"/>
                </a:lnTo>
                <a:lnTo>
                  <a:pt x="435536" y="280669"/>
                </a:lnTo>
                <a:lnTo>
                  <a:pt x="416925" y="250475"/>
                </a:lnTo>
                <a:lnTo>
                  <a:pt x="388383" y="229949"/>
                </a:lnTo>
                <a:lnTo>
                  <a:pt x="354330" y="222376"/>
                </a:lnTo>
                <a:close/>
              </a:path>
              <a:path w="551179" h="512444">
                <a:moveTo>
                  <a:pt x="53848" y="178688"/>
                </a:moveTo>
                <a:lnTo>
                  <a:pt x="32468" y="183429"/>
                </a:lnTo>
                <a:lnTo>
                  <a:pt x="14541" y="196326"/>
                </a:lnTo>
                <a:lnTo>
                  <a:pt x="2805" y="215390"/>
                </a:lnTo>
                <a:lnTo>
                  <a:pt x="0" y="238632"/>
                </a:lnTo>
                <a:lnTo>
                  <a:pt x="7747" y="300608"/>
                </a:lnTo>
                <a:lnTo>
                  <a:pt x="14464" y="323326"/>
                </a:lnTo>
                <a:lnTo>
                  <a:pt x="25765" y="341852"/>
                </a:lnTo>
                <a:lnTo>
                  <a:pt x="41519" y="354330"/>
                </a:lnTo>
                <a:lnTo>
                  <a:pt x="61595" y="358901"/>
                </a:lnTo>
                <a:lnTo>
                  <a:pt x="89281" y="358901"/>
                </a:lnTo>
                <a:lnTo>
                  <a:pt x="83947" y="315721"/>
                </a:lnTo>
                <a:lnTo>
                  <a:pt x="83637" y="293620"/>
                </a:lnTo>
                <a:lnTo>
                  <a:pt x="96162" y="252178"/>
                </a:lnTo>
                <a:lnTo>
                  <a:pt x="125904" y="217138"/>
                </a:lnTo>
                <a:lnTo>
                  <a:pt x="164703" y="196024"/>
                </a:lnTo>
                <a:lnTo>
                  <a:pt x="184404" y="191134"/>
                </a:lnTo>
                <a:lnTo>
                  <a:pt x="176809" y="186001"/>
                </a:lnTo>
                <a:lnTo>
                  <a:pt x="168608" y="182260"/>
                </a:lnTo>
                <a:lnTo>
                  <a:pt x="159954" y="179972"/>
                </a:lnTo>
                <a:lnTo>
                  <a:pt x="151002" y="179196"/>
                </a:lnTo>
                <a:lnTo>
                  <a:pt x="53848" y="179196"/>
                </a:lnTo>
                <a:lnTo>
                  <a:pt x="53848" y="178688"/>
                </a:lnTo>
                <a:close/>
              </a:path>
              <a:path w="551179" h="512444">
                <a:moveTo>
                  <a:pt x="399923" y="178688"/>
                </a:moveTo>
                <a:lnTo>
                  <a:pt x="390979" y="179536"/>
                </a:lnTo>
                <a:lnTo>
                  <a:pt x="382381" y="181943"/>
                </a:lnTo>
                <a:lnTo>
                  <a:pt x="374330" y="185707"/>
                </a:lnTo>
                <a:lnTo>
                  <a:pt x="367030" y="190626"/>
                </a:lnTo>
                <a:lnTo>
                  <a:pt x="377507" y="192722"/>
                </a:lnTo>
                <a:lnTo>
                  <a:pt x="387889" y="195770"/>
                </a:lnTo>
                <a:lnTo>
                  <a:pt x="428148" y="217392"/>
                </a:lnTo>
                <a:lnTo>
                  <a:pt x="457604" y="252509"/>
                </a:lnTo>
                <a:lnTo>
                  <a:pt x="469717" y="292788"/>
                </a:lnTo>
                <a:lnTo>
                  <a:pt x="469392" y="314070"/>
                </a:lnTo>
                <a:lnTo>
                  <a:pt x="463550" y="358901"/>
                </a:lnTo>
                <a:lnTo>
                  <a:pt x="489331" y="358901"/>
                </a:lnTo>
                <a:lnTo>
                  <a:pt x="525160" y="341328"/>
                </a:lnTo>
                <a:lnTo>
                  <a:pt x="543179" y="299465"/>
                </a:lnTo>
                <a:lnTo>
                  <a:pt x="550926" y="237489"/>
                </a:lnTo>
                <a:lnTo>
                  <a:pt x="548120" y="214987"/>
                </a:lnTo>
                <a:lnTo>
                  <a:pt x="536384" y="196437"/>
                </a:lnTo>
                <a:lnTo>
                  <a:pt x="518457" y="183840"/>
                </a:lnTo>
                <a:lnTo>
                  <a:pt x="497077" y="179196"/>
                </a:lnTo>
                <a:lnTo>
                  <a:pt x="399923" y="179196"/>
                </a:lnTo>
                <a:lnTo>
                  <a:pt x="399923" y="178688"/>
                </a:lnTo>
                <a:close/>
              </a:path>
              <a:path w="551179" h="512444">
                <a:moveTo>
                  <a:pt x="276733" y="0"/>
                </a:moveTo>
                <a:lnTo>
                  <a:pt x="242833" y="7498"/>
                </a:lnTo>
                <a:lnTo>
                  <a:pt x="215185" y="27987"/>
                </a:lnTo>
                <a:lnTo>
                  <a:pt x="196562" y="58453"/>
                </a:lnTo>
                <a:lnTo>
                  <a:pt x="189738" y="95884"/>
                </a:lnTo>
                <a:lnTo>
                  <a:pt x="196562" y="133342"/>
                </a:lnTo>
                <a:lnTo>
                  <a:pt x="215185" y="163988"/>
                </a:lnTo>
                <a:lnTo>
                  <a:pt x="242833" y="184681"/>
                </a:lnTo>
                <a:lnTo>
                  <a:pt x="276733" y="192277"/>
                </a:lnTo>
                <a:lnTo>
                  <a:pt x="310558" y="184681"/>
                </a:lnTo>
                <a:lnTo>
                  <a:pt x="338169" y="163988"/>
                </a:lnTo>
                <a:lnTo>
                  <a:pt x="356778" y="133342"/>
                </a:lnTo>
                <a:lnTo>
                  <a:pt x="363600" y="95884"/>
                </a:lnTo>
                <a:lnTo>
                  <a:pt x="356778" y="58453"/>
                </a:lnTo>
                <a:lnTo>
                  <a:pt x="338169" y="27987"/>
                </a:lnTo>
                <a:lnTo>
                  <a:pt x="310558" y="7498"/>
                </a:lnTo>
                <a:lnTo>
                  <a:pt x="276733" y="0"/>
                </a:lnTo>
                <a:close/>
              </a:path>
              <a:path w="551179" h="512444">
                <a:moveTo>
                  <a:pt x="102362" y="43180"/>
                </a:moveTo>
                <a:lnTo>
                  <a:pt x="81091" y="47851"/>
                </a:lnTo>
                <a:lnTo>
                  <a:pt x="63642" y="60547"/>
                </a:lnTo>
                <a:lnTo>
                  <a:pt x="51837" y="79291"/>
                </a:lnTo>
                <a:lnTo>
                  <a:pt x="47498" y="102107"/>
                </a:lnTo>
                <a:lnTo>
                  <a:pt x="51837" y="124825"/>
                </a:lnTo>
                <a:lnTo>
                  <a:pt x="63642" y="143351"/>
                </a:lnTo>
                <a:lnTo>
                  <a:pt x="81091" y="155829"/>
                </a:lnTo>
                <a:lnTo>
                  <a:pt x="102362" y="160400"/>
                </a:lnTo>
                <a:lnTo>
                  <a:pt x="123553" y="155829"/>
                </a:lnTo>
                <a:lnTo>
                  <a:pt x="140827" y="143351"/>
                </a:lnTo>
                <a:lnTo>
                  <a:pt x="152457" y="124825"/>
                </a:lnTo>
                <a:lnTo>
                  <a:pt x="156718" y="102107"/>
                </a:lnTo>
                <a:lnTo>
                  <a:pt x="152457" y="79291"/>
                </a:lnTo>
                <a:lnTo>
                  <a:pt x="140827" y="60547"/>
                </a:lnTo>
                <a:lnTo>
                  <a:pt x="123553" y="47851"/>
                </a:lnTo>
                <a:lnTo>
                  <a:pt x="102362" y="43180"/>
                </a:lnTo>
                <a:close/>
              </a:path>
              <a:path w="551179" h="512444">
                <a:moveTo>
                  <a:pt x="448564" y="43180"/>
                </a:moveTo>
                <a:lnTo>
                  <a:pt x="427372" y="47851"/>
                </a:lnTo>
                <a:lnTo>
                  <a:pt x="410098" y="60547"/>
                </a:lnTo>
                <a:lnTo>
                  <a:pt x="398468" y="79291"/>
                </a:lnTo>
                <a:lnTo>
                  <a:pt x="394208" y="102107"/>
                </a:lnTo>
                <a:lnTo>
                  <a:pt x="398468" y="124825"/>
                </a:lnTo>
                <a:lnTo>
                  <a:pt x="410098" y="143351"/>
                </a:lnTo>
                <a:lnTo>
                  <a:pt x="427372" y="155829"/>
                </a:lnTo>
                <a:lnTo>
                  <a:pt x="448564" y="160400"/>
                </a:lnTo>
                <a:lnTo>
                  <a:pt x="469755" y="155829"/>
                </a:lnTo>
                <a:lnTo>
                  <a:pt x="487029" y="143351"/>
                </a:lnTo>
                <a:lnTo>
                  <a:pt x="498659" y="124825"/>
                </a:lnTo>
                <a:lnTo>
                  <a:pt x="502920" y="102107"/>
                </a:lnTo>
                <a:lnTo>
                  <a:pt x="498659" y="79291"/>
                </a:lnTo>
                <a:lnTo>
                  <a:pt x="487029" y="60547"/>
                </a:lnTo>
                <a:lnTo>
                  <a:pt x="469755" y="47851"/>
                </a:lnTo>
                <a:lnTo>
                  <a:pt x="448564" y="431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09344" y="3115055"/>
            <a:ext cx="485140" cy="475615"/>
          </a:xfrm>
          <a:custGeom>
            <a:avLst/>
            <a:gdLst/>
            <a:ahLst/>
            <a:cxnLst/>
            <a:rect l="l" t="t" r="r" b="b"/>
            <a:pathLst>
              <a:path w="485139" h="475614">
                <a:moveTo>
                  <a:pt x="278764" y="196342"/>
                </a:moveTo>
                <a:lnTo>
                  <a:pt x="253745" y="196342"/>
                </a:lnTo>
                <a:lnTo>
                  <a:pt x="233933" y="268859"/>
                </a:lnTo>
                <a:lnTo>
                  <a:pt x="259080" y="268859"/>
                </a:lnTo>
                <a:lnTo>
                  <a:pt x="278764" y="196342"/>
                </a:lnTo>
                <a:close/>
              </a:path>
              <a:path w="485139" h="475614">
                <a:moveTo>
                  <a:pt x="377570" y="196342"/>
                </a:moveTo>
                <a:lnTo>
                  <a:pt x="352425" y="196342"/>
                </a:lnTo>
                <a:lnTo>
                  <a:pt x="372237" y="268859"/>
                </a:lnTo>
                <a:lnTo>
                  <a:pt x="397256" y="268859"/>
                </a:lnTo>
                <a:lnTo>
                  <a:pt x="377570" y="196342"/>
                </a:lnTo>
                <a:close/>
              </a:path>
              <a:path w="485139" h="475614">
                <a:moveTo>
                  <a:pt x="140588" y="113537"/>
                </a:moveTo>
                <a:lnTo>
                  <a:pt x="88900" y="113537"/>
                </a:lnTo>
                <a:lnTo>
                  <a:pt x="88900" y="267335"/>
                </a:lnTo>
                <a:lnTo>
                  <a:pt x="112394" y="267335"/>
                </a:lnTo>
                <a:lnTo>
                  <a:pt x="112394" y="191643"/>
                </a:lnTo>
                <a:lnTo>
                  <a:pt x="140588" y="191643"/>
                </a:lnTo>
                <a:lnTo>
                  <a:pt x="140588" y="113537"/>
                </a:lnTo>
                <a:close/>
              </a:path>
              <a:path w="485139" h="475614">
                <a:moveTo>
                  <a:pt x="140588" y="191643"/>
                </a:moveTo>
                <a:lnTo>
                  <a:pt x="117729" y="191643"/>
                </a:lnTo>
                <a:lnTo>
                  <a:pt x="117729" y="267335"/>
                </a:lnTo>
                <a:lnTo>
                  <a:pt x="140588" y="267335"/>
                </a:lnTo>
                <a:lnTo>
                  <a:pt x="140588" y="191643"/>
                </a:lnTo>
                <a:close/>
              </a:path>
              <a:path w="485139" h="475614">
                <a:moveTo>
                  <a:pt x="394969" y="174244"/>
                </a:moveTo>
                <a:lnTo>
                  <a:pt x="232410" y="174244"/>
                </a:lnTo>
                <a:lnTo>
                  <a:pt x="232410" y="196342"/>
                </a:lnTo>
                <a:lnTo>
                  <a:pt x="394969" y="196342"/>
                </a:lnTo>
                <a:lnTo>
                  <a:pt x="394969" y="174244"/>
                </a:lnTo>
                <a:close/>
              </a:path>
              <a:path w="485139" h="475614">
                <a:moveTo>
                  <a:pt x="227075" y="105663"/>
                </a:moveTo>
                <a:lnTo>
                  <a:pt x="207391" y="105663"/>
                </a:lnTo>
                <a:lnTo>
                  <a:pt x="207391" y="149860"/>
                </a:lnTo>
                <a:lnTo>
                  <a:pt x="209676" y="156082"/>
                </a:lnTo>
                <a:lnTo>
                  <a:pt x="214249" y="160909"/>
                </a:lnTo>
                <a:lnTo>
                  <a:pt x="218820" y="165607"/>
                </a:lnTo>
                <a:lnTo>
                  <a:pt x="224789" y="168782"/>
                </a:lnTo>
                <a:lnTo>
                  <a:pt x="398780" y="168782"/>
                </a:lnTo>
                <a:lnTo>
                  <a:pt x="404875" y="165607"/>
                </a:lnTo>
                <a:lnTo>
                  <a:pt x="409448" y="160909"/>
                </a:lnTo>
                <a:lnTo>
                  <a:pt x="414019" y="156082"/>
                </a:lnTo>
                <a:lnTo>
                  <a:pt x="416306" y="149860"/>
                </a:lnTo>
                <a:lnTo>
                  <a:pt x="416306" y="148209"/>
                </a:lnTo>
                <a:lnTo>
                  <a:pt x="230124" y="148209"/>
                </a:lnTo>
                <a:lnTo>
                  <a:pt x="228600" y="146685"/>
                </a:lnTo>
                <a:lnTo>
                  <a:pt x="227837" y="146685"/>
                </a:lnTo>
                <a:lnTo>
                  <a:pt x="227075" y="145923"/>
                </a:lnTo>
                <a:lnTo>
                  <a:pt x="227075" y="105663"/>
                </a:lnTo>
                <a:close/>
              </a:path>
              <a:path w="485139" h="475614">
                <a:moveTo>
                  <a:pt x="140588" y="74168"/>
                </a:moveTo>
                <a:lnTo>
                  <a:pt x="84328" y="74168"/>
                </a:lnTo>
                <a:lnTo>
                  <a:pt x="76291" y="75820"/>
                </a:lnTo>
                <a:lnTo>
                  <a:pt x="69754" y="80343"/>
                </a:lnTo>
                <a:lnTo>
                  <a:pt x="65361" y="87080"/>
                </a:lnTo>
                <a:lnTo>
                  <a:pt x="63754" y="95376"/>
                </a:lnTo>
                <a:lnTo>
                  <a:pt x="63754" y="163194"/>
                </a:lnTo>
                <a:lnTo>
                  <a:pt x="85089" y="163194"/>
                </a:lnTo>
                <a:lnTo>
                  <a:pt x="85089" y="113537"/>
                </a:lnTo>
                <a:lnTo>
                  <a:pt x="140588" y="113537"/>
                </a:lnTo>
                <a:lnTo>
                  <a:pt x="140588" y="100203"/>
                </a:lnTo>
                <a:lnTo>
                  <a:pt x="233995" y="100203"/>
                </a:lnTo>
                <a:lnTo>
                  <a:pt x="244950" y="97790"/>
                </a:lnTo>
                <a:lnTo>
                  <a:pt x="199770" y="97790"/>
                </a:lnTo>
                <a:lnTo>
                  <a:pt x="199770" y="89154"/>
                </a:lnTo>
                <a:lnTo>
                  <a:pt x="164845" y="89154"/>
                </a:lnTo>
                <a:lnTo>
                  <a:pt x="140588" y="74168"/>
                </a:lnTo>
                <a:close/>
              </a:path>
              <a:path w="485139" h="475614">
                <a:moveTo>
                  <a:pt x="416306" y="41782"/>
                </a:moveTo>
                <a:lnTo>
                  <a:pt x="394207" y="41782"/>
                </a:lnTo>
                <a:lnTo>
                  <a:pt x="394969" y="42544"/>
                </a:lnTo>
                <a:lnTo>
                  <a:pt x="396494" y="44195"/>
                </a:lnTo>
                <a:lnTo>
                  <a:pt x="396494" y="145923"/>
                </a:lnTo>
                <a:lnTo>
                  <a:pt x="394969" y="146685"/>
                </a:lnTo>
                <a:lnTo>
                  <a:pt x="394207" y="147447"/>
                </a:lnTo>
                <a:lnTo>
                  <a:pt x="392683" y="148209"/>
                </a:lnTo>
                <a:lnTo>
                  <a:pt x="416306" y="148209"/>
                </a:lnTo>
                <a:lnTo>
                  <a:pt x="416306" y="41782"/>
                </a:lnTo>
                <a:close/>
              </a:path>
              <a:path w="485139" h="475614">
                <a:moveTo>
                  <a:pt x="233995" y="100203"/>
                </a:moveTo>
                <a:lnTo>
                  <a:pt x="140588" y="100203"/>
                </a:lnTo>
                <a:lnTo>
                  <a:pt x="164845" y="113537"/>
                </a:lnTo>
                <a:lnTo>
                  <a:pt x="199770" y="113537"/>
                </a:lnTo>
                <a:lnTo>
                  <a:pt x="199770" y="107187"/>
                </a:lnTo>
                <a:lnTo>
                  <a:pt x="207391" y="105663"/>
                </a:lnTo>
                <a:lnTo>
                  <a:pt x="227075" y="105663"/>
                </a:lnTo>
                <a:lnTo>
                  <a:pt x="227075" y="101726"/>
                </a:lnTo>
                <a:lnTo>
                  <a:pt x="233995" y="100203"/>
                </a:lnTo>
                <a:close/>
              </a:path>
              <a:path w="485139" h="475614">
                <a:moveTo>
                  <a:pt x="398780" y="21336"/>
                </a:moveTo>
                <a:lnTo>
                  <a:pt x="224789" y="21336"/>
                </a:lnTo>
                <a:lnTo>
                  <a:pt x="218820" y="23622"/>
                </a:lnTo>
                <a:lnTo>
                  <a:pt x="214249" y="28448"/>
                </a:lnTo>
                <a:lnTo>
                  <a:pt x="209676" y="33147"/>
                </a:lnTo>
                <a:lnTo>
                  <a:pt x="207391" y="39369"/>
                </a:lnTo>
                <a:lnTo>
                  <a:pt x="207391" y="96138"/>
                </a:lnTo>
                <a:lnTo>
                  <a:pt x="199770" y="97790"/>
                </a:lnTo>
                <a:lnTo>
                  <a:pt x="244950" y="97790"/>
                </a:lnTo>
                <a:lnTo>
                  <a:pt x="262825" y="93853"/>
                </a:lnTo>
                <a:lnTo>
                  <a:pt x="227075" y="93853"/>
                </a:lnTo>
                <a:lnTo>
                  <a:pt x="227075" y="44195"/>
                </a:lnTo>
                <a:lnTo>
                  <a:pt x="227837" y="42544"/>
                </a:lnTo>
                <a:lnTo>
                  <a:pt x="228600" y="42544"/>
                </a:lnTo>
                <a:lnTo>
                  <a:pt x="229362" y="41782"/>
                </a:lnTo>
                <a:lnTo>
                  <a:pt x="416306" y="41782"/>
                </a:lnTo>
                <a:lnTo>
                  <a:pt x="416306" y="39369"/>
                </a:lnTo>
                <a:lnTo>
                  <a:pt x="414019" y="33147"/>
                </a:lnTo>
                <a:lnTo>
                  <a:pt x="409448" y="28448"/>
                </a:lnTo>
                <a:lnTo>
                  <a:pt x="404875" y="23622"/>
                </a:lnTo>
                <a:lnTo>
                  <a:pt x="398780" y="21336"/>
                </a:lnTo>
                <a:close/>
              </a:path>
              <a:path w="485139" h="475614">
                <a:moveTo>
                  <a:pt x="306069" y="82804"/>
                </a:moveTo>
                <a:lnTo>
                  <a:pt x="227075" y="93853"/>
                </a:lnTo>
                <a:lnTo>
                  <a:pt x="262825" y="93853"/>
                </a:lnTo>
                <a:lnTo>
                  <a:pt x="306069" y="84328"/>
                </a:lnTo>
                <a:lnTo>
                  <a:pt x="306069" y="82804"/>
                </a:lnTo>
                <a:close/>
              </a:path>
              <a:path w="485139" h="475614">
                <a:moveTo>
                  <a:pt x="115443" y="0"/>
                </a:moveTo>
                <a:lnTo>
                  <a:pt x="102240" y="2756"/>
                </a:lnTo>
                <a:lnTo>
                  <a:pt x="91646" y="10239"/>
                </a:lnTo>
                <a:lnTo>
                  <a:pt x="84599" y="21270"/>
                </a:lnTo>
                <a:lnTo>
                  <a:pt x="82042" y="34670"/>
                </a:lnTo>
                <a:lnTo>
                  <a:pt x="84599" y="48392"/>
                </a:lnTo>
                <a:lnTo>
                  <a:pt x="91646" y="59388"/>
                </a:lnTo>
                <a:lnTo>
                  <a:pt x="102240" y="66692"/>
                </a:lnTo>
                <a:lnTo>
                  <a:pt x="115443" y="69342"/>
                </a:lnTo>
                <a:lnTo>
                  <a:pt x="128377" y="66692"/>
                </a:lnTo>
                <a:lnTo>
                  <a:pt x="139001" y="59388"/>
                </a:lnTo>
                <a:lnTo>
                  <a:pt x="146196" y="48392"/>
                </a:lnTo>
                <a:lnTo>
                  <a:pt x="148844" y="34670"/>
                </a:lnTo>
                <a:lnTo>
                  <a:pt x="146196" y="21270"/>
                </a:lnTo>
                <a:lnTo>
                  <a:pt x="139001" y="10239"/>
                </a:lnTo>
                <a:lnTo>
                  <a:pt x="128377" y="2756"/>
                </a:lnTo>
                <a:lnTo>
                  <a:pt x="115443" y="0"/>
                </a:lnTo>
                <a:close/>
              </a:path>
              <a:path w="485139" h="475614">
                <a:moveTo>
                  <a:pt x="85851" y="294131"/>
                </a:moveTo>
                <a:lnTo>
                  <a:pt x="71477" y="297045"/>
                </a:lnTo>
                <a:lnTo>
                  <a:pt x="59912" y="305054"/>
                </a:lnTo>
                <a:lnTo>
                  <a:pt x="52204" y="317063"/>
                </a:lnTo>
                <a:lnTo>
                  <a:pt x="49403" y="331978"/>
                </a:lnTo>
                <a:lnTo>
                  <a:pt x="49403" y="336676"/>
                </a:lnTo>
                <a:lnTo>
                  <a:pt x="50164" y="341375"/>
                </a:lnTo>
                <a:lnTo>
                  <a:pt x="51688" y="345440"/>
                </a:lnTo>
                <a:lnTo>
                  <a:pt x="120014" y="345440"/>
                </a:lnTo>
                <a:lnTo>
                  <a:pt x="121538" y="341375"/>
                </a:lnTo>
                <a:lnTo>
                  <a:pt x="122300" y="336676"/>
                </a:lnTo>
                <a:lnTo>
                  <a:pt x="122300" y="331978"/>
                </a:lnTo>
                <a:lnTo>
                  <a:pt x="119374" y="317063"/>
                </a:lnTo>
                <a:lnTo>
                  <a:pt x="111458" y="305054"/>
                </a:lnTo>
                <a:lnTo>
                  <a:pt x="99851" y="297045"/>
                </a:lnTo>
                <a:lnTo>
                  <a:pt x="85851" y="294131"/>
                </a:lnTo>
                <a:close/>
              </a:path>
              <a:path w="485139" h="475614">
                <a:moveTo>
                  <a:pt x="240030" y="294131"/>
                </a:moveTo>
                <a:lnTo>
                  <a:pt x="225708" y="297045"/>
                </a:lnTo>
                <a:lnTo>
                  <a:pt x="214137" y="305054"/>
                </a:lnTo>
                <a:lnTo>
                  <a:pt x="206400" y="317063"/>
                </a:lnTo>
                <a:lnTo>
                  <a:pt x="203581" y="331978"/>
                </a:lnTo>
                <a:lnTo>
                  <a:pt x="203581" y="336676"/>
                </a:lnTo>
                <a:lnTo>
                  <a:pt x="204343" y="341375"/>
                </a:lnTo>
                <a:lnTo>
                  <a:pt x="205867" y="345440"/>
                </a:lnTo>
                <a:lnTo>
                  <a:pt x="274193" y="345440"/>
                </a:lnTo>
                <a:lnTo>
                  <a:pt x="275717" y="341375"/>
                </a:lnTo>
                <a:lnTo>
                  <a:pt x="276479" y="336676"/>
                </a:lnTo>
                <a:lnTo>
                  <a:pt x="276479" y="331978"/>
                </a:lnTo>
                <a:lnTo>
                  <a:pt x="273569" y="317063"/>
                </a:lnTo>
                <a:lnTo>
                  <a:pt x="265684" y="305054"/>
                </a:lnTo>
                <a:lnTo>
                  <a:pt x="254083" y="297045"/>
                </a:lnTo>
                <a:lnTo>
                  <a:pt x="240030" y="294131"/>
                </a:lnTo>
                <a:close/>
              </a:path>
              <a:path w="485139" h="475614">
                <a:moveTo>
                  <a:pt x="396494" y="294131"/>
                </a:moveTo>
                <a:lnTo>
                  <a:pt x="382172" y="297045"/>
                </a:lnTo>
                <a:lnTo>
                  <a:pt x="370601" y="305054"/>
                </a:lnTo>
                <a:lnTo>
                  <a:pt x="362864" y="317063"/>
                </a:lnTo>
                <a:lnTo>
                  <a:pt x="360044" y="331978"/>
                </a:lnTo>
                <a:lnTo>
                  <a:pt x="360044" y="336676"/>
                </a:lnTo>
                <a:lnTo>
                  <a:pt x="360806" y="341375"/>
                </a:lnTo>
                <a:lnTo>
                  <a:pt x="362331" y="345440"/>
                </a:lnTo>
                <a:lnTo>
                  <a:pt x="430656" y="345440"/>
                </a:lnTo>
                <a:lnTo>
                  <a:pt x="432181" y="341375"/>
                </a:lnTo>
                <a:lnTo>
                  <a:pt x="432943" y="336676"/>
                </a:lnTo>
                <a:lnTo>
                  <a:pt x="432943" y="331978"/>
                </a:lnTo>
                <a:lnTo>
                  <a:pt x="430033" y="317063"/>
                </a:lnTo>
                <a:lnTo>
                  <a:pt x="422148" y="305054"/>
                </a:lnTo>
                <a:lnTo>
                  <a:pt x="410547" y="297045"/>
                </a:lnTo>
                <a:lnTo>
                  <a:pt x="396494" y="294131"/>
                </a:lnTo>
                <a:close/>
              </a:path>
              <a:path w="485139" h="475614">
                <a:moveTo>
                  <a:pt x="151892" y="432943"/>
                </a:moveTo>
                <a:lnTo>
                  <a:pt x="18287" y="432943"/>
                </a:lnTo>
                <a:lnTo>
                  <a:pt x="18287" y="475488"/>
                </a:lnTo>
                <a:lnTo>
                  <a:pt x="151892" y="475488"/>
                </a:lnTo>
                <a:lnTo>
                  <a:pt x="151892" y="432943"/>
                </a:lnTo>
                <a:close/>
              </a:path>
              <a:path w="485139" h="475614">
                <a:moveTo>
                  <a:pt x="306069" y="432943"/>
                </a:moveTo>
                <a:lnTo>
                  <a:pt x="172466" y="432943"/>
                </a:lnTo>
                <a:lnTo>
                  <a:pt x="172466" y="475488"/>
                </a:lnTo>
                <a:lnTo>
                  <a:pt x="306069" y="475488"/>
                </a:lnTo>
                <a:lnTo>
                  <a:pt x="306069" y="432943"/>
                </a:lnTo>
                <a:close/>
              </a:path>
              <a:path w="485139" h="475614">
                <a:moveTo>
                  <a:pt x="461899" y="432943"/>
                </a:moveTo>
                <a:lnTo>
                  <a:pt x="328930" y="432943"/>
                </a:lnTo>
                <a:lnTo>
                  <a:pt x="328930" y="475488"/>
                </a:lnTo>
                <a:lnTo>
                  <a:pt x="461899" y="475488"/>
                </a:lnTo>
                <a:lnTo>
                  <a:pt x="461899" y="432943"/>
                </a:lnTo>
                <a:close/>
              </a:path>
              <a:path w="485139" h="475614">
                <a:moveTo>
                  <a:pt x="484631" y="415544"/>
                </a:moveTo>
                <a:lnTo>
                  <a:pt x="0" y="415544"/>
                </a:lnTo>
                <a:lnTo>
                  <a:pt x="0" y="432943"/>
                </a:lnTo>
                <a:lnTo>
                  <a:pt x="484631" y="432943"/>
                </a:lnTo>
                <a:lnTo>
                  <a:pt x="484631" y="415544"/>
                </a:lnTo>
                <a:close/>
              </a:path>
              <a:path w="485139" h="475614">
                <a:moveTo>
                  <a:pt x="122300" y="353313"/>
                </a:moveTo>
                <a:lnTo>
                  <a:pt x="47117" y="353313"/>
                </a:lnTo>
                <a:lnTo>
                  <a:pt x="35861" y="355776"/>
                </a:lnTo>
                <a:lnTo>
                  <a:pt x="26701" y="362442"/>
                </a:lnTo>
                <a:lnTo>
                  <a:pt x="20542" y="372227"/>
                </a:lnTo>
                <a:lnTo>
                  <a:pt x="18287" y="384048"/>
                </a:lnTo>
                <a:lnTo>
                  <a:pt x="18287" y="415544"/>
                </a:lnTo>
                <a:lnTo>
                  <a:pt x="151892" y="415544"/>
                </a:lnTo>
                <a:lnTo>
                  <a:pt x="151892" y="384048"/>
                </a:lnTo>
                <a:lnTo>
                  <a:pt x="149518" y="372227"/>
                </a:lnTo>
                <a:lnTo>
                  <a:pt x="143097" y="362442"/>
                </a:lnTo>
                <a:lnTo>
                  <a:pt x="133675" y="355776"/>
                </a:lnTo>
                <a:lnTo>
                  <a:pt x="122300" y="353313"/>
                </a:lnTo>
                <a:close/>
              </a:path>
              <a:path w="485139" h="475614">
                <a:moveTo>
                  <a:pt x="276479" y="353313"/>
                </a:moveTo>
                <a:lnTo>
                  <a:pt x="201294" y="353313"/>
                </a:lnTo>
                <a:lnTo>
                  <a:pt x="190039" y="355776"/>
                </a:lnTo>
                <a:lnTo>
                  <a:pt x="180879" y="362442"/>
                </a:lnTo>
                <a:lnTo>
                  <a:pt x="174720" y="372227"/>
                </a:lnTo>
                <a:lnTo>
                  <a:pt x="172466" y="384048"/>
                </a:lnTo>
                <a:lnTo>
                  <a:pt x="172466" y="415544"/>
                </a:lnTo>
                <a:lnTo>
                  <a:pt x="306069" y="415544"/>
                </a:lnTo>
                <a:lnTo>
                  <a:pt x="306069" y="384048"/>
                </a:lnTo>
                <a:lnTo>
                  <a:pt x="303696" y="372227"/>
                </a:lnTo>
                <a:lnTo>
                  <a:pt x="297275" y="362442"/>
                </a:lnTo>
                <a:lnTo>
                  <a:pt x="287853" y="355776"/>
                </a:lnTo>
                <a:lnTo>
                  <a:pt x="276479" y="353313"/>
                </a:lnTo>
                <a:close/>
              </a:path>
              <a:path w="485139" h="475614">
                <a:moveTo>
                  <a:pt x="432943" y="353313"/>
                </a:moveTo>
                <a:lnTo>
                  <a:pt x="357758" y="353313"/>
                </a:lnTo>
                <a:lnTo>
                  <a:pt x="346557" y="355776"/>
                </a:lnTo>
                <a:lnTo>
                  <a:pt x="337391" y="362442"/>
                </a:lnTo>
                <a:lnTo>
                  <a:pt x="331202" y="372227"/>
                </a:lnTo>
                <a:lnTo>
                  <a:pt x="328930" y="384048"/>
                </a:lnTo>
                <a:lnTo>
                  <a:pt x="328930" y="415544"/>
                </a:lnTo>
                <a:lnTo>
                  <a:pt x="461899" y="415544"/>
                </a:lnTo>
                <a:lnTo>
                  <a:pt x="461899" y="384048"/>
                </a:lnTo>
                <a:lnTo>
                  <a:pt x="459624" y="372227"/>
                </a:lnTo>
                <a:lnTo>
                  <a:pt x="453421" y="362442"/>
                </a:lnTo>
                <a:lnTo>
                  <a:pt x="444218" y="355776"/>
                </a:lnTo>
                <a:lnTo>
                  <a:pt x="432943" y="353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07352" y="3121151"/>
            <a:ext cx="539496" cy="5394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234310" y="909319"/>
            <a:ext cx="1851025" cy="12522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3690">
              <a:lnSpc>
                <a:spcPts val="1575"/>
              </a:lnSpc>
              <a:spcBef>
                <a:spcPts val="90"/>
              </a:spcBef>
            </a:pPr>
            <a:r>
              <a:rPr sz="1400" b="1" spc="-10" dirty="0">
                <a:solidFill>
                  <a:srgbClr val="011346"/>
                </a:solidFill>
                <a:latin typeface="Microsoft YaHei"/>
                <a:cs typeface="Microsoft YaHei"/>
              </a:rPr>
              <a:t>AI指读技术</a:t>
            </a:r>
            <a:endParaRPr sz="1400">
              <a:latin typeface="Microsoft YaHei"/>
              <a:cs typeface="Microsoft YaHei"/>
            </a:endParaRPr>
          </a:p>
          <a:p>
            <a:pPr marL="12700">
              <a:lnSpc>
                <a:spcPts val="1335"/>
              </a:lnSpc>
            </a:pPr>
            <a:r>
              <a:rPr sz="1200" b="1" spc="-5" dirty="0">
                <a:solidFill>
                  <a:srgbClr val="E60012"/>
                </a:solidFill>
                <a:latin typeface="Microsoft YaHei"/>
                <a:cs typeface="Microsoft YaHei"/>
              </a:rPr>
              <a:t>F</a:t>
            </a:r>
            <a:r>
              <a:rPr sz="1200" spc="-5" dirty="0">
                <a:solidFill>
                  <a:srgbClr val="011346"/>
                </a:solidFill>
                <a:latin typeface="Microsoft YaHei"/>
                <a:cs typeface="Microsoft YaHei"/>
              </a:rPr>
              <a:t>inger </a:t>
            </a:r>
            <a:r>
              <a:rPr sz="1200" dirty="0">
                <a:solidFill>
                  <a:srgbClr val="011346"/>
                </a:solidFill>
                <a:latin typeface="Microsoft YaHei"/>
                <a:cs typeface="Microsoft YaHei"/>
              </a:rPr>
              <a:t>motion</a:t>
            </a:r>
            <a:r>
              <a:rPr sz="1200" spc="-35" dirty="0">
                <a:solidFill>
                  <a:srgbClr val="011346"/>
                </a:solidFill>
                <a:latin typeface="Microsoft YaHei"/>
                <a:cs typeface="Microsoft YaHei"/>
              </a:rPr>
              <a:t> </a:t>
            </a:r>
            <a:r>
              <a:rPr sz="1200" spc="-5" dirty="0">
                <a:solidFill>
                  <a:srgbClr val="011346"/>
                </a:solidFill>
                <a:latin typeface="Microsoft YaHei"/>
                <a:cs typeface="Microsoft YaHei"/>
              </a:rPr>
              <a:t>tracking</a:t>
            </a:r>
            <a:endParaRPr sz="1200">
              <a:latin typeface="Microsoft YaHei"/>
              <a:cs typeface="Microsoft YaHei"/>
            </a:endParaRPr>
          </a:p>
          <a:p>
            <a:pPr marL="54610" marR="5080">
              <a:lnSpc>
                <a:spcPct val="150100"/>
              </a:lnSpc>
              <a:spcBef>
                <a:spcPts val="1350"/>
              </a:spcBef>
              <a:buClr>
                <a:srgbClr val="00565D"/>
              </a:buClr>
              <a:buSzPct val="90000"/>
              <a:buChar char="●"/>
              <a:tabLst>
                <a:tab pos="139065" algn="l"/>
              </a:tabLst>
            </a:pPr>
            <a:r>
              <a:rPr sz="1000" spc="5" dirty="0">
                <a:solidFill>
                  <a:srgbClr val="011346"/>
                </a:solidFill>
                <a:latin typeface="Microsoft YaHei"/>
                <a:cs typeface="Microsoft YaHei"/>
              </a:rPr>
              <a:t>通</a:t>
            </a:r>
            <a:r>
              <a:rPr sz="1000" dirty="0">
                <a:solidFill>
                  <a:srgbClr val="011346"/>
                </a:solidFill>
                <a:latin typeface="Microsoft YaHei"/>
                <a:cs typeface="Microsoft YaHei"/>
              </a:rPr>
              <a:t>过AI</a:t>
            </a:r>
            <a:r>
              <a:rPr sz="1000" spc="5" dirty="0">
                <a:solidFill>
                  <a:srgbClr val="011346"/>
                </a:solidFill>
                <a:latin typeface="Microsoft YaHei"/>
                <a:cs typeface="Microsoft YaHei"/>
              </a:rPr>
              <a:t>技术，让纸质教</a:t>
            </a:r>
            <a:r>
              <a:rPr sz="1000" spc="-20" dirty="0">
                <a:solidFill>
                  <a:srgbClr val="011346"/>
                </a:solidFill>
                <a:latin typeface="Microsoft YaHei"/>
                <a:cs typeface="Microsoft YaHei"/>
              </a:rPr>
              <a:t>材</a:t>
            </a:r>
            <a:r>
              <a:rPr sz="1000" spc="5" dirty="0">
                <a:solidFill>
                  <a:srgbClr val="011346"/>
                </a:solidFill>
                <a:latin typeface="Microsoft YaHei"/>
                <a:cs typeface="Microsoft YaHei"/>
              </a:rPr>
              <a:t>内容 学习变得生动有趣，增</a:t>
            </a:r>
            <a:r>
              <a:rPr sz="1000" spc="-20" dirty="0">
                <a:solidFill>
                  <a:srgbClr val="011346"/>
                </a:solidFill>
                <a:latin typeface="Microsoft YaHei"/>
                <a:cs typeface="Microsoft YaHei"/>
              </a:rPr>
              <a:t>进互动</a:t>
            </a:r>
            <a:r>
              <a:rPr sz="1000" spc="5" dirty="0">
                <a:solidFill>
                  <a:srgbClr val="011346"/>
                </a:solidFill>
                <a:latin typeface="Microsoft YaHei"/>
                <a:cs typeface="Microsoft YaHei"/>
              </a:rPr>
              <a:t>， 活化教材。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49036" y="931875"/>
            <a:ext cx="1691005" cy="1229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015" algn="ctr">
              <a:lnSpc>
                <a:spcPts val="1645"/>
              </a:lnSpc>
              <a:spcBef>
                <a:spcPts val="95"/>
              </a:spcBef>
            </a:pPr>
            <a:r>
              <a:rPr sz="1400" b="1" spc="-10" dirty="0">
                <a:solidFill>
                  <a:srgbClr val="011346"/>
                </a:solidFill>
                <a:latin typeface="Microsoft YaHei"/>
                <a:cs typeface="Microsoft YaHei"/>
              </a:rPr>
              <a:t>自适应学习</a:t>
            </a:r>
            <a:endParaRPr sz="1400">
              <a:latin typeface="Microsoft YaHei"/>
              <a:cs typeface="Microsoft YaHei"/>
            </a:endParaRPr>
          </a:p>
          <a:p>
            <a:pPr marL="241935" algn="ctr">
              <a:lnSpc>
                <a:spcPts val="1405"/>
              </a:lnSpc>
            </a:pPr>
            <a:r>
              <a:rPr sz="1200" b="1" spc="-5" dirty="0">
                <a:solidFill>
                  <a:srgbClr val="E60012"/>
                </a:solidFill>
                <a:latin typeface="Microsoft YaHei"/>
                <a:cs typeface="Microsoft YaHei"/>
              </a:rPr>
              <a:t>A</a:t>
            </a:r>
            <a:r>
              <a:rPr sz="1200" spc="-5" dirty="0">
                <a:solidFill>
                  <a:srgbClr val="011346"/>
                </a:solidFill>
                <a:latin typeface="Microsoft YaHei"/>
                <a:cs typeface="Microsoft YaHei"/>
              </a:rPr>
              <a:t>daptive</a:t>
            </a:r>
            <a:r>
              <a:rPr sz="1200" spc="-70" dirty="0">
                <a:solidFill>
                  <a:srgbClr val="011346"/>
                </a:solidFill>
                <a:latin typeface="Microsoft YaHei"/>
                <a:cs typeface="Microsoft YaHei"/>
              </a:rPr>
              <a:t> </a:t>
            </a:r>
            <a:r>
              <a:rPr sz="1200" spc="-5" dirty="0">
                <a:solidFill>
                  <a:srgbClr val="011346"/>
                </a:solidFill>
                <a:latin typeface="Microsoft YaHei"/>
                <a:cs typeface="Microsoft YaHei"/>
              </a:rPr>
              <a:t>learning</a:t>
            </a:r>
            <a:endParaRPr sz="1200">
              <a:latin typeface="Microsoft YaHei"/>
              <a:cs typeface="Microsoft YaHei"/>
            </a:endParaRPr>
          </a:p>
          <a:p>
            <a:pPr marL="12700" marR="5080">
              <a:lnSpc>
                <a:spcPct val="150100"/>
              </a:lnSpc>
              <a:spcBef>
                <a:spcPts val="1030"/>
              </a:spcBef>
              <a:buSzPct val="90000"/>
              <a:buChar char="●"/>
              <a:tabLst>
                <a:tab pos="97155" algn="l"/>
              </a:tabLst>
            </a:pP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多方位实时评测学生的</a:t>
            </a:r>
            <a:r>
              <a:rPr sz="1000" spc="-20" dirty="0">
                <a:solidFill>
                  <a:srgbClr val="00565D"/>
                </a:solidFill>
                <a:latin typeface="Microsoft YaHei"/>
                <a:cs typeface="Microsoft YaHei"/>
              </a:rPr>
              <a:t>学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习 </a:t>
            </a:r>
            <a:r>
              <a:rPr sz="1000" spc="10" dirty="0">
                <a:solidFill>
                  <a:srgbClr val="00565D"/>
                </a:solidFill>
                <a:latin typeface="Microsoft YaHei"/>
                <a:cs typeface="Microsoft YaHei"/>
              </a:rPr>
              <a:t>状态，精确定位薄弱知</a:t>
            </a:r>
            <a:r>
              <a:rPr sz="1000" spc="-15" dirty="0">
                <a:solidFill>
                  <a:srgbClr val="00565D"/>
                </a:solidFill>
                <a:latin typeface="Microsoft YaHei"/>
                <a:cs typeface="Microsoft YaHei"/>
              </a:rPr>
              <a:t>识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点、 技能点，实现个性化学</a:t>
            </a:r>
            <a:r>
              <a:rPr sz="1000" spc="-20" dirty="0">
                <a:solidFill>
                  <a:srgbClr val="00565D"/>
                </a:solidFill>
                <a:latin typeface="Microsoft YaHei"/>
                <a:cs typeface="Microsoft YaHei"/>
              </a:rPr>
              <a:t>习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23179" y="3387344"/>
            <a:ext cx="202692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84175">
              <a:lnSpc>
                <a:spcPct val="100000"/>
              </a:lnSpc>
              <a:spcBef>
                <a:spcPts val="105"/>
              </a:spcBef>
              <a:buChar char="●"/>
              <a:tabLst>
                <a:tab pos="134620" algn="l"/>
              </a:tabLst>
            </a:pP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知识</a:t>
            </a: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树+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技能树，通</a:t>
            </a:r>
            <a:r>
              <a:rPr sz="1000" spc="-20" dirty="0">
                <a:solidFill>
                  <a:srgbClr val="00565D"/>
                </a:solidFill>
                <a:latin typeface="Microsoft YaHei"/>
                <a:cs typeface="Microsoft YaHei"/>
              </a:rPr>
              <a:t>过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人工 智能，保证学生知识点</a:t>
            </a:r>
            <a:r>
              <a:rPr sz="1000" spc="-20" dirty="0">
                <a:solidFill>
                  <a:srgbClr val="00565D"/>
                </a:solidFill>
                <a:latin typeface="Microsoft YaHei"/>
                <a:cs typeface="Microsoft YaHei"/>
              </a:rPr>
              <a:t>覆</a:t>
            </a:r>
            <a:r>
              <a:rPr sz="1000" spc="10" dirty="0">
                <a:solidFill>
                  <a:srgbClr val="00565D"/>
                </a:solidFill>
                <a:latin typeface="Microsoft YaHei"/>
                <a:cs typeface="Microsoft YaHei"/>
              </a:rPr>
              <a:t>盖 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的同时，更注重实际技</a:t>
            </a:r>
            <a:r>
              <a:rPr sz="1000" spc="-20" dirty="0">
                <a:solidFill>
                  <a:srgbClr val="00565D"/>
                </a:solidFill>
                <a:latin typeface="Microsoft YaHei"/>
                <a:cs typeface="Microsoft YaHei"/>
              </a:rPr>
              <a:t>能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的 提升。</a:t>
            </a:r>
            <a:endParaRPr sz="1000">
              <a:latin typeface="Microsoft YaHei"/>
              <a:cs typeface="Microsoft YaHei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62560" algn="ctr">
              <a:lnSpc>
                <a:spcPts val="1655"/>
              </a:lnSpc>
              <a:spcBef>
                <a:spcPts val="5"/>
              </a:spcBef>
            </a:pPr>
            <a:r>
              <a:rPr sz="1400" b="1" spc="-10" dirty="0">
                <a:solidFill>
                  <a:srgbClr val="011346"/>
                </a:solidFill>
                <a:latin typeface="Microsoft YaHei"/>
                <a:cs typeface="Microsoft YaHei"/>
              </a:rPr>
              <a:t>双树知识</a:t>
            </a:r>
            <a:r>
              <a:rPr sz="1400" b="1" spc="-15" dirty="0">
                <a:solidFill>
                  <a:srgbClr val="011346"/>
                </a:solidFill>
                <a:latin typeface="Microsoft YaHei"/>
                <a:cs typeface="Microsoft YaHei"/>
              </a:rPr>
              <a:t>-</a:t>
            </a:r>
            <a:r>
              <a:rPr sz="1400" b="1" spc="-10" dirty="0">
                <a:solidFill>
                  <a:srgbClr val="011346"/>
                </a:solidFill>
                <a:latin typeface="Microsoft YaHei"/>
                <a:cs typeface="Microsoft YaHei"/>
              </a:rPr>
              <a:t>技能系统</a:t>
            </a:r>
            <a:endParaRPr sz="1400">
              <a:latin typeface="Microsoft YaHei"/>
              <a:cs typeface="Microsoft YaHei"/>
            </a:endParaRPr>
          </a:p>
          <a:p>
            <a:pPr marL="154940" algn="ctr">
              <a:lnSpc>
                <a:spcPts val="1415"/>
              </a:lnSpc>
            </a:pPr>
            <a:r>
              <a:rPr sz="1200" b="1" spc="-10" dirty="0">
                <a:solidFill>
                  <a:srgbClr val="E60012"/>
                </a:solidFill>
                <a:latin typeface="Microsoft YaHei"/>
                <a:cs typeface="Microsoft YaHei"/>
              </a:rPr>
              <a:t>T</a:t>
            </a:r>
            <a:r>
              <a:rPr sz="1200" spc="-10" dirty="0">
                <a:solidFill>
                  <a:srgbClr val="011346"/>
                </a:solidFill>
                <a:latin typeface="Microsoft YaHei"/>
                <a:cs typeface="Microsoft YaHei"/>
              </a:rPr>
              <a:t>wo-tree</a:t>
            </a:r>
            <a:r>
              <a:rPr sz="1200" spc="-60" dirty="0">
                <a:solidFill>
                  <a:srgbClr val="011346"/>
                </a:solidFill>
                <a:latin typeface="Microsoft YaHei"/>
                <a:cs typeface="Microsoft YaHei"/>
              </a:rPr>
              <a:t> </a:t>
            </a:r>
            <a:r>
              <a:rPr sz="1200" spc="-5" dirty="0">
                <a:solidFill>
                  <a:srgbClr val="011346"/>
                </a:solidFill>
                <a:latin typeface="Microsoft YaHei"/>
                <a:cs typeface="Microsoft YaHei"/>
              </a:rPr>
              <a:t>knowledge-skill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69414" y="3300764"/>
            <a:ext cx="1939925" cy="1328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marR="5080">
              <a:lnSpc>
                <a:spcPct val="150100"/>
              </a:lnSpc>
              <a:spcBef>
                <a:spcPts val="100"/>
              </a:spcBef>
              <a:buSzPct val="90000"/>
              <a:buChar char="●"/>
              <a:tabLst>
                <a:tab pos="222250" algn="l"/>
              </a:tabLst>
            </a:pPr>
            <a:r>
              <a:rPr sz="1000" spc="10" dirty="0">
                <a:solidFill>
                  <a:srgbClr val="00565D"/>
                </a:solidFill>
                <a:latin typeface="Microsoft YaHei"/>
                <a:cs typeface="Microsoft YaHei"/>
              </a:rPr>
              <a:t>大</a:t>
            </a: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屏</a:t>
            </a:r>
            <a:r>
              <a:rPr sz="1000" spc="10" dirty="0">
                <a:solidFill>
                  <a:srgbClr val="00565D"/>
                </a:solidFill>
                <a:latin typeface="Microsoft YaHei"/>
                <a:cs typeface="Microsoft YaHei"/>
              </a:rPr>
              <a:t>把</a:t>
            </a: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客</a:t>
            </a:r>
            <a:r>
              <a:rPr sz="1000" spc="10" dirty="0">
                <a:solidFill>
                  <a:srgbClr val="00565D"/>
                </a:solidFill>
                <a:latin typeface="Microsoft YaHei"/>
                <a:cs typeface="Microsoft YaHei"/>
              </a:rPr>
              <a:t>厅</a:t>
            </a: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变</a:t>
            </a:r>
            <a:r>
              <a:rPr sz="1000" spc="10" dirty="0">
                <a:solidFill>
                  <a:srgbClr val="00565D"/>
                </a:solidFill>
                <a:latin typeface="Microsoft YaHei"/>
                <a:cs typeface="Microsoft YaHei"/>
              </a:rPr>
              <a:t>教</a:t>
            </a: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室</a:t>
            </a:r>
            <a:r>
              <a:rPr sz="1000" spc="10" dirty="0">
                <a:solidFill>
                  <a:srgbClr val="00565D"/>
                </a:solidFill>
                <a:latin typeface="Microsoft YaHei"/>
                <a:cs typeface="Microsoft YaHei"/>
              </a:rPr>
              <a:t>，</a:t>
            </a:r>
            <a:r>
              <a:rPr sz="1000" dirty="0">
                <a:solidFill>
                  <a:srgbClr val="00565D"/>
                </a:solidFill>
                <a:latin typeface="Microsoft YaHei"/>
                <a:cs typeface="Microsoft YaHei"/>
              </a:rPr>
              <a:t>增</a:t>
            </a:r>
            <a:r>
              <a:rPr sz="1000" spc="-20" dirty="0">
                <a:solidFill>
                  <a:srgbClr val="00565D"/>
                </a:solidFill>
                <a:latin typeface="Microsoft YaHei"/>
                <a:cs typeface="Microsoft YaHei"/>
              </a:rPr>
              <a:t>加</a:t>
            </a:r>
            <a:r>
              <a:rPr sz="1000" spc="10" dirty="0">
                <a:solidFill>
                  <a:srgbClr val="00565D"/>
                </a:solidFill>
                <a:latin typeface="Microsoft YaHei"/>
                <a:cs typeface="Microsoft YaHei"/>
              </a:rPr>
              <a:t>代入 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感，把学习随时融进生</a:t>
            </a:r>
            <a:r>
              <a:rPr sz="1000" spc="-20" dirty="0">
                <a:solidFill>
                  <a:srgbClr val="00565D"/>
                </a:solidFill>
                <a:latin typeface="Microsoft YaHei"/>
                <a:cs typeface="Microsoft YaHei"/>
              </a:rPr>
              <a:t>活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中，让 知识不“无用”，学习</a:t>
            </a:r>
            <a:r>
              <a:rPr sz="1000" spc="-20" dirty="0">
                <a:solidFill>
                  <a:srgbClr val="00565D"/>
                </a:solidFill>
                <a:latin typeface="Microsoft YaHei"/>
                <a:cs typeface="Microsoft YaHei"/>
              </a:rPr>
              <a:t>不</a:t>
            </a:r>
            <a:r>
              <a:rPr sz="1000" spc="5" dirty="0">
                <a:solidFill>
                  <a:srgbClr val="00565D"/>
                </a:solidFill>
                <a:latin typeface="Microsoft YaHei"/>
                <a:cs typeface="Microsoft YaHei"/>
              </a:rPr>
              <a:t>枯燥。</a:t>
            </a:r>
            <a:endParaRPr sz="1000">
              <a:latin typeface="Microsoft YaHei"/>
              <a:cs typeface="Microsoft YaHe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00">
              <a:latin typeface="Times New Roman"/>
              <a:cs typeface="Times New Roman"/>
            </a:endParaRPr>
          </a:p>
          <a:p>
            <a:pPr marL="378460">
              <a:lnSpc>
                <a:spcPts val="1540"/>
              </a:lnSpc>
            </a:pPr>
            <a:r>
              <a:rPr sz="1400" b="1" spc="-10" dirty="0">
                <a:solidFill>
                  <a:srgbClr val="011346"/>
                </a:solidFill>
                <a:latin typeface="Microsoft YaHei"/>
                <a:cs typeface="Microsoft YaHei"/>
              </a:rPr>
              <a:t>场景化教学</a:t>
            </a:r>
            <a:endParaRPr sz="1400">
              <a:latin typeface="Microsoft YaHei"/>
              <a:cs typeface="Microsoft YaHei"/>
            </a:endParaRPr>
          </a:p>
          <a:p>
            <a:pPr marL="12700">
              <a:lnSpc>
                <a:spcPts val="1300"/>
              </a:lnSpc>
            </a:pPr>
            <a:r>
              <a:rPr sz="1200" b="1" spc="-5" dirty="0">
                <a:solidFill>
                  <a:srgbClr val="EE0012"/>
                </a:solidFill>
                <a:latin typeface="Microsoft YaHei"/>
                <a:cs typeface="Microsoft YaHei"/>
              </a:rPr>
              <a:t>S</a:t>
            </a:r>
            <a:r>
              <a:rPr sz="1200" spc="-5" dirty="0">
                <a:solidFill>
                  <a:srgbClr val="011346"/>
                </a:solidFill>
                <a:latin typeface="Microsoft YaHei"/>
                <a:cs typeface="Microsoft YaHei"/>
              </a:rPr>
              <a:t>cenario-based</a:t>
            </a:r>
            <a:r>
              <a:rPr sz="1200" spc="-35" dirty="0">
                <a:solidFill>
                  <a:srgbClr val="011346"/>
                </a:solidFill>
                <a:latin typeface="Microsoft YaHei"/>
                <a:cs typeface="Microsoft YaHei"/>
              </a:rPr>
              <a:t> </a:t>
            </a:r>
            <a:r>
              <a:rPr sz="1200" spc="-5" dirty="0">
                <a:solidFill>
                  <a:srgbClr val="011346"/>
                </a:solidFill>
                <a:latin typeface="Microsoft YaHei"/>
                <a:cs typeface="Microsoft YaHei"/>
              </a:rPr>
              <a:t>teaching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01440" y="2590800"/>
            <a:ext cx="1514856" cy="5974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56303" y="2606039"/>
            <a:ext cx="1405127" cy="4907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9525"/>
          </a:xfrm>
          <a:custGeom>
            <a:avLst/>
            <a:gdLst/>
            <a:ahLst/>
            <a:cxnLst/>
            <a:rect l="l" t="t" r="r" b="b"/>
            <a:pathLst>
              <a:path w="9144000" h="9525">
                <a:moveTo>
                  <a:pt x="0" y="9143"/>
                </a:moveTo>
                <a:lnTo>
                  <a:pt x="9144000" y="9143"/>
                </a:lnTo>
                <a:lnTo>
                  <a:pt x="9144000" y="0"/>
                </a:lnTo>
                <a:lnTo>
                  <a:pt x="0" y="0"/>
                </a:lnTo>
                <a:lnTo>
                  <a:pt x="0" y="91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85087"/>
            <a:ext cx="9144000" cy="3716020"/>
          </a:xfrm>
          <a:custGeom>
            <a:avLst/>
            <a:gdLst/>
            <a:ahLst/>
            <a:cxnLst/>
            <a:rect l="l" t="t" r="r" b="b"/>
            <a:pathLst>
              <a:path w="9144000" h="3716020">
                <a:moveTo>
                  <a:pt x="0" y="3715512"/>
                </a:moveTo>
                <a:lnTo>
                  <a:pt x="9144000" y="3715512"/>
                </a:lnTo>
                <a:lnTo>
                  <a:pt x="9144000" y="0"/>
                </a:lnTo>
                <a:lnTo>
                  <a:pt x="0" y="0"/>
                </a:lnTo>
                <a:lnTo>
                  <a:pt x="0" y="37155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50335" y="1389887"/>
            <a:ext cx="2078736" cy="844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12820" y="1452371"/>
            <a:ext cx="1917700" cy="683260"/>
          </a:xfrm>
          <a:custGeom>
            <a:avLst/>
            <a:gdLst/>
            <a:ahLst/>
            <a:cxnLst/>
            <a:rect l="l" t="t" r="r" b="b"/>
            <a:pathLst>
              <a:path w="1917700" h="683260">
                <a:moveTo>
                  <a:pt x="1529333" y="0"/>
                </a:moveTo>
                <a:lnTo>
                  <a:pt x="0" y="0"/>
                </a:lnTo>
                <a:lnTo>
                  <a:pt x="0" y="2412"/>
                </a:lnTo>
                <a:lnTo>
                  <a:pt x="385063" y="341375"/>
                </a:lnTo>
                <a:lnTo>
                  <a:pt x="0" y="680338"/>
                </a:lnTo>
                <a:lnTo>
                  <a:pt x="0" y="682751"/>
                </a:lnTo>
                <a:lnTo>
                  <a:pt x="1529333" y="682751"/>
                </a:lnTo>
                <a:lnTo>
                  <a:pt x="1917191" y="341375"/>
                </a:lnTo>
                <a:lnTo>
                  <a:pt x="1529333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12820" y="1452371"/>
            <a:ext cx="1917700" cy="683260"/>
          </a:xfrm>
          <a:custGeom>
            <a:avLst/>
            <a:gdLst/>
            <a:ahLst/>
            <a:cxnLst/>
            <a:rect l="l" t="t" r="r" b="b"/>
            <a:pathLst>
              <a:path w="1917700" h="683260">
                <a:moveTo>
                  <a:pt x="0" y="0"/>
                </a:moveTo>
                <a:lnTo>
                  <a:pt x="1529333" y="0"/>
                </a:lnTo>
                <a:lnTo>
                  <a:pt x="1917191" y="341375"/>
                </a:lnTo>
                <a:lnTo>
                  <a:pt x="1529333" y="682751"/>
                </a:lnTo>
                <a:lnTo>
                  <a:pt x="0" y="682751"/>
                </a:lnTo>
                <a:lnTo>
                  <a:pt x="0" y="680338"/>
                </a:lnTo>
                <a:lnTo>
                  <a:pt x="385063" y="341375"/>
                </a:lnTo>
                <a:lnTo>
                  <a:pt x="0" y="2412"/>
                </a:lnTo>
                <a:lnTo>
                  <a:pt x="0" y="0"/>
                </a:lnTo>
                <a:close/>
              </a:path>
            </a:pathLst>
          </a:custGeom>
          <a:ln w="518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232275" y="1645361"/>
            <a:ext cx="60198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游戏化</a:t>
            </a:r>
            <a:endParaRPr sz="1500">
              <a:latin typeface="Microsoft YaHei"/>
              <a:cs typeface="Microsoft Ya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71600" y="1389887"/>
            <a:ext cx="2078736" cy="844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34083" y="1452371"/>
            <a:ext cx="1917700" cy="683260"/>
          </a:xfrm>
          <a:custGeom>
            <a:avLst/>
            <a:gdLst/>
            <a:ahLst/>
            <a:cxnLst/>
            <a:rect l="l" t="t" r="r" b="b"/>
            <a:pathLst>
              <a:path w="1917700" h="683260">
                <a:moveTo>
                  <a:pt x="1529334" y="0"/>
                </a:moveTo>
                <a:lnTo>
                  <a:pt x="0" y="0"/>
                </a:lnTo>
                <a:lnTo>
                  <a:pt x="0" y="2412"/>
                </a:lnTo>
                <a:lnTo>
                  <a:pt x="385064" y="341375"/>
                </a:lnTo>
                <a:lnTo>
                  <a:pt x="0" y="680338"/>
                </a:lnTo>
                <a:lnTo>
                  <a:pt x="0" y="682751"/>
                </a:lnTo>
                <a:lnTo>
                  <a:pt x="1529334" y="682751"/>
                </a:lnTo>
                <a:lnTo>
                  <a:pt x="1917191" y="341375"/>
                </a:lnTo>
                <a:lnTo>
                  <a:pt x="1529334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34083" y="1452371"/>
            <a:ext cx="1917700" cy="683260"/>
          </a:xfrm>
          <a:custGeom>
            <a:avLst/>
            <a:gdLst/>
            <a:ahLst/>
            <a:cxnLst/>
            <a:rect l="l" t="t" r="r" b="b"/>
            <a:pathLst>
              <a:path w="1917700" h="683260">
                <a:moveTo>
                  <a:pt x="0" y="0"/>
                </a:moveTo>
                <a:lnTo>
                  <a:pt x="1529334" y="0"/>
                </a:lnTo>
                <a:lnTo>
                  <a:pt x="1917191" y="341375"/>
                </a:lnTo>
                <a:lnTo>
                  <a:pt x="1529334" y="682751"/>
                </a:lnTo>
                <a:lnTo>
                  <a:pt x="0" y="682751"/>
                </a:lnTo>
                <a:lnTo>
                  <a:pt x="0" y="680338"/>
                </a:lnTo>
                <a:lnTo>
                  <a:pt x="385064" y="341375"/>
                </a:lnTo>
                <a:lnTo>
                  <a:pt x="0" y="2412"/>
                </a:lnTo>
                <a:lnTo>
                  <a:pt x="0" y="0"/>
                </a:lnTo>
                <a:close/>
              </a:path>
            </a:pathLst>
          </a:custGeom>
          <a:ln w="518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124836" y="1646885"/>
            <a:ext cx="60198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场景化</a:t>
            </a:r>
            <a:endParaRPr sz="15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05271" y="1389887"/>
            <a:ext cx="2081783" cy="8442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67755" y="1452371"/>
            <a:ext cx="1920239" cy="683260"/>
          </a:xfrm>
          <a:custGeom>
            <a:avLst/>
            <a:gdLst/>
            <a:ahLst/>
            <a:cxnLst/>
            <a:rect l="l" t="t" r="r" b="b"/>
            <a:pathLst>
              <a:path w="1920240" h="683260">
                <a:moveTo>
                  <a:pt x="1531747" y="0"/>
                </a:moveTo>
                <a:lnTo>
                  <a:pt x="0" y="0"/>
                </a:lnTo>
                <a:lnTo>
                  <a:pt x="0" y="2412"/>
                </a:lnTo>
                <a:lnTo>
                  <a:pt x="385699" y="341375"/>
                </a:lnTo>
                <a:lnTo>
                  <a:pt x="0" y="680338"/>
                </a:lnTo>
                <a:lnTo>
                  <a:pt x="0" y="682751"/>
                </a:lnTo>
                <a:lnTo>
                  <a:pt x="1531747" y="682751"/>
                </a:lnTo>
                <a:lnTo>
                  <a:pt x="1920240" y="341375"/>
                </a:lnTo>
                <a:lnTo>
                  <a:pt x="1531747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67755" y="1452371"/>
            <a:ext cx="1920239" cy="683260"/>
          </a:xfrm>
          <a:custGeom>
            <a:avLst/>
            <a:gdLst/>
            <a:ahLst/>
            <a:cxnLst/>
            <a:rect l="l" t="t" r="r" b="b"/>
            <a:pathLst>
              <a:path w="1920240" h="683260">
                <a:moveTo>
                  <a:pt x="0" y="0"/>
                </a:moveTo>
                <a:lnTo>
                  <a:pt x="1531747" y="0"/>
                </a:lnTo>
                <a:lnTo>
                  <a:pt x="1920240" y="341375"/>
                </a:lnTo>
                <a:lnTo>
                  <a:pt x="1531747" y="682751"/>
                </a:lnTo>
                <a:lnTo>
                  <a:pt x="0" y="682751"/>
                </a:lnTo>
                <a:lnTo>
                  <a:pt x="0" y="680338"/>
                </a:lnTo>
                <a:lnTo>
                  <a:pt x="385699" y="341375"/>
                </a:lnTo>
                <a:lnTo>
                  <a:pt x="0" y="2412"/>
                </a:lnTo>
                <a:lnTo>
                  <a:pt x="0" y="0"/>
                </a:lnTo>
                <a:close/>
              </a:path>
            </a:pathLst>
          </a:custGeom>
          <a:ln w="518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73114" y="1646885"/>
            <a:ext cx="60198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角色化</a:t>
            </a:r>
            <a:endParaRPr sz="1500">
              <a:latin typeface="Microsoft YaHei"/>
              <a:cs typeface="Microsoft YaHe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292798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解决方案：</a:t>
            </a:r>
            <a:r>
              <a:rPr spc="-135" dirty="0"/>
              <a:t>F</a:t>
            </a:r>
            <a:r>
              <a:rPr spc="-20" dirty="0"/>
              <a:t>A</a:t>
            </a:r>
            <a:r>
              <a:rPr spc="-10" dirty="0"/>
              <a:t>ST教学特点</a:t>
            </a:r>
          </a:p>
        </p:txBody>
      </p:sp>
      <p:sp>
        <p:nvSpPr>
          <p:cNvPr id="20" name="object 20"/>
          <p:cNvSpPr/>
          <p:nvPr/>
        </p:nvSpPr>
        <p:spPr>
          <a:xfrm>
            <a:off x="0" y="1072895"/>
            <a:ext cx="9144000" cy="466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643127"/>
            <a:ext cx="9144000" cy="441959"/>
          </a:xfrm>
          <a:custGeom>
            <a:avLst/>
            <a:gdLst/>
            <a:ahLst/>
            <a:cxnLst/>
            <a:rect l="l" t="t" r="r" b="b"/>
            <a:pathLst>
              <a:path w="9144000" h="441959">
                <a:moveTo>
                  <a:pt x="0" y="441960"/>
                </a:moveTo>
                <a:lnTo>
                  <a:pt x="9144000" y="441960"/>
                </a:lnTo>
                <a:lnTo>
                  <a:pt x="9144000" y="0"/>
                </a:lnTo>
                <a:lnTo>
                  <a:pt x="0" y="0"/>
                </a:lnTo>
                <a:lnTo>
                  <a:pt x="0" y="44196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433320" y="738886"/>
            <a:ext cx="42767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浸润式教学，培养“学习即生活，</a:t>
            </a:r>
            <a:r>
              <a:rPr sz="14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生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活即</a:t>
            </a:r>
            <a:r>
              <a:rPr sz="14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学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习”</a:t>
            </a:r>
            <a:r>
              <a:rPr sz="14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的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理念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61872" y="2292095"/>
            <a:ext cx="1950719" cy="26883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19783" y="2310383"/>
            <a:ext cx="1835150" cy="2575560"/>
          </a:xfrm>
          <a:custGeom>
            <a:avLst/>
            <a:gdLst/>
            <a:ahLst/>
            <a:cxnLst/>
            <a:rect l="l" t="t" r="r" b="b"/>
            <a:pathLst>
              <a:path w="1835150" h="2575560">
                <a:moveTo>
                  <a:pt x="1745741" y="0"/>
                </a:moveTo>
                <a:lnTo>
                  <a:pt x="89153" y="0"/>
                </a:lnTo>
                <a:lnTo>
                  <a:pt x="54488" y="7018"/>
                </a:lnTo>
                <a:lnTo>
                  <a:pt x="26146" y="26146"/>
                </a:lnTo>
                <a:lnTo>
                  <a:pt x="7018" y="54488"/>
                </a:lnTo>
                <a:lnTo>
                  <a:pt x="0" y="89153"/>
                </a:lnTo>
                <a:lnTo>
                  <a:pt x="0" y="2486342"/>
                </a:lnTo>
                <a:lnTo>
                  <a:pt x="7018" y="2521071"/>
                </a:lnTo>
                <a:lnTo>
                  <a:pt x="26146" y="2549429"/>
                </a:lnTo>
                <a:lnTo>
                  <a:pt x="54488" y="2568549"/>
                </a:lnTo>
                <a:lnTo>
                  <a:pt x="89153" y="2575560"/>
                </a:lnTo>
                <a:lnTo>
                  <a:pt x="1745741" y="2575560"/>
                </a:lnTo>
                <a:lnTo>
                  <a:pt x="1780407" y="2568549"/>
                </a:lnTo>
                <a:lnTo>
                  <a:pt x="1808749" y="2549429"/>
                </a:lnTo>
                <a:lnTo>
                  <a:pt x="1827877" y="2521071"/>
                </a:lnTo>
                <a:lnTo>
                  <a:pt x="1834896" y="2486342"/>
                </a:lnTo>
                <a:lnTo>
                  <a:pt x="1834896" y="89153"/>
                </a:lnTo>
                <a:lnTo>
                  <a:pt x="1827877" y="54488"/>
                </a:lnTo>
                <a:lnTo>
                  <a:pt x="1808749" y="26146"/>
                </a:lnTo>
                <a:lnTo>
                  <a:pt x="1780407" y="7018"/>
                </a:lnTo>
                <a:lnTo>
                  <a:pt x="17457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19783" y="2310383"/>
            <a:ext cx="1835150" cy="2575560"/>
          </a:xfrm>
          <a:custGeom>
            <a:avLst/>
            <a:gdLst/>
            <a:ahLst/>
            <a:cxnLst/>
            <a:rect l="l" t="t" r="r" b="b"/>
            <a:pathLst>
              <a:path w="1835150" h="2575560">
                <a:moveTo>
                  <a:pt x="0" y="89153"/>
                </a:moveTo>
                <a:lnTo>
                  <a:pt x="7018" y="54488"/>
                </a:lnTo>
                <a:lnTo>
                  <a:pt x="26146" y="26146"/>
                </a:lnTo>
                <a:lnTo>
                  <a:pt x="54488" y="7018"/>
                </a:lnTo>
                <a:lnTo>
                  <a:pt x="89153" y="0"/>
                </a:lnTo>
                <a:lnTo>
                  <a:pt x="1745741" y="0"/>
                </a:lnTo>
                <a:lnTo>
                  <a:pt x="1780407" y="7018"/>
                </a:lnTo>
                <a:lnTo>
                  <a:pt x="1808749" y="26146"/>
                </a:lnTo>
                <a:lnTo>
                  <a:pt x="1827877" y="54488"/>
                </a:lnTo>
                <a:lnTo>
                  <a:pt x="1834896" y="89153"/>
                </a:lnTo>
                <a:lnTo>
                  <a:pt x="1834896" y="2486342"/>
                </a:lnTo>
                <a:lnTo>
                  <a:pt x="1827877" y="2521071"/>
                </a:lnTo>
                <a:lnTo>
                  <a:pt x="1808749" y="2549429"/>
                </a:lnTo>
                <a:lnTo>
                  <a:pt x="1780407" y="2568549"/>
                </a:lnTo>
                <a:lnTo>
                  <a:pt x="1745741" y="2575560"/>
                </a:lnTo>
                <a:lnTo>
                  <a:pt x="89153" y="2575560"/>
                </a:lnTo>
                <a:lnTo>
                  <a:pt x="54488" y="2568549"/>
                </a:lnTo>
                <a:lnTo>
                  <a:pt x="26146" y="2549429"/>
                </a:lnTo>
                <a:lnTo>
                  <a:pt x="7018" y="2521071"/>
                </a:lnTo>
                <a:lnTo>
                  <a:pt x="0" y="2486342"/>
                </a:lnTo>
                <a:lnTo>
                  <a:pt x="0" y="89153"/>
                </a:lnTo>
                <a:close/>
              </a:path>
            </a:pathLst>
          </a:custGeom>
          <a:ln w="6096">
            <a:solidFill>
              <a:srgbClr val="08D9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004822" y="2528442"/>
            <a:ext cx="635000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19AA3"/>
                </a:solidFill>
                <a:latin typeface="Microsoft YaHei"/>
                <a:cs typeface="Microsoft YaHei"/>
              </a:rPr>
              <a:t>遵循教材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1200" dirty="0">
                <a:solidFill>
                  <a:srgbClr val="019AA3"/>
                </a:solidFill>
                <a:latin typeface="Microsoft YaHei"/>
                <a:cs typeface="Microsoft YaHei"/>
              </a:rPr>
              <a:t>趣味动画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1200" spc="-5" dirty="0">
                <a:solidFill>
                  <a:srgbClr val="019AA3"/>
                </a:solidFill>
                <a:latin typeface="Microsoft YaHei"/>
                <a:cs typeface="Microsoft YaHei"/>
              </a:rPr>
              <a:t>融入生活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368040" y="2292095"/>
            <a:ext cx="1947672" cy="26883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25952" y="2310383"/>
            <a:ext cx="1831975" cy="2575560"/>
          </a:xfrm>
          <a:custGeom>
            <a:avLst/>
            <a:gdLst/>
            <a:ahLst/>
            <a:cxnLst/>
            <a:rect l="l" t="t" r="r" b="b"/>
            <a:pathLst>
              <a:path w="1831975" h="2575560">
                <a:moveTo>
                  <a:pt x="1742821" y="0"/>
                </a:moveTo>
                <a:lnTo>
                  <a:pt x="89026" y="0"/>
                </a:lnTo>
                <a:lnTo>
                  <a:pt x="54381" y="6998"/>
                </a:lnTo>
                <a:lnTo>
                  <a:pt x="26082" y="26082"/>
                </a:lnTo>
                <a:lnTo>
                  <a:pt x="6998" y="54381"/>
                </a:lnTo>
                <a:lnTo>
                  <a:pt x="0" y="89026"/>
                </a:lnTo>
                <a:lnTo>
                  <a:pt x="0" y="2486494"/>
                </a:lnTo>
                <a:lnTo>
                  <a:pt x="6998" y="2521162"/>
                </a:lnTo>
                <a:lnTo>
                  <a:pt x="26082" y="2549472"/>
                </a:lnTo>
                <a:lnTo>
                  <a:pt x="54381" y="2568560"/>
                </a:lnTo>
                <a:lnTo>
                  <a:pt x="89026" y="2575560"/>
                </a:lnTo>
                <a:lnTo>
                  <a:pt x="1742821" y="2575560"/>
                </a:lnTo>
                <a:lnTo>
                  <a:pt x="1777466" y="2568560"/>
                </a:lnTo>
                <a:lnTo>
                  <a:pt x="1805765" y="2549472"/>
                </a:lnTo>
                <a:lnTo>
                  <a:pt x="1824849" y="2521162"/>
                </a:lnTo>
                <a:lnTo>
                  <a:pt x="1831848" y="2486494"/>
                </a:lnTo>
                <a:lnTo>
                  <a:pt x="1831848" y="89026"/>
                </a:lnTo>
                <a:lnTo>
                  <a:pt x="1824849" y="54381"/>
                </a:lnTo>
                <a:lnTo>
                  <a:pt x="1805765" y="26082"/>
                </a:lnTo>
                <a:lnTo>
                  <a:pt x="1777466" y="6998"/>
                </a:lnTo>
                <a:lnTo>
                  <a:pt x="17428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25952" y="2310383"/>
            <a:ext cx="1831975" cy="2575560"/>
          </a:xfrm>
          <a:custGeom>
            <a:avLst/>
            <a:gdLst/>
            <a:ahLst/>
            <a:cxnLst/>
            <a:rect l="l" t="t" r="r" b="b"/>
            <a:pathLst>
              <a:path w="1831975" h="2575560">
                <a:moveTo>
                  <a:pt x="0" y="89026"/>
                </a:moveTo>
                <a:lnTo>
                  <a:pt x="6998" y="54381"/>
                </a:lnTo>
                <a:lnTo>
                  <a:pt x="26082" y="26082"/>
                </a:lnTo>
                <a:lnTo>
                  <a:pt x="54381" y="6998"/>
                </a:lnTo>
                <a:lnTo>
                  <a:pt x="89026" y="0"/>
                </a:lnTo>
                <a:lnTo>
                  <a:pt x="1742821" y="0"/>
                </a:lnTo>
                <a:lnTo>
                  <a:pt x="1777466" y="6998"/>
                </a:lnTo>
                <a:lnTo>
                  <a:pt x="1805765" y="26082"/>
                </a:lnTo>
                <a:lnTo>
                  <a:pt x="1824849" y="54381"/>
                </a:lnTo>
                <a:lnTo>
                  <a:pt x="1831848" y="89026"/>
                </a:lnTo>
                <a:lnTo>
                  <a:pt x="1831848" y="2486494"/>
                </a:lnTo>
                <a:lnTo>
                  <a:pt x="1824849" y="2521162"/>
                </a:lnTo>
                <a:lnTo>
                  <a:pt x="1805765" y="2549472"/>
                </a:lnTo>
                <a:lnTo>
                  <a:pt x="1777466" y="2568560"/>
                </a:lnTo>
                <a:lnTo>
                  <a:pt x="1742821" y="2575560"/>
                </a:lnTo>
                <a:lnTo>
                  <a:pt x="89026" y="2575560"/>
                </a:lnTo>
                <a:lnTo>
                  <a:pt x="54381" y="2568560"/>
                </a:lnTo>
                <a:lnTo>
                  <a:pt x="26082" y="2549472"/>
                </a:lnTo>
                <a:lnTo>
                  <a:pt x="6998" y="2521162"/>
                </a:lnTo>
                <a:lnTo>
                  <a:pt x="0" y="2486494"/>
                </a:lnTo>
                <a:lnTo>
                  <a:pt x="0" y="89026"/>
                </a:lnTo>
                <a:close/>
              </a:path>
            </a:pathLst>
          </a:custGeom>
          <a:ln w="6096">
            <a:solidFill>
              <a:srgbClr val="08D9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41264" y="2292095"/>
            <a:ext cx="1950719" cy="26883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176" y="2310383"/>
            <a:ext cx="1835150" cy="2575560"/>
          </a:xfrm>
          <a:custGeom>
            <a:avLst/>
            <a:gdLst/>
            <a:ahLst/>
            <a:cxnLst/>
            <a:rect l="l" t="t" r="r" b="b"/>
            <a:pathLst>
              <a:path w="1835150" h="2575560">
                <a:moveTo>
                  <a:pt x="1745742" y="0"/>
                </a:moveTo>
                <a:lnTo>
                  <a:pt x="89153" y="0"/>
                </a:lnTo>
                <a:lnTo>
                  <a:pt x="54435" y="7018"/>
                </a:lnTo>
                <a:lnTo>
                  <a:pt x="26098" y="26146"/>
                </a:lnTo>
                <a:lnTo>
                  <a:pt x="7000" y="54488"/>
                </a:lnTo>
                <a:lnTo>
                  <a:pt x="0" y="89153"/>
                </a:lnTo>
                <a:lnTo>
                  <a:pt x="0" y="2486342"/>
                </a:lnTo>
                <a:lnTo>
                  <a:pt x="7000" y="2521071"/>
                </a:lnTo>
                <a:lnTo>
                  <a:pt x="26098" y="2549429"/>
                </a:lnTo>
                <a:lnTo>
                  <a:pt x="54435" y="2568549"/>
                </a:lnTo>
                <a:lnTo>
                  <a:pt x="89153" y="2575560"/>
                </a:lnTo>
                <a:lnTo>
                  <a:pt x="1745742" y="2575560"/>
                </a:lnTo>
                <a:lnTo>
                  <a:pt x="1780407" y="2568549"/>
                </a:lnTo>
                <a:lnTo>
                  <a:pt x="1808749" y="2549429"/>
                </a:lnTo>
                <a:lnTo>
                  <a:pt x="1827877" y="2521071"/>
                </a:lnTo>
                <a:lnTo>
                  <a:pt x="1834896" y="2486342"/>
                </a:lnTo>
                <a:lnTo>
                  <a:pt x="1834896" y="89153"/>
                </a:lnTo>
                <a:lnTo>
                  <a:pt x="1827877" y="54488"/>
                </a:lnTo>
                <a:lnTo>
                  <a:pt x="1808749" y="26146"/>
                </a:lnTo>
                <a:lnTo>
                  <a:pt x="1780407" y="7018"/>
                </a:lnTo>
                <a:lnTo>
                  <a:pt x="17457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176" y="2310383"/>
            <a:ext cx="1835150" cy="2575560"/>
          </a:xfrm>
          <a:custGeom>
            <a:avLst/>
            <a:gdLst/>
            <a:ahLst/>
            <a:cxnLst/>
            <a:rect l="l" t="t" r="r" b="b"/>
            <a:pathLst>
              <a:path w="1835150" h="2575560">
                <a:moveTo>
                  <a:pt x="0" y="89153"/>
                </a:moveTo>
                <a:lnTo>
                  <a:pt x="7000" y="54488"/>
                </a:lnTo>
                <a:lnTo>
                  <a:pt x="26098" y="26146"/>
                </a:lnTo>
                <a:lnTo>
                  <a:pt x="54435" y="7018"/>
                </a:lnTo>
                <a:lnTo>
                  <a:pt x="89153" y="0"/>
                </a:lnTo>
                <a:lnTo>
                  <a:pt x="1745742" y="0"/>
                </a:lnTo>
                <a:lnTo>
                  <a:pt x="1780407" y="7018"/>
                </a:lnTo>
                <a:lnTo>
                  <a:pt x="1808749" y="26146"/>
                </a:lnTo>
                <a:lnTo>
                  <a:pt x="1827877" y="54488"/>
                </a:lnTo>
                <a:lnTo>
                  <a:pt x="1834896" y="89153"/>
                </a:lnTo>
                <a:lnTo>
                  <a:pt x="1834896" y="2486342"/>
                </a:lnTo>
                <a:lnTo>
                  <a:pt x="1827877" y="2521071"/>
                </a:lnTo>
                <a:lnTo>
                  <a:pt x="1808749" y="2549429"/>
                </a:lnTo>
                <a:lnTo>
                  <a:pt x="1780407" y="2568549"/>
                </a:lnTo>
                <a:lnTo>
                  <a:pt x="1745742" y="2575560"/>
                </a:lnTo>
                <a:lnTo>
                  <a:pt x="89153" y="2575560"/>
                </a:lnTo>
                <a:lnTo>
                  <a:pt x="54435" y="2568549"/>
                </a:lnTo>
                <a:lnTo>
                  <a:pt x="26098" y="2549429"/>
                </a:lnTo>
                <a:lnTo>
                  <a:pt x="7000" y="2521071"/>
                </a:lnTo>
                <a:lnTo>
                  <a:pt x="0" y="2486342"/>
                </a:lnTo>
                <a:lnTo>
                  <a:pt x="0" y="89153"/>
                </a:lnTo>
                <a:close/>
              </a:path>
            </a:pathLst>
          </a:custGeom>
          <a:ln w="6096">
            <a:solidFill>
              <a:srgbClr val="08D9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050538" y="2440531"/>
            <a:ext cx="636270" cy="8394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8400"/>
              </a:lnSpc>
              <a:spcBef>
                <a:spcPts val="95"/>
              </a:spcBef>
            </a:pPr>
            <a:r>
              <a:rPr sz="1200" dirty="0">
                <a:solidFill>
                  <a:srgbClr val="019AA3"/>
                </a:solidFill>
                <a:latin typeface="Microsoft YaHei"/>
                <a:cs typeface="Microsoft YaHei"/>
              </a:rPr>
              <a:t>学习闯关 边玩边学 符合天性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638800" y="3761232"/>
            <a:ext cx="1758696" cy="12740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205854" y="2464286"/>
            <a:ext cx="636270" cy="848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95"/>
              </a:spcBef>
            </a:pPr>
            <a:r>
              <a:rPr sz="1200" dirty="0">
                <a:solidFill>
                  <a:srgbClr val="019AA3"/>
                </a:solidFill>
                <a:latin typeface="Microsoft YaHei"/>
                <a:cs typeface="Microsoft YaHei"/>
              </a:rPr>
              <a:t>角色代入 模范作用 引导志向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426463" y="3675888"/>
            <a:ext cx="1621536" cy="13594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21608" y="3441191"/>
            <a:ext cx="1255776" cy="15941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9525"/>
          </a:xfrm>
          <a:custGeom>
            <a:avLst/>
            <a:gdLst/>
            <a:ahLst/>
            <a:cxnLst/>
            <a:rect l="l" t="t" r="r" b="b"/>
            <a:pathLst>
              <a:path w="9144000" h="9525">
                <a:moveTo>
                  <a:pt x="0" y="9143"/>
                </a:moveTo>
                <a:lnTo>
                  <a:pt x="9144000" y="9143"/>
                </a:lnTo>
                <a:lnTo>
                  <a:pt x="9144000" y="0"/>
                </a:lnTo>
                <a:lnTo>
                  <a:pt x="0" y="0"/>
                </a:lnTo>
                <a:lnTo>
                  <a:pt x="0" y="91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124711"/>
            <a:ext cx="9144000" cy="3676015"/>
          </a:xfrm>
          <a:custGeom>
            <a:avLst/>
            <a:gdLst/>
            <a:ahLst/>
            <a:cxnLst/>
            <a:rect l="l" t="t" r="r" b="b"/>
            <a:pathLst>
              <a:path w="9144000" h="3676015">
                <a:moveTo>
                  <a:pt x="0" y="3675888"/>
                </a:moveTo>
                <a:lnTo>
                  <a:pt x="9144000" y="3675888"/>
                </a:lnTo>
                <a:lnTo>
                  <a:pt x="9144000" y="0"/>
                </a:lnTo>
                <a:lnTo>
                  <a:pt x="0" y="0"/>
                </a:lnTo>
                <a:lnTo>
                  <a:pt x="0" y="3675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16262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600710" algn="l"/>
              </a:tabLst>
            </a:pPr>
            <a:r>
              <a:rPr spc="-10" dirty="0"/>
              <a:t>06</a:t>
            </a:r>
            <a:r>
              <a:rPr spc="-5" dirty="0"/>
              <a:t>/</a:t>
            </a:r>
            <a:r>
              <a:rPr dirty="0"/>
              <a:t>	</a:t>
            </a:r>
            <a:r>
              <a:rPr spc="-10" dirty="0"/>
              <a:t>产品定位</a:t>
            </a:r>
          </a:p>
        </p:txBody>
      </p:sp>
      <p:sp>
        <p:nvSpPr>
          <p:cNvPr id="8" name="object 8"/>
          <p:cNvSpPr/>
          <p:nvPr/>
        </p:nvSpPr>
        <p:spPr>
          <a:xfrm>
            <a:off x="2688335" y="3500627"/>
            <a:ext cx="1890395" cy="76200"/>
          </a:xfrm>
          <a:custGeom>
            <a:avLst/>
            <a:gdLst/>
            <a:ahLst/>
            <a:cxnLst/>
            <a:rect l="l" t="t" r="r" b="b"/>
            <a:pathLst>
              <a:path w="1890395" h="76200">
                <a:moveTo>
                  <a:pt x="1890394" y="31750"/>
                </a:moveTo>
                <a:lnTo>
                  <a:pt x="1839594" y="31750"/>
                </a:lnTo>
                <a:lnTo>
                  <a:pt x="1839594" y="44450"/>
                </a:lnTo>
                <a:lnTo>
                  <a:pt x="1890394" y="44450"/>
                </a:lnTo>
                <a:lnTo>
                  <a:pt x="1890394" y="31750"/>
                </a:lnTo>
                <a:close/>
              </a:path>
              <a:path w="1890395" h="76200">
                <a:moveTo>
                  <a:pt x="1801494" y="31750"/>
                </a:moveTo>
                <a:lnTo>
                  <a:pt x="1750694" y="31750"/>
                </a:lnTo>
                <a:lnTo>
                  <a:pt x="1750694" y="44450"/>
                </a:lnTo>
                <a:lnTo>
                  <a:pt x="1801494" y="44450"/>
                </a:lnTo>
                <a:lnTo>
                  <a:pt x="1801494" y="31750"/>
                </a:lnTo>
                <a:close/>
              </a:path>
              <a:path w="1890395" h="76200">
                <a:moveTo>
                  <a:pt x="1712594" y="31750"/>
                </a:moveTo>
                <a:lnTo>
                  <a:pt x="1661794" y="31750"/>
                </a:lnTo>
                <a:lnTo>
                  <a:pt x="1661794" y="44450"/>
                </a:lnTo>
                <a:lnTo>
                  <a:pt x="1712594" y="44450"/>
                </a:lnTo>
                <a:lnTo>
                  <a:pt x="1712594" y="31750"/>
                </a:lnTo>
                <a:close/>
              </a:path>
              <a:path w="1890395" h="76200">
                <a:moveTo>
                  <a:pt x="1623694" y="31750"/>
                </a:moveTo>
                <a:lnTo>
                  <a:pt x="1572894" y="31750"/>
                </a:lnTo>
                <a:lnTo>
                  <a:pt x="1572894" y="44450"/>
                </a:lnTo>
                <a:lnTo>
                  <a:pt x="1623694" y="44450"/>
                </a:lnTo>
                <a:lnTo>
                  <a:pt x="1623694" y="31750"/>
                </a:lnTo>
                <a:close/>
              </a:path>
              <a:path w="1890395" h="76200">
                <a:moveTo>
                  <a:pt x="1534794" y="31750"/>
                </a:moveTo>
                <a:lnTo>
                  <a:pt x="1483994" y="31750"/>
                </a:lnTo>
                <a:lnTo>
                  <a:pt x="1483994" y="44450"/>
                </a:lnTo>
                <a:lnTo>
                  <a:pt x="1534794" y="44450"/>
                </a:lnTo>
                <a:lnTo>
                  <a:pt x="1534794" y="31750"/>
                </a:lnTo>
                <a:close/>
              </a:path>
              <a:path w="1890395" h="76200">
                <a:moveTo>
                  <a:pt x="1445894" y="31750"/>
                </a:moveTo>
                <a:lnTo>
                  <a:pt x="1395094" y="31750"/>
                </a:lnTo>
                <a:lnTo>
                  <a:pt x="1395094" y="44450"/>
                </a:lnTo>
                <a:lnTo>
                  <a:pt x="1445894" y="44450"/>
                </a:lnTo>
                <a:lnTo>
                  <a:pt x="1445894" y="31750"/>
                </a:lnTo>
                <a:close/>
              </a:path>
              <a:path w="1890395" h="76200">
                <a:moveTo>
                  <a:pt x="1356994" y="31750"/>
                </a:moveTo>
                <a:lnTo>
                  <a:pt x="1306194" y="31750"/>
                </a:lnTo>
                <a:lnTo>
                  <a:pt x="1306194" y="44450"/>
                </a:lnTo>
                <a:lnTo>
                  <a:pt x="1356994" y="44450"/>
                </a:lnTo>
                <a:lnTo>
                  <a:pt x="1356994" y="31750"/>
                </a:lnTo>
                <a:close/>
              </a:path>
              <a:path w="1890395" h="76200">
                <a:moveTo>
                  <a:pt x="1268094" y="31750"/>
                </a:moveTo>
                <a:lnTo>
                  <a:pt x="1217294" y="31750"/>
                </a:lnTo>
                <a:lnTo>
                  <a:pt x="1217294" y="44450"/>
                </a:lnTo>
                <a:lnTo>
                  <a:pt x="1268094" y="44450"/>
                </a:lnTo>
                <a:lnTo>
                  <a:pt x="1268094" y="31750"/>
                </a:lnTo>
                <a:close/>
              </a:path>
              <a:path w="1890395" h="76200">
                <a:moveTo>
                  <a:pt x="1179194" y="31750"/>
                </a:moveTo>
                <a:lnTo>
                  <a:pt x="1128394" y="31750"/>
                </a:lnTo>
                <a:lnTo>
                  <a:pt x="1128394" y="44450"/>
                </a:lnTo>
                <a:lnTo>
                  <a:pt x="1179194" y="44450"/>
                </a:lnTo>
                <a:lnTo>
                  <a:pt x="1179194" y="31750"/>
                </a:lnTo>
                <a:close/>
              </a:path>
              <a:path w="1890395" h="76200">
                <a:moveTo>
                  <a:pt x="1090294" y="31750"/>
                </a:moveTo>
                <a:lnTo>
                  <a:pt x="1039494" y="31750"/>
                </a:lnTo>
                <a:lnTo>
                  <a:pt x="1039494" y="44450"/>
                </a:lnTo>
                <a:lnTo>
                  <a:pt x="1090294" y="44450"/>
                </a:lnTo>
                <a:lnTo>
                  <a:pt x="1090294" y="31750"/>
                </a:lnTo>
                <a:close/>
              </a:path>
              <a:path w="1890395" h="76200">
                <a:moveTo>
                  <a:pt x="1001394" y="31750"/>
                </a:moveTo>
                <a:lnTo>
                  <a:pt x="950594" y="31750"/>
                </a:lnTo>
                <a:lnTo>
                  <a:pt x="950594" y="44450"/>
                </a:lnTo>
                <a:lnTo>
                  <a:pt x="1001394" y="44450"/>
                </a:lnTo>
                <a:lnTo>
                  <a:pt x="1001394" y="31750"/>
                </a:lnTo>
                <a:close/>
              </a:path>
              <a:path w="1890395" h="76200">
                <a:moveTo>
                  <a:pt x="912494" y="31750"/>
                </a:moveTo>
                <a:lnTo>
                  <a:pt x="861694" y="31750"/>
                </a:lnTo>
                <a:lnTo>
                  <a:pt x="861694" y="44450"/>
                </a:lnTo>
                <a:lnTo>
                  <a:pt x="912494" y="44450"/>
                </a:lnTo>
                <a:lnTo>
                  <a:pt x="912494" y="31750"/>
                </a:lnTo>
                <a:close/>
              </a:path>
              <a:path w="1890395" h="76200">
                <a:moveTo>
                  <a:pt x="823594" y="31750"/>
                </a:moveTo>
                <a:lnTo>
                  <a:pt x="772794" y="31750"/>
                </a:lnTo>
                <a:lnTo>
                  <a:pt x="772794" y="44450"/>
                </a:lnTo>
                <a:lnTo>
                  <a:pt x="823594" y="44450"/>
                </a:lnTo>
                <a:lnTo>
                  <a:pt x="823594" y="31750"/>
                </a:lnTo>
                <a:close/>
              </a:path>
              <a:path w="1890395" h="76200">
                <a:moveTo>
                  <a:pt x="734694" y="31750"/>
                </a:moveTo>
                <a:lnTo>
                  <a:pt x="683894" y="31750"/>
                </a:lnTo>
                <a:lnTo>
                  <a:pt x="683894" y="44450"/>
                </a:lnTo>
                <a:lnTo>
                  <a:pt x="734694" y="44450"/>
                </a:lnTo>
                <a:lnTo>
                  <a:pt x="734694" y="31750"/>
                </a:lnTo>
                <a:close/>
              </a:path>
              <a:path w="1890395" h="76200">
                <a:moveTo>
                  <a:pt x="645794" y="31750"/>
                </a:moveTo>
                <a:lnTo>
                  <a:pt x="594994" y="31750"/>
                </a:lnTo>
                <a:lnTo>
                  <a:pt x="594994" y="44450"/>
                </a:lnTo>
                <a:lnTo>
                  <a:pt x="645794" y="44450"/>
                </a:lnTo>
                <a:lnTo>
                  <a:pt x="645794" y="31750"/>
                </a:lnTo>
                <a:close/>
              </a:path>
              <a:path w="1890395" h="76200">
                <a:moveTo>
                  <a:pt x="556894" y="31750"/>
                </a:moveTo>
                <a:lnTo>
                  <a:pt x="506094" y="31750"/>
                </a:lnTo>
                <a:lnTo>
                  <a:pt x="506094" y="44450"/>
                </a:lnTo>
                <a:lnTo>
                  <a:pt x="556894" y="44450"/>
                </a:lnTo>
                <a:lnTo>
                  <a:pt x="556894" y="31750"/>
                </a:lnTo>
                <a:close/>
              </a:path>
              <a:path w="1890395" h="76200">
                <a:moveTo>
                  <a:pt x="467994" y="31750"/>
                </a:moveTo>
                <a:lnTo>
                  <a:pt x="417194" y="31750"/>
                </a:lnTo>
                <a:lnTo>
                  <a:pt x="417194" y="44450"/>
                </a:lnTo>
                <a:lnTo>
                  <a:pt x="467994" y="44450"/>
                </a:lnTo>
                <a:lnTo>
                  <a:pt x="467994" y="31750"/>
                </a:lnTo>
                <a:close/>
              </a:path>
              <a:path w="1890395" h="76200">
                <a:moveTo>
                  <a:pt x="379094" y="31750"/>
                </a:moveTo>
                <a:lnTo>
                  <a:pt x="328294" y="31750"/>
                </a:lnTo>
                <a:lnTo>
                  <a:pt x="328294" y="44450"/>
                </a:lnTo>
                <a:lnTo>
                  <a:pt x="379094" y="44450"/>
                </a:lnTo>
                <a:lnTo>
                  <a:pt x="379094" y="31750"/>
                </a:lnTo>
                <a:close/>
              </a:path>
              <a:path w="1890395" h="76200">
                <a:moveTo>
                  <a:pt x="290194" y="31750"/>
                </a:moveTo>
                <a:lnTo>
                  <a:pt x="239394" y="31750"/>
                </a:lnTo>
                <a:lnTo>
                  <a:pt x="239394" y="44450"/>
                </a:lnTo>
                <a:lnTo>
                  <a:pt x="290194" y="44450"/>
                </a:lnTo>
                <a:lnTo>
                  <a:pt x="290194" y="31750"/>
                </a:lnTo>
                <a:close/>
              </a:path>
              <a:path w="1890395" h="76200">
                <a:moveTo>
                  <a:pt x="201294" y="31750"/>
                </a:moveTo>
                <a:lnTo>
                  <a:pt x="150494" y="31750"/>
                </a:lnTo>
                <a:lnTo>
                  <a:pt x="150494" y="44450"/>
                </a:lnTo>
                <a:lnTo>
                  <a:pt x="201294" y="44450"/>
                </a:lnTo>
                <a:lnTo>
                  <a:pt x="201294" y="31750"/>
                </a:lnTo>
                <a:close/>
              </a:path>
              <a:path w="189039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1890395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1890395" h="76200">
                <a:moveTo>
                  <a:pt x="112394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12394" y="44450"/>
                </a:lnTo>
                <a:lnTo>
                  <a:pt x="112394" y="3175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8096" y="3500627"/>
            <a:ext cx="1796414" cy="76200"/>
          </a:xfrm>
          <a:custGeom>
            <a:avLst/>
            <a:gdLst/>
            <a:ahLst/>
            <a:cxnLst/>
            <a:rect l="l" t="t" r="r" b="b"/>
            <a:pathLst>
              <a:path w="1796414" h="76200">
                <a:moveTo>
                  <a:pt x="50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0800" y="44450"/>
                </a:lnTo>
                <a:lnTo>
                  <a:pt x="50800" y="31750"/>
                </a:lnTo>
                <a:close/>
              </a:path>
              <a:path w="1796414" h="76200">
                <a:moveTo>
                  <a:pt x="139700" y="31750"/>
                </a:moveTo>
                <a:lnTo>
                  <a:pt x="88900" y="31750"/>
                </a:lnTo>
                <a:lnTo>
                  <a:pt x="889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1796414" h="76200">
                <a:moveTo>
                  <a:pt x="228600" y="31750"/>
                </a:moveTo>
                <a:lnTo>
                  <a:pt x="177800" y="31750"/>
                </a:lnTo>
                <a:lnTo>
                  <a:pt x="17780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1796414" h="76200">
                <a:moveTo>
                  <a:pt x="317500" y="31750"/>
                </a:moveTo>
                <a:lnTo>
                  <a:pt x="266700" y="31750"/>
                </a:lnTo>
                <a:lnTo>
                  <a:pt x="266700" y="44450"/>
                </a:lnTo>
                <a:lnTo>
                  <a:pt x="317500" y="44450"/>
                </a:lnTo>
                <a:lnTo>
                  <a:pt x="317500" y="31750"/>
                </a:lnTo>
                <a:close/>
              </a:path>
              <a:path w="1796414" h="76200">
                <a:moveTo>
                  <a:pt x="406400" y="31750"/>
                </a:moveTo>
                <a:lnTo>
                  <a:pt x="355600" y="31750"/>
                </a:lnTo>
                <a:lnTo>
                  <a:pt x="355600" y="44450"/>
                </a:lnTo>
                <a:lnTo>
                  <a:pt x="406400" y="44450"/>
                </a:lnTo>
                <a:lnTo>
                  <a:pt x="406400" y="31750"/>
                </a:lnTo>
                <a:close/>
              </a:path>
              <a:path w="1796414" h="76200">
                <a:moveTo>
                  <a:pt x="495300" y="31750"/>
                </a:moveTo>
                <a:lnTo>
                  <a:pt x="444500" y="31750"/>
                </a:lnTo>
                <a:lnTo>
                  <a:pt x="444500" y="44450"/>
                </a:lnTo>
                <a:lnTo>
                  <a:pt x="495300" y="44450"/>
                </a:lnTo>
                <a:lnTo>
                  <a:pt x="495300" y="31750"/>
                </a:lnTo>
                <a:close/>
              </a:path>
              <a:path w="1796414" h="76200">
                <a:moveTo>
                  <a:pt x="584200" y="31750"/>
                </a:moveTo>
                <a:lnTo>
                  <a:pt x="533400" y="31750"/>
                </a:lnTo>
                <a:lnTo>
                  <a:pt x="533400" y="44450"/>
                </a:lnTo>
                <a:lnTo>
                  <a:pt x="584200" y="44450"/>
                </a:lnTo>
                <a:lnTo>
                  <a:pt x="584200" y="31750"/>
                </a:lnTo>
                <a:close/>
              </a:path>
              <a:path w="1796414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73100" y="31750"/>
                </a:lnTo>
                <a:close/>
              </a:path>
              <a:path w="1796414" h="76200">
                <a:moveTo>
                  <a:pt x="762000" y="31750"/>
                </a:moveTo>
                <a:lnTo>
                  <a:pt x="711200" y="31750"/>
                </a:lnTo>
                <a:lnTo>
                  <a:pt x="71120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1796414" h="76200">
                <a:moveTo>
                  <a:pt x="850900" y="31750"/>
                </a:moveTo>
                <a:lnTo>
                  <a:pt x="800100" y="31750"/>
                </a:lnTo>
                <a:lnTo>
                  <a:pt x="800100" y="44450"/>
                </a:lnTo>
                <a:lnTo>
                  <a:pt x="850900" y="44450"/>
                </a:lnTo>
                <a:lnTo>
                  <a:pt x="850900" y="31750"/>
                </a:lnTo>
                <a:close/>
              </a:path>
              <a:path w="1796414" h="76200">
                <a:moveTo>
                  <a:pt x="939800" y="31750"/>
                </a:moveTo>
                <a:lnTo>
                  <a:pt x="889000" y="31750"/>
                </a:lnTo>
                <a:lnTo>
                  <a:pt x="889000" y="44450"/>
                </a:lnTo>
                <a:lnTo>
                  <a:pt x="939800" y="44450"/>
                </a:lnTo>
                <a:lnTo>
                  <a:pt x="939800" y="31750"/>
                </a:lnTo>
                <a:close/>
              </a:path>
              <a:path w="1796414" h="76200">
                <a:moveTo>
                  <a:pt x="1028700" y="31750"/>
                </a:moveTo>
                <a:lnTo>
                  <a:pt x="977900" y="31750"/>
                </a:lnTo>
                <a:lnTo>
                  <a:pt x="977900" y="44450"/>
                </a:lnTo>
                <a:lnTo>
                  <a:pt x="1028700" y="44450"/>
                </a:lnTo>
                <a:lnTo>
                  <a:pt x="1028700" y="31750"/>
                </a:lnTo>
                <a:close/>
              </a:path>
              <a:path w="1796414" h="76200">
                <a:moveTo>
                  <a:pt x="1117600" y="31750"/>
                </a:moveTo>
                <a:lnTo>
                  <a:pt x="1066800" y="31750"/>
                </a:lnTo>
                <a:lnTo>
                  <a:pt x="1066800" y="44450"/>
                </a:lnTo>
                <a:lnTo>
                  <a:pt x="1117600" y="44450"/>
                </a:lnTo>
                <a:lnTo>
                  <a:pt x="1117600" y="31750"/>
                </a:lnTo>
                <a:close/>
              </a:path>
              <a:path w="1796414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06500" y="31750"/>
                </a:lnTo>
                <a:close/>
              </a:path>
              <a:path w="1796414" h="76200">
                <a:moveTo>
                  <a:pt x="1295400" y="31750"/>
                </a:moveTo>
                <a:lnTo>
                  <a:pt x="1244600" y="31750"/>
                </a:lnTo>
                <a:lnTo>
                  <a:pt x="124460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796414" h="76200">
                <a:moveTo>
                  <a:pt x="1384300" y="31750"/>
                </a:moveTo>
                <a:lnTo>
                  <a:pt x="1333500" y="31750"/>
                </a:lnTo>
                <a:lnTo>
                  <a:pt x="1333500" y="44450"/>
                </a:lnTo>
                <a:lnTo>
                  <a:pt x="1384300" y="44450"/>
                </a:lnTo>
                <a:lnTo>
                  <a:pt x="1384300" y="31750"/>
                </a:lnTo>
                <a:close/>
              </a:path>
              <a:path w="1796414" h="76200">
                <a:moveTo>
                  <a:pt x="1473200" y="31750"/>
                </a:moveTo>
                <a:lnTo>
                  <a:pt x="1422400" y="31750"/>
                </a:lnTo>
                <a:lnTo>
                  <a:pt x="1422400" y="44450"/>
                </a:lnTo>
                <a:lnTo>
                  <a:pt x="1473200" y="44450"/>
                </a:lnTo>
                <a:lnTo>
                  <a:pt x="1473200" y="31750"/>
                </a:lnTo>
                <a:close/>
              </a:path>
              <a:path w="1796414" h="76200">
                <a:moveTo>
                  <a:pt x="1562100" y="31750"/>
                </a:moveTo>
                <a:lnTo>
                  <a:pt x="1511300" y="31750"/>
                </a:lnTo>
                <a:lnTo>
                  <a:pt x="1511300" y="44450"/>
                </a:lnTo>
                <a:lnTo>
                  <a:pt x="1562100" y="44450"/>
                </a:lnTo>
                <a:lnTo>
                  <a:pt x="1562100" y="31750"/>
                </a:lnTo>
                <a:close/>
              </a:path>
              <a:path w="1796414" h="76200">
                <a:moveTo>
                  <a:pt x="1651000" y="31750"/>
                </a:moveTo>
                <a:lnTo>
                  <a:pt x="1600200" y="31750"/>
                </a:lnTo>
                <a:lnTo>
                  <a:pt x="1600200" y="44450"/>
                </a:lnTo>
                <a:lnTo>
                  <a:pt x="1651000" y="44450"/>
                </a:lnTo>
                <a:lnTo>
                  <a:pt x="1651000" y="31750"/>
                </a:lnTo>
                <a:close/>
              </a:path>
              <a:path w="1796414" h="76200">
                <a:moveTo>
                  <a:pt x="1720214" y="0"/>
                </a:moveTo>
                <a:lnTo>
                  <a:pt x="1720214" y="76200"/>
                </a:lnTo>
                <a:lnTo>
                  <a:pt x="1783714" y="44450"/>
                </a:lnTo>
                <a:lnTo>
                  <a:pt x="1732914" y="44450"/>
                </a:lnTo>
                <a:lnTo>
                  <a:pt x="1732914" y="31750"/>
                </a:lnTo>
                <a:lnTo>
                  <a:pt x="1783714" y="31750"/>
                </a:lnTo>
                <a:lnTo>
                  <a:pt x="1720214" y="0"/>
                </a:lnTo>
                <a:close/>
              </a:path>
              <a:path w="1796414" h="76200">
                <a:moveTo>
                  <a:pt x="1720214" y="31750"/>
                </a:moveTo>
                <a:lnTo>
                  <a:pt x="1689100" y="31750"/>
                </a:lnTo>
                <a:lnTo>
                  <a:pt x="1689100" y="44450"/>
                </a:lnTo>
                <a:lnTo>
                  <a:pt x="1720214" y="44450"/>
                </a:lnTo>
                <a:lnTo>
                  <a:pt x="1720214" y="31750"/>
                </a:lnTo>
                <a:close/>
              </a:path>
              <a:path w="1796414" h="76200">
                <a:moveTo>
                  <a:pt x="1783714" y="31750"/>
                </a:moveTo>
                <a:lnTo>
                  <a:pt x="1732914" y="31750"/>
                </a:lnTo>
                <a:lnTo>
                  <a:pt x="1732914" y="44450"/>
                </a:lnTo>
                <a:lnTo>
                  <a:pt x="1783714" y="44450"/>
                </a:lnTo>
                <a:lnTo>
                  <a:pt x="1796414" y="38100"/>
                </a:lnTo>
                <a:lnTo>
                  <a:pt x="1783714" y="3175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17976" y="2535935"/>
            <a:ext cx="966469" cy="1370330"/>
          </a:xfrm>
          <a:custGeom>
            <a:avLst/>
            <a:gdLst/>
            <a:ahLst/>
            <a:cxnLst/>
            <a:rect l="l" t="t" r="r" b="b"/>
            <a:pathLst>
              <a:path w="966470" h="1370329">
                <a:moveTo>
                  <a:pt x="936751" y="1321308"/>
                </a:moveTo>
                <a:lnTo>
                  <a:pt x="926338" y="1328674"/>
                </a:lnTo>
                <a:lnTo>
                  <a:pt x="955548" y="1370177"/>
                </a:lnTo>
                <a:lnTo>
                  <a:pt x="965962" y="1362862"/>
                </a:lnTo>
                <a:lnTo>
                  <a:pt x="936751" y="1321308"/>
                </a:lnTo>
                <a:close/>
              </a:path>
              <a:path w="966470" h="1370329">
                <a:moveTo>
                  <a:pt x="885571" y="1248537"/>
                </a:moveTo>
                <a:lnTo>
                  <a:pt x="875157" y="1255903"/>
                </a:lnTo>
                <a:lnTo>
                  <a:pt x="904366" y="1297432"/>
                </a:lnTo>
                <a:lnTo>
                  <a:pt x="914781" y="1290193"/>
                </a:lnTo>
                <a:lnTo>
                  <a:pt x="885571" y="1248537"/>
                </a:lnTo>
                <a:close/>
              </a:path>
              <a:path w="966470" h="1370329">
                <a:moveTo>
                  <a:pt x="834516" y="1175893"/>
                </a:moveTo>
                <a:lnTo>
                  <a:pt x="824102" y="1183132"/>
                </a:lnTo>
                <a:lnTo>
                  <a:pt x="853313" y="1224661"/>
                </a:lnTo>
                <a:lnTo>
                  <a:pt x="863726" y="1217422"/>
                </a:lnTo>
                <a:lnTo>
                  <a:pt x="834516" y="1175893"/>
                </a:lnTo>
                <a:close/>
              </a:path>
              <a:path w="966470" h="1370329">
                <a:moveTo>
                  <a:pt x="783336" y="1103122"/>
                </a:moveTo>
                <a:lnTo>
                  <a:pt x="772922" y="1110488"/>
                </a:lnTo>
                <a:lnTo>
                  <a:pt x="802132" y="1152017"/>
                </a:lnTo>
                <a:lnTo>
                  <a:pt x="812546" y="1144651"/>
                </a:lnTo>
                <a:lnTo>
                  <a:pt x="783336" y="1103122"/>
                </a:lnTo>
                <a:close/>
              </a:path>
              <a:path w="966470" h="1370329">
                <a:moveTo>
                  <a:pt x="732154" y="1030351"/>
                </a:moveTo>
                <a:lnTo>
                  <a:pt x="721868" y="1037716"/>
                </a:lnTo>
                <a:lnTo>
                  <a:pt x="751077" y="1079246"/>
                </a:lnTo>
                <a:lnTo>
                  <a:pt x="761364" y="1072007"/>
                </a:lnTo>
                <a:lnTo>
                  <a:pt x="732154" y="1030351"/>
                </a:lnTo>
                <a:close/>
              </a:path>
              <a:path w="966470" h="1370329">
                <a:moveTo>
                  <a:pt x="681101" y="957707"/>
                </a:moveTo>
                <a:lnTo>
                  <a:pt x="670687" y="964945"/>
                </a:lnTo>
                <a:lnTo>
                  <a:pt x="699897" y="1006601"/>
                </a:lnTo>
                <a:lnTo>
                  <a:pt x="710311" y="999235"/>
                </a:lnTo>
                <a:lnTo>
                  <a:pt x="681101" y="957707"/>
                </a:lnTo>
                <a:close/>
              </a:path>
              <a:path w="966470" h="1370329">
                <a:moveTo>
                  <a:pt x="629920" y="884936"/>
                </a:moveTo>
                <a:lnTo>
                  <a:pt x="619506" y="892301"/>
                </a:lnTo>
                <a:lnTo>
                  <a:pt x="648715" y="933831"/>
                </a:lnTo>
                <a:lnTo>
                  <a:pt x="659129" y="926464"/>
                </a:lnTo>
                <a:lnTo>
                  <a:pt x="629920" y="884936"/>
                </a:lnTo>
                <a:close/>
              </a:path>
              <a:path w="966470" h="1370329">
                <a:moveTo>
                  <a:pt x="578865" y="812292"/>
                </a:moveTo>
                <a:lnTo>
                  <a:pt x="568451" y="819531"/>
                </a:lnTo>
                <a:lnTo>
                  <a:pt x="597662" y="861060"/>
                </a:lnTo>
                <a:lnTo>
                  <a:pt x="608076" y="853820"/>
                </a:lnTo>
                <a:lnTo>
                  <a:pt x="578865" y="812292"/>
                </a:lnTo>
                <a:close/>
              </a:path>
              <a:path w="966470" h="1370329">
                <a:moveTo>
                  <a:pt x="527685" y="739520"/>
                </a:moveTo>
                <a:lnTo>
                  <a:pt x="517271" y="746760"/>
                </a:lnTo>
                <a:lnTo>
                  <a:pt x="546481" y="788415"/>
                </a:lnTo>
                <a:lnTo>
                  <a:pt x="556895" y="781050"/>
                </a:lnTo>
                <a:lnTo>
                  <a:pt x="527685" y="739520"/>
                </a:lnTo>
                <a:close/>
              </a:path>
              <a:path w="966470" h="1370329">
                <a:moveTo>
                  <a:pt x="476503" y="666750"/>
                </a:moveTo>
                <a:lnTo>
                  <a:pt x="466216" y="674115"/>
                </a:lnTo>
                <a:lnTo>
                  <a:pt x="495426" y="715644"/>
                </a:lnTo>
                <a:lnTo>
                  <a:pt x="505713" y="708406"/>
                </a:lnTo>
                <a:lnTo>
                  <a:pt x="476503" y="666750"/>
                </a:lnTo>
                <a:close/>
              </a:path>
              <a:path w="966470" h="1370329">
                <a:moveTo>
                  <a:pt x="425450" y="594106"/>
                </a:moveTo>
                <a:lnTo>
                  <a:pt x="415036" y="601344"/>
                </a:lnTo>
                <a:lnTo>
                  <a:pt x="444246" y="642874"/>
                </a:lnTo>
                <a:lnTo>
                  <a:pt x="454660" y="635635"/>
                </a:lnTo>
                <a:lnTo>
                  <a:pt x="425450" y="594106"/>
                </a:lnTo>
                <a:close/>
              </a:path>
              <a:path w="966470" h="1370329">
                <a:moveTo>
                  <a:pt x="374269" y="521335"/>
                </a:moveTo>
                <a:lnTo>
                  <a:pt x="363854" y="528701"/>
                </a:lnTo>
                <a:lnTo>
                  <a:pt x="393064" y="570230"/>
                </a:lnTo>
                <a:lnTo>
                  <a:pt x="403478" y="562863"/>
                </a:lnTo>
                <a:lnTo>
                  <a:pt x="374269" y="521335"/>
                </a:lnTo>
                <a:close/>
              </a:path>
              <a:path w="966470" h="1370329">
                <a:moveTo>
                  <a:pt x="323214" y="448563"/>
                </a:moveTo>
                <a:lnTo>
                  <a:pt x="312800" y="455930"/>
                </a:lnTo>
                <a:lnTo>
                  <a:pt x="342011" y="497458"/>
                </a:lnTo>
                <a:lnTo>
                  <a:pt x="352425" y="490219"/>
                </a:lnTo>
                <a:lnTo>
                  <a:pt x="323214" y="448563"/>
                </a:lnTo>
                <a:close/>
              </a:path>
              <a:path w="966470" h="1370329">
                <a:moveTo>
                  <a:pt x="272034" y="375919"/>
                </a:moveTo>
                <a:lnTo>
                  <a:pt x="261620" y="383158"/>
                </a:lnTo>
                <a:lnTo>
                  <a:pt x="290829" y="424688"/>
                </a:lnTo>
                <a:lnTo>
                  <a:pt x="301244" y="417449"/>
                </a:lnTo>
                <a:lnTo>
                  <a:pt x="272034" y="375919"/>
                </a:lnTo>
                <a:close/>
              </a:path>
              <a:path w="966470" h="1370329">
                <a:moveTo>
                  <a:pt x="220852" y="303149"/>
                </a:moveTo>
                <a:lnTo>
                  <a:pt x="210565" y="310514"/>
                </a:lnTo>
                <a:lnTo>
                  <a:pt x="239775" y="352044"/>
                </a:lnTo>
                <a:lnTo>
                  <a:pt x="250062" y="344677"/>
                </a:lnTo>
                <a:lnTo>
                  <a:pt x="220852" y="303149"/>
                </a:lnTo>
                <a:close/>
              </a:path>
              <a:path w="966470" h="1370329">
                <a:moveTo>
                  <a:pt x="169799" y="230377"/>
                </a:moveTo>
                <a:lnTo>
                  <a:pt x="159385" y="237744"/>
                </a:lnTo>
                <a:lnTo>
                  <a:pt x="188595" y="279273"/>
                </a:lnTo>
                <a:lnTo>
                  <a:pt x="199009" y="272033"/>
                </a:lnTo>
                <a:lnTo>
                  <a:pt x="169799" y="230377"/>
                </a:lnTo>
                <a:close/>
              </a:path>
              <a:path w="966470" h="1370329">
                <a:moveTo>
                  <a:pt x="118618" y="157733"/>
                </a:moveTo>
                <a:lnTo>
                  <a:pt x="108203" y="164973"/>
                </a:lnTo>
                <a:lnTo>
                  <a:pt x="137413" y="206629"/>
                </a:lnTo>
                <a:lnTo>
                  <a:pt x="147827" y="199262"/>
                </a:lnTo>
                <a:lnTo>
                  <a:pt x="118618" y="157733"/>
                </a:lnTo>
                <a:close/>
              </a:path>
              <a:path w="966470" h="1370329">
                <a:moveTo>
                  <a:pt x="67563" y="84962"/>
                </a:moveTo>
                <a:lnTo>
                  <a:pt x="57150" y="92329"/>
                </a:lnTo>
                <a:lnTo>
                  <a:pt x="86360" y="133857"/>
                </a:lnTo>
                <a:lnTo>
                  <a:pt x="96774" y="126492"/>
                </a:lnTo>
                <a:lnTo>
                  <a:pt x="67563" y="84962"/>
                </a:lnTo>
                <a:close/>
              </a:path>
              <a:path w="966470" h="1370329">
                <a:moveTo>
                  <a:pt x="0" y="0"/>
                </a:moveTo>
                <a:lnTo>
                  <a:pt x="12700" y="84200"/>
                </a:lnTo>
                <a:lnTo>
                  <a:pt x="45595" y="61087"/>
                </a:lnTo>
                <a:lnTo>
                  <a:pt x="35178" y="61087"/>
                </a:lnTo>
                <a:lnTo>
                  <a:pt x="31369" y="55625"/>
                </a:lnTo>
                <a:lnTo>
                  <a:pt x="41656" y="48260"/>
                </a:lnTo>
                <a:lnTo>
                  <a:pt x="63850" y="48260"/>
                </a:lnTo>
                <a:lnTo>
                  <a:pt x="75057" y="40386"/>
                </a:lnTo>
                <a:lnTo>
                  <a:pt x="0" y="0"/>
                </a:lnTo>
                <a:close/>
              </a:path>
              <a:path w="966470" h="1370329">
                <a:moveTo>
                  <a:pt x="41656" y="48260"/>
                </a:moveTo>
                <a:lnTo>
                  <a:pt x="31369" y="55625"/>
                </a:lnTo>
                <a:lnTo>
                  <a:pt x="35178" y="61087"/>
                </a:lnTo>
                <a:lnTo>
                  <a:pt x="45593" y="53848"/>
                </a:lnTo>
                <a:lnTo>
                  <a:pt x="41656" y="48260"/>
                </a:lnTo>
                <a:close/>
              </a:path>
              <a:path w="966470" h="1370329">
                <a:moveTo>
                  <a:pt x="63850" y="48260"/>
                </a:moveTo>
                <a:lnTo>
                  <a:pt x="41656" y="48260"/>
                </a:lnTo>
                <a:lnTo>
                  <a:pt x="45593" y="53848"/>
                </a:lnTo>
                <a:lnTo>
                  <a:pt x="35178" y="61087"/>
                </a:lnTo>
                <a:lnTo>
                  <a:pt x="45595" y="61087"/>
                </a:lnTo>
                <a:lnTo>
                  <a:pt x="63850" y="4826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889" y="2502407"/>
            <a:ext cx="1017269" cy="1402715"/>
          </a:xfrm>
          <a:custGeom>
            <a:avLst/>
            <a:gdLst/>
            <a:ahLst/>
            <a:cxnLst/>
            <a:rect l="l" t="t" r="r" b="b"/>
            <a:pathLst>
              <a:path w="1017270" h="1402714">
                <a:moveTo>
                  <a:pt x="29845" y="1354074"/>
                </a:moveTo>
                <a:lnTo>
                  <a:pt x="0" y="1395183"/>
                </a:lnTo>
                <a:lnTo>
                  <a:pt x="10413" y="1402626"/>
                </a:lnTo>
                <a:lnTo>
                  <a:pt x="40132" y="1361440"/>
                </a:lnTo>
                <a:lnTo>
                  <a:pt x="29845" y="1354074"/>
                </a:lnTo>
                <a:close/>
              </a:path>
              <a:path w="1017270" h="1402714">
                <a:moveTo>
                  <a:pt x="81914" y="1281938"/>
                </a:moveTo>
                <a:lnTo>
                  <a:pt x="52197" y="1323086"/>
                </a:lnTo>
                <a:lnTo>
                  <a:pt x="62484" y="1330579"/>
                </a:lnTo>
                <a:lnTo>
                  <a:pt x="92201" y="1289431"/>
                </a:lnTo>
                <a:lnTo>
                  <a:pt x="81914" y="1281938"/>
                </a:lnTo>
                <a:close/>
              </a:path>
              <a:path w="1017270" h="1402714">
                <a:moveTo>
                  <a:pt x="133985" y="1209929"/>
                </a:moveTo>
                <a:lnTo>
                  <a:pt x="104266" y="1251077"/>
                </a:lnTo>
                <a:lnTo>
                  <a:pt x="114553" y="1258570"/>
                </a:lnTo>
                <a:lnTo>
                  <a:pt x="144272" y="1217422"/>
                </a:lnTo>
                <a:lnTo>
                  <a:pt x="133985" y="1209929"/>
                </a:lnTo>
                <a:close/>
              </a:path>
              <a:path w="1017270" h="1402714">
                <a:moveTo>
                  <a:pt x="186055" y="1137920"/>
                </a:moveTo>
                <a:lnTo>
                  <a:pt x="156337" y="1179068"/>
                </a:lnTo>
                <a:lnTo>
                  <a:pt x="166624" y="1186561"/>
                </a:lnTo>
                <a:lnTo>
                  <a:pt x="196341" y="1145286"/>
                </a:lnTo>
                <a:lnTo>
                  <a:pt x="186055" y="1137920"/>
                </a:lnTo>
                <a:close/>
              </a:path>
              <a:path w="1017270" h="1402714">
                <a:moveTo>
                  <a:pt x="238251" y="1065911"/>
                </a:moveTo>
                <a:lnTo>
                  <a:pt x="208407" y="1107059"/>
                </a:lnTo>
                <a:lnTo>
                  <a:pt x="218694" y="1114425"/>
                </a:lnTo>
                <a:lnTo>
                  <a:pt x="248538" y="1073277"/>
                </a:lnTo>
                <a:lnTo>
                  <a:pt x="238251" y="1065911"/>
                </a:lnTo>
                <a:close/>
              </a:path>
              <a:path w="1017270" h="1402714">
                <a:moveTo>
                  <a:pt x="290322" y="993775"/>
                </a:moveTo>
                <a:lnTo>
                  <a:pt x="260476" y="1035050"/>
                </a:lnTo>
                <a:lnTo>
                  <a:pt x="270763" y="1042416"/>
                </a:lnTo>
                <a:lnTo>
                  <a:pt x="300609" y="1001268"/>
                </a:lnTo>
                <a:lnTo>
                  <a:pt x="290322" y="993775"/>
                </a:lnTo>
                <a:close/>
              </a:path>
              <a:path w="1017270" h="1402714">
                <a:moveTo>
                  <a:pt x="342391" y="921766"/>
                </a:moveTo>
                <a:lnTo>
                  <a:pt x="312674" y="962914"/>
                </a:lnTo>
                <a:lnTo>
                  <a:pt x="322961" y="970407"/>
                </a:lnTo>
                <a:lnTo>
                  <a:pt x="352678" y="929259"/>
                </a:lnTo>
                <a:lnTo>
                  <a:pt x="342391" y="921766"/>
                </a:lnTo>
                <a:close/>
              </a:path>
              <a:path w="1017270" h="1402714">
                <a:moveTo>
                  <a:pt x="394462" y="849757"/>
                </a:moveTo>
                <a:lnTo>
                  <a:pt x="364744" y="890905"/>
                </a:lnTo>
                <a:lnTo>
                  <a:pt x="375031" y="898398"/>
                </a:lnTo>
                <a:lnTo>
                  <a:pt x="404749" y="857250"/>
                </a:lnTo>
                <a:lnTo>
                  <a:pt x="394462" y="849757"/>
                </a:lnTo>
                <a:close/>
              </a:path>
              <a:path w="1017270" h="1402714">
                <a:moveTo>
                  <a:pt x="446532" y="777748"/>
                </a:moveTo>
                <a:lnTo>
                  <a:pt x="416813" y="818896"/>
                </a:lnTo>
                <a:lnTo>
                  <a:pt x="427100" y="826262"/>
                </a:lnTo>
                <a:lnTo>
                  <a:pt x="456819" y="785114"/>
                </a:lnTo>
                <a:lnTo>
                  <a:pt x="446532" y="777748"/>
                </a:lnTo>
                <a:close/>
              </a:path>
              <a:path w="1017270" h="1402714">
                <a:moveTo>
                  <a:pt x="498601" y="705612"/>
                </a:moveTo>
                <a:lnTo>
                  <a:pt x="468884" y="746887"/>
                </a:lnTo>
                <a:lnTo>
                  <a:pt x="479171" y="754253"/>
                </a:lnTo>
                <a:lnTo>
                  <a:pt x="508888" y="713105"/>
                </a:lnTo>
                <a:lnTo>
                  <a:pt x="498601" y="705612"/>
                </a:lnTo>
                <a:close/>
              </a:path>
              <a:path w="1017270" h="1402714">
                <a:moveTo>
                  <a:pt x="550799" y="633603"/>
                </a:moveTo>
                <a:lnTo>
                  <a:pt x="520953" y="674751"/>
                </a:lnTo>
                <a:lnTo>
                  <a:pt x="531240" y="682244"/>
                </a:lnTo>
                <a:lnTo>
                  <a:pt x="561086" y="641096"/>
                </a:lnTo>
                <a:lnTo>
                  <a:pt x="550799" y="633603"/>
                </a:lnTo>
                <a:close/>
              </a:path>
              <a:path w="1017270" h="1402714">
                <a:moveTo>
                  <a:pt x="602869" y="561594"/>
                </a:moveTo>
                <a:lnTo>
                  <a:pt x="573024" y="602742"/>
                </a:lnTo>
                <a:lnTo>
                  <a:pt x="583311" y="610235"/>
                </a:lnTo>
                <a:lnTo>
                  <a:pt x="613156" y="569087"/>
                </a:lnTo>
                <a:lnTo>
                  <a:pt x="602869" y="561594"/>
                </a:lnTo>
                <a:close/>
              </a:path>
              <a:path w="1017270" h="1402714">
                <a:moveTo>
                  <a:pt x="654938" y="489585"/>
                </a:moveTo>
                <a:lnTo>
                  <a:pt x="625221" y="530733"/>
                </a:lnTo>
                <a:lnTo>
                  <a:pt x="635508" y="538099"/>
                </a:lnTo>
                <a:lnTo>
                  <a:pt x="665226" y="496951"/>
                </a:lnTo>
                <a:lnTo>
                  <a:pt x="654938" y="489585"/>
                </a:lnTo>
                <a:close/>
              </a:path>
              <a:path w="1017270" h="1402714">
                <a:moveTo>
                  <a:pt x="707009" y="417449"/>
                </a:moveTo>
                <a:lnTo>
                  <a:pt x="677290" y="458724"/>
                </a:lnTo>
                <a:lnTo>
                  <a:pt x="687577" y="466090"/>
                </a:lnTo>
                <a:lnTo>
                  <a:pt x="717296" y="424942"/>
                </a:lnTo>
                <a:lnTo>
                  <a:pt x="707009" y="417449"/>
                </a:lnTo>
                <a:close/>
              </a:path>
              <a:path w="1017270" h="1402714">
                <a:moveTo>
                  <a:pt x="759078" y="345440"/>
                </a:moveTo>
                <a:lnTo>
                  <a:pt x="729361" y="386588"/>
                </a:lnTo>
                <a:lnTo>
                  <a:pt x="739648" y="394081"/>
                </a:lnTo>
                <a:lnTo>
                  <a:pt x="769365" y="352933"/>
                </a:lnTo>
                <a:lnTo>
                  <a:pt x="759078" y="345440"/>
                </a:lnTo>
                <a:close/>
              </a:path>
              <a:path w="1017270" h="1402714">
                <a:moveTo>
                  <a:pt x="811149" y="273431"/>
                </a:moveTo>
                <a:lnTo>
                  <a:pt x="781431" y="314579"/>
                </a:lnTo>
                <a:lnTo>
                  <a:pt x="791718" y="322072"/>
                </a:lnTo>
                <a:lnTo>
                  <a:pt x="821436" y="280924"/>
                </a:lnTo>
                <a:lnTo>
                  <a:pt x="811149" y="273431"/>
                </a:lnTo>
                <a:close/>
              </a:path>
              <a:path w="1017270" h="1402714">
                <a:moveTo>
                  <a:pt x="863346" y="201422"/>
                </a:moveTo>
                <a:lnTo>
                  <a:pt x="833501" y="242570"/>
                </a:lnTo>
                <a:lnTo>
                  <a:pt x="843788" y="249936"/>
                </a:lnTo>
                <a:lnTo>
                  <a:pt x="873633" y="208788"/>
                </a:lnTo>
                <a:lnTo>
                  <a:pt x="863346" y="201422"/>
                </a:lnTo>
                <a:close/>
              </a:path>
              <a:path w="1017270" h="1402714">
                <a:moveTo>
                  <a:pt x="915415" y="129413"/>
                </a:moveTo>
                <a:lnTo>
                  <a:pt x="885571" y="170561"/>
                </a:lnTo>
                <a:lnTo>
                  <a:pt x="895858" y="177927"/>
                </a:lnTo>
                <a:lnTo>
                  <a:pt x="925702" y="136779"/>
                </a:lnTo>
                <a:lnTo>
                  <a:pt x="915415" y="129413"/>
                </a:lnTo>
                <a:close/>
              </a:path>
              <a:path w="1017270" h="1402714">
                <a:moveTo>
                  <a:pt x="966966" y="57996"/>
                </a:moveTo>
                <a:lnTo>
                  <a:pt x="937768" y="98425"/>
                </a:lnTo>
                <a:lnTo>
                  <a:pt x="948055" y="105918"/>
                </a:lnTo>
                <a:lnTo>
                  <a:pt x="977280" y="65451"/>
                </a:lnTo>
                <a:lnTo>
                  <a:pt x="966966" y="57996"/>
                </a:lnTo>
                <a:close/>
              </a:path>
              <a:path w="1017270" h="1402714">
                <a:moveTo>
                  <a:pt x="1007417" y="57277"/>
                </a:moveTo>
                <a:lnTo>
                  <a:pt x="967486" y="57277"/>
                </a:lnTo>
                <a:lnTo>
                  <a:pt x="977773" y="64770"/>
                </a:lnTo>
                <a:lnTo>
                  <a:pt x="977280" y="65451"/>
                </a:lnTo>
                <a:lnTo>
                  <a:pt x="1003046" y="84074"/>
                </a:lnTo>
                <a:lnTo>
                  <a:pt x="1007417" y="57277"/>
                </a:lnTo>
                <a:close/>
              </a:path>
              <a:path w="1017270" h="1402714">
                <a:moveTo>
                  <a:pt x="967486" y="57277"/>
                </a:moveTo>
                <a:lnTo>
                  <a:pt x="966966" y="57996"/>
                </a:lnTo>
                <a:lnTo>
                  <a:pt x="977280" y="65451"/>
                </a:lnTo>
                <a:lnTo>
                  <a:pt x="977773" y="64770"/>
                </a:lnTo>
                <a:lnTo>
                  <a:pt x="967486" y="57277"/>
                </a:lnTo>
                <a:close/>
              </a:path>
              <a:path w="1017270" h="1402714">
                <a:moveTo>
                  <a:pt x="1016762" y="0"/>
                </a:moveTo>
                <a:lnTo>
                  <a:pt x="941197" y="39370"/>
                </a:lnTo>
                <a:lnTo>
                  <a:pt x="966966" y="57996"/>
                </a:lnTo>
                <a:lnTo>
                  <a:pt x="967486" y="57277"/>
                </a:lnTo>
                <a:lnTo>
                  <a:pt x="1007417" y="57277"/>
                </a:lnTo>
                <a:lnTo>
                  <a:pt x="1016762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3416" y="2877311"/>
            <a:ext cx="1325880" cy="1338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20011" y="3019044"/>
            <a:ext cx="988060" cy="1000125"/>
          </a:xfrm>
          <a:custGeom>
            <a:avLst/>
            <a:gdLst/>
            <a:ahLst/>
            <a:cxnLst/>
            <a:rect l="l" t="t" r="r" b="b"/>
            <a:pathLst>
              <a:path w="988060" h="1000125">
                <a:moveTo>
                  <a:pt x="493775" y="0"/>
                </a:moveTo>
                <a:lnTo>
                  <a:pt x="446227" y="2288"/>
                </a:lnTo>
                <a:lnTo>
                  <a:pt x="399956" y="9012"/>
                </a:lnTo>
                <a:lnTo>
                  <a:pt x="355170" y="19963"/>
                </a:lnTo>
                <a:lnTo>
                  <a:pt x="312076" y="34933"/>
                </a:lnTo>
                <a:lnTo>
                  <a:pt x="270880" y="53710"/>
                </a:lnTo>
                <a:lnTo>
                  <a:pt x="231790" y="76087"/>
                </a:lnTo>
                <a:lnTo>
                  <a:pt x="195013" y="101853"/>
                </a:lnTo>
                <a:lnTo>
                  <a:pt x="160756" y="130799"/>
                </a:lnTo>
                <a:lnTo>
                  <a:pt x="129225" y="162715"/>
                </a:lnTo>
                <a:lnTo>
                  <a:pt x="100629" y="197394"/>
                </a:lnTo>
                <a:lnTo>
                  <a:pt x="75174" y="234624"/>
                </a:lnTo>
                <a:lnTo>
                  <a:pt x="53067" y="274197"/>
                </a:lnTo>
                <a:lnTo>
                  <a:pt x="34515" y="315903"/>
                </a:lnTo>
                <a:lnTo>
                  <a:pt x="19725" y="359533"/>
                </a:lnTo>
                <a:lnTo>
                  <a:pt x="8904" y="404877"/>
                </a:lnTo>
                <a:lnTo>
                  <a:pt x="2260" y="451726"/>
                </a:lnTo>
                <a:lnTo>
                  <a:pt x="0" y="499872"/>
                </a:lnTo>
                <a:lnTo>
                  <a:pt x="2260" y="548017"/>
                </a:lnTo>
                <a:lnTo>
                  <a:pt x="8904" y="594866"/>
                </a:lnTo>
                <a:lnTo>
                  <a:pt x="19725" y="640210"/>
                </a:lnTo>
                <a:lnTo>
                  <a:pt x="34515" y="683840"/>
                </a:lnTo>
                <a:lnTo>
                  <a:pt x="53067" y="725546"/>
                </a:lnTo>
                <a:lnTo>
                  <a:pt x="75174" y="765119"/>
                </a:lnTo>
                <a:lnTo>
                  <a:pt x="100629" y="802349"/>
                </a:lnTo>
                <a:lnTo>
                  <a:pt x="129225" y="837028"/>
                </a:lnTo>
                <a:lnTo>
                  <a:pt x="160756" y="868944"/>
                </a:lnTo>
                <a:lnTo>
                  <a:pt x="195013" y="897890"/>
                </a:lnTo>
                <a:lnTo>
                  <a:pt x="231790" y="923656"/>
                </a:lnTo>
                <a:lnTo>
                  <a:pt x="270880" y="946033"/>
                </a:lnTo>
                <a:lnTo>
                  <a:pt x="312076" y="964810"/>
                </a:lnTo>
                <a:lnTo>
                  <a:pt x="355170" y="979780"/>
                </a:lnTo>
                <a:lnTo>
                  <a:pt x="399956" y="990731"/>
                </a:lnTo>
                <a:lnTo>
                  <a:pt x="446227" y="997455"/>
                </a:lnTo>
                <a:lnTo>
                  <a:pt x="493775" y="999744"/>
                </a:lnTo>
                <a:lnTo>
                  <a:pt x="541324" y="997455"/>
                </a:lnTo>
                <a:lnTo>
                  <a:pt x="587595" y="990731"/>
                </a:lnTo>
                <a:lnTo>
                  <a:pt x="632381" y="979780"/>
                </a:lnTo>
                <a:lnTo>
                  <a:pt x="675475" y="964810"/>
                </a:lnTo>
                <a:lnTo>
                  <a:pt x="716671" y="946033"/>
                </a:lnTo>
                <a:lnTo>
                  <a:pt x="755761" y="923656"/>
                </a:lnTo>
                <a:lnTo>
                  <a:pt x="792538" y="897890"/>
                </a:lnTo>
                <a:lnTo>
                  <a:pt x="826795" y="868944"/>
                </a:lnTo>
                <a:lnTo>
                  <a:pt x="858326" y="837028"/>
                </a:lnTo>
                <a:lnTo>
                  <a:pt x="886922" y="802349"/>
                </a:lnTo>
                <a:lnTo>
                  <a:pt x="912377" y="765119"/>
                </a:lnTo>
                <a:lnTo>
                  <a:pt x="934484" y="725546"/>
                </a:lnTo>
                <a:lnTo>
                  <a:pt x="953036" y="683840"/>
                </a:lnTo>
                <a:lnTo>
                  <a:pt x="967826" y="640210"/>
                </a:lnTo>
                <a:lnTo>
                  <a:pt x="978647" y="594866"/>
                </a:lnTo>
                <a:lnTo>
                  <a:pt x="985291" y="548017"/>
                </a:lnTo>
                <a:lnTo>
                  <a:pt x="987551" y="499872"/>
                </a:lnTo>
                <a:lnTo>
                  <a:pt x="985291" y="451726"/>
                </a:lnTo>
                <a:lnTo>
                  <a:pt x="978647" y="404877"/>
                </a:lnTo>
                <a:lnTo>
                  <a:pt x="967826" y="359533"/>
                </a:lnTo>
                <a:lnTo>
                  <a:pt x="953036" y="315903"/>
                </a:lnTo>
                <a:lnTo>
                  <a:pt x="934484" y="274197"/>
                </a:lnTo>
                <a:lnTo>
                  <a:pt x="912377" y="234624"/>
                </a:lnTo>
                <a:lnTo>
                  <a:pt x="886922" y="197394"/>
                </a:lnTo>
                <a:lnTo>
                  <a:pt x="858326" y="162715"/>
                </a:lnTo>
                <a:lnTo>
                  <a:pt x="826795" y="130799"/>
                </a:lnTo>
                <a:lnTo>
                  <a:pt x="792538" y="101853"/>
                </a:lnTo>
                <a:lnTo>
                  <a:pt x="755761" y="76087"/>
                </a:lnTo>
                <a:lnTo>
                  <a:pt x="716671" y="53710"/>
                </a:lnTo>
                <a:lnTo>
                  <a:pt x="675475" y="34933"/>
                </a:lnTo>
                <a:lnTo>
                  <a:pt x="632381" y="19963"/>
                </a:lnTo>
                <a:lnTo>
                  <a:pt x="587595" y="9012"/>
                </a:lnTo>
                <a:lnTo>
                  <a:pt x="541324" y="2288"/>
                </a:lnTo>
                <a:lnTo>
                  <a:pt x="493775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20011" y="3019044"/>
            <a:ext cx="988060" cy="1000125"/>
          </a:xfrm>
          <a:custGeom>
            <a:avLst/>
            <a:gdLst/>
            <a:ahLst/>
            <a:cxnLst/>
            <a:rect l="l" t="t" r="r" b="b"/>
            <a:pathLst>
              <a:path w="988060" h="1000125">
                <a:moveTo>
                  <a:pt x="0" y="499872"/>
                </a:moveTo>
                <a:lnTo>
                  <a:pt x="2260" y="451726"/>
                </a:lnTo>
                <a:lnTo>
                  <a:pt x="8904" y="404877"/>
                </a:lnTo>
                <a:lnTo>
                  <a:pt x="19725" y="359533"/>
                </a:lnTo>
                <a:lnTo>
                  <a:pt x="34515" y="315903"/>
                </a:lnTo>
                <a:lnTo>
                  <a:pt x="53067" y="274197"/>
                </a:lnTo>
                <a:lnTo>
                  <a:pt x="75174" y="234624"/>
                </a:lnTo>
                <a:lnTo>
                  <a:pt x="100629" y="197394"/>
                </a:lnTo>
                <a:lnTo>
                  <a:pt x="129225" y="162715"/>
                </a:lnTo>
                <a:lnTo>
                  <a:pt x="160756" y="130799"/>
                </a:lnTo>
                <a:lnTo>
                  <a:pt x="195013" y="101853"/>
                </a:lnTo>
                <a:lnTo>
                  <a:pt x="231790" y="76087"/>
                </a:lnTo>
                <a:lnTo>
                  <a:pt x="270880" y="53710"/>
                </a:lnTo>
                <a:lnTo>
                  <a:pt x="312076" y="34933"/>
                </a:lnTo>
                <a:lnTo>
                  <a:pt x="355170" y="19963"/>
                </a:lnTo>
                <a:lnTo>
                  <a:pt x="399956" y="9012"/>
                </a:lnTo>
                <a:lnTo>
                  <a:pt x="446227" y="2288"/>
                </a:lnTo>
                <a:lnTo>
                  <a:pt x="493775" y="0"/>
                </a:lnTo>
                <a:lnTo>
                  <a:pt x="541324" y="2288"/>
                </a:lnTo>
                <a:lnTo>
                  <a:pt x="587595" y="9012"/>
                </a:lnTo>
                <a:lnTo>
                  <a:pt x="632381" y="19963"/>
                </a:lnTo>
                <a:lnTo>
                  <a:pt x="675475" y="34933"/>
                </a:lnTo>
                <a:lnTo>
                  <a:pt x="716671" y="53710"/>
                </a:lnTo>
                <a:lnTo>
                  <a:pt x="755761" y="76087"/>
                </a:lnTo>
                <a:lnTo>
                  <a:pt x="792538" y="101853"/>
                </a:lnTo>
                <a:lnTo>
                  <a:pt x="826795" y="130799"/>
                </a:lnTo>
                <a:lnTo>
                  <a:pt x="858326" y="162715"/>
                </a:lnTo>
                <a:lnTo>
                  <a:pt x="886922" y="197394"/>
                </a:lnTo>
                <a:lnTo>
                  <a:pt x="912377" y="234624"/>
                </a:lnTo>
                <a:lnTo>
                  <a:pt x="934484" y="274197"/>
                </a:lnTo>
                <a:lnTo>
                  <a:pt x="953036" y="315903"/>
                </a:lnTo>
                <a:lnTo>
                  <a:pt x="967826" y="359533"/>
                </a:lnTo>
                <a:lnTo>
                  <a:pt x="978647" y="404877"/>
                </a:lnTo>
                <a:lnTo>
                  <a:pt x="985291" y="451726"/>
                </a:lnTo>
                <a:lnTo>
                  <a:pt x="987551" y="499872"/>
                </a:lnTo>
                <a:lnTo>
                  <a:pt x="985291" y="548017"/>
                </a:lnTo>
                <a:lnTo>
                  <a:pt x="978647" y="594866"/>
                </a:lnTo>
                <a:lnTo>
                  <a:pt x="967826" y="640210"/>
                </a:lnTo>
                <a:lnTo>
                  <a:pt x="953036" y="683840"/>
                </a:lnTo>
                <a:lnTo>
                  <a:pt x="934484" y="725546"/>
                </a:lnTo>
                <a:lnTo>
                  <a:pt x="912377" y="765119"/>
                </a:lnTo>
                <a:lnTo>
                  <a:pt x="886922" y="802349"/>
                </a:lnTo>
                <a:lnTo>
                  <a:pt x="858326" y="837028"/>
                </a:lnTo>
                <a:lnTo>
                  <a:pt x="826795" y="868944"/>
                </a:lnTo>
                <a:lnTo>
                  <a:pt x="792538" y="897890"/>
                </a:lnTo>
                <a:lnTo>
                  <a:pt x="755761" y="923656"/>
                </a:lnTo>
                <a:lnTo>
                  <a:pt x="716671" y="946033"/>
                </a:lnTo>
                <a:lnTo>
                  <a:pt x="675475" y="964810"/>
                </a:lnTo>
                <a:lnTo>
                  <a:pt x="632381" y="979780"/>
                </a:lnTo>
                <a:lnTo>
                  <a:pt x="587595" y="990731"/>
                </a:lnTo>
                <a:lnTo>
                  <a:pt x="541324" y="997455"/>
                </a:lnTo>
                <a:lnTo>
                  <a:pt x="493775" y="999744"/>
                </a:lnTo>
                <a:lnTo>
                  <a:pt x="446227" y="997455"/>
                </a:lnTo>
                <a:lnTo>
                  <a:pt x="399956" y="990731"/>
                </a:lnTo>
                <a:lnTo>
                  <a:pt x="355170" y="979780"/>
                </a:lnTo>
                <a:lnTo>
                  <a:pt x="312076" y="964810"/>
                </a:lnTo>
                <a:lnTo>
                  <a:pt x="270880" y="946033"/>
                </a:lnTo>
                <a:lnTo>
                  <a:pt x="231790" y="923656"/>
                </a:lnTo>
                <a:lnTo>
                  <a:pt x="195013" y="897890"/>
                </a:lnTo>
                <a:lnTo>
                  <a:pt x="160756" y="868944"/>
                </a:lnTo>
                <a:lnTo>
                  <a:pt x="129225" y="837028"/>
                </a:lnTo>
                <a:lnTo>
                  <a:pt x="100629" y="802349"/>
                </a:lnTo>
                <a:lnTo>
                  <a:pt x="75174" y="765119"/>
                </a:lnTo>
                <a:lnTo>
                  <a:pt x="53067" y="725546"/>
                </a:lnTo>
                <a:lnTo>
                  <a:pt x="34515" y="683840"/>
                </a:lnTo>
                <a:lnTo>
                  <a:pt x="19725" y="640210"/>
                </a:lnTo>
                <a:lnTo>
                  <a:pt x="8904" y="594866"/>
                </a:lnTo>
                <a:lnTo>
                  <a:pt x="2260" y="548017"/>
                </a:lnTo>
                <a:lnTo>
                  <a:pt x="0" y="499872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66416" y="1371599"/>
            <a:ext cx="1322832" cy="1338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63011" y="1513331"/>
            <a:ext cx="984885" cy="1000125"/>
          </a:xfrm>
          <a:custGeom>
            <a:avLst/>
            <a:gdLst/>
            <a:ahLst/>
            <a:cxnLst/>
            <a:rect l="l" t="t" r="r" b="b"/>
            <a:pathLst>
              <a:path w="984885" h="1000125">
                <a:moveTo>
                  <a:pt x="492251" y="0"/>
                </a:moveTo>
                <a:lnTo>
                  <a:pt x="444838" y="2288"/>
                </a:lnTo>
                <a:lnTo>
                  <a:pt x="398700" y="9012"/>
                </a:lnTo>
                <a:lnTo>
                  <a:pt x="354046" y="19963"/>
                </a:lnTo>
                <a:lnTo>
                  <a:pt x="311080" y="34933"/>
                </a:lnTo>
                <a:lnTo>
                  <a:pt x="270009" y="53710"/>
                </a:lnTo>
                <a:lnTo>
                  <a:pt x="231039" y="76087"/>
                </a:lnTo>
                <a:lnTo>
                  <a:pt x="194377" y="101853"/>
                </a:lnTo>
                <a:lnTo>
                  <a:pt x="160228" y="130799"/>
                </a:lnTo>
                <a:lnTo>
                  <a:pt x="128798" y="162715"/>
                </a:lnTo>
                <a:lnTo>
                  <a:pt x="100295" y="197394"/>
                </a:lnTo>
                <a:lnTo>
                  <a:pt x="74922" y="234624"/>
                </a:lnTo>
                <a:lnTo>
                  <a:pt x="52888" y="274197"/>
                </a:lnTo>
                <a:lnTo>
                  <a:pt x="34398" y="315903"/>
                </a:lnTo>
                <a:lnTo>
                  <a:pt x="19658" y="359533"/>
                </a:lnTo>
                <a:lnTo>
                  <a:pt x="8874" y="404877"/>
                </a:lnTo>
                <a:lnTo>
                  <a:pt x="2252" y="451726"/>
                </a:lnTo>
                <a:lnTo>
                  <a:pt x="0" y="499871"/>
                </a:lnTo>
                <a:lnTo>
                  <a:pt x="2252" y="548017"/>
                </a:lnTo>
                <a:lnTo>
                  <a:pt x="8874" y="594866"/>
                </a:lnTo>
                <a:lnTo>
                  <a:pt x="19658" y="640210"/>
                </a:lnTo>
                <a:lnTo>
                  <a:pt x="34398" y="683840"/>
                </a:lnTo>
                <a:lnTo>
                  <a:pt x="52888" y="725546"/>
                </a:lnTo>
                <a:lnTo>
                  <a:pt x="74922" y="765119"/>
                </a:lnTo>
                <a:lnTo>
                  <a:pt x="100295" y="802349"/>
                </a:lnTo>
                <a:lnTo>
                  <a:pt x="128798" y="837028"/>
                </a:lnTo>
                <a:lnTo>
                  <a:pt x="160228" y="868944"/>
                </a:lnTo>
                <a:lnTo>
                  <a:pt x="194377" y="897890"/>
                </a:lnTo>
                <a:lnTo>
                  <a:pt x="231039" y="923656"/>
                </a:lnTo>
                <a:lnTo>
                  <a:pt x="270009" y="946033"/>
                </a:lnTo>
                <a:lnTo>
                  <a:pt x="311080" y="964810"/>
                </a:lnTo>
                <a:lnTo>
                  <a:pt x="354046" y="979780"/>
                </a:lnTo>
                <a:lnTo>
                  <a:pt x="398700" y="990731"/>
                </a:lnTo>
                <a:lnTo>
                  <a:pt x="444838" y="997455"/>
                </a:lnTo>
                <a:lnTo>
                  <a:pt x="492251" y="999743"/>
                </a:lnTo>
                <a:lnTo>
                  <a:pt x="539665" y="997455"/>
                </a:lnTo>
                <a:lnTo>
                  <a:pt x="585803" y="990731"/>
                </a:lnTo>
                <a:lnTo>
                  <a:pt x="630457" y="979780"/>
                </a:lnTo>
                <a:lnTo>
                  <a:pt x="673423" y="964810"/>
                </a:lnTo>
                <a:lnTo>
                  <a:pt x="714494" y="946033"/>
                </a:lnTo>
                <a:lnTo>
                  <a:pt x="753464" y="923656"/>
                </a:lnTo>
                <a:lnTo>
                  <a:pt x="790126" y="897890"/>
                </a:lnTo>
                <a:lnTo>
                  <a:pt x="824275" y="868944"/>
                </a:lnTo>
                <a:lnTo>
                  <a:pt x="855705" y="837028"/>
                </a:lnTo>
                <a:lnTo>
                  <a:pt x="884208" y="802349"/>
                </a:lnTo>
                <a:lnTo>
                  <a:pt x="909581" y="765119"/>
                </a:lnTo>
                <a:lnTo>
                  <a:pt x="931615" y="725546"/>
                </a:lnTo>
                <a:lnTo>
                  <a:pt x="950105" y="683840"/>
                </a:lnTo>
                <a:lnTo>
                  <a:pt x="964845" y="640210"/>
                </a:lnTo>
                <a:lnTo>
                  <a:pt x="975629" y="594866"/>
                </a:lnTo>
                <a:lnTo>
                  <a:pt x="982251" y="548017"/>
                </a:lnTo>
                <a:lnTo>
                  <a:pt x="984503" y="499871"/>
                </a:lnTo>
                <a:lnTo>
                  <a:pt x="982251" y="451726"/>
                </a:lnTo>
                <a:lnTo>
                  <a:pt x="975629" y="404877"/>
                </a:lnTo>
                <a:lnTo>
                  <a:pt x="964845" y="359533"/>
                </a:lnTo>
                <a:lnTo>
                  <a:pt x="950105" y="315903"/>
                </a:lnTo>
                <a:lnTo>
                  <a:pt x="931615" y="274197"/>
                </a:lnTo>
                <a:lnTo>
                  <a:pt x="909581" y="234624"/>
                </a:lnTo>
                <a:lnTo>
                  <a:pt x="884208" y="197394"/>
                </a:lnTo>
                <a:lnTo>
                  <a:pt x="855705" y="162715"/>
                </a:lnTo>
                <a:lnTo>
                  <a:pt x="824275" y="130799"/>
                </a:lnTo>
                <a:lnTo>
                  <a:pt x="790126" y="101853"/>
                </a:lnTo>
                <a:lnTo>
                  <a:pt x="753464" y="76087"/>
                </a:lnTo>
                <a:lnTo>
                  <a:pt x="714494" y="53710"/>
                </a:lnTo>
                <a:lnTo>
                  <a:pt x="673423" y="34933"/>
                </a:lnTo>
                <a:lnTo>
                  <a:pt x="630457" y="19963"/>
                </a:lnTo>
                <a:lnTo>
                  <a:pt x="585803" y="9012"/>
                </a:lnTo>
                <a:lnTo>
                  <a:pt x="539665" y="2288"/>
                </a:lnTo>
                <a:lnTo>
                  <a:pt x="492251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63011" y="1513331"/>
            <a:ext cx="984885" cy="1000125"/>
          </a:xfrm>
          <a:custGeom>
            <a:avLst/>
            <a:gdLst/>
            <a:ahLst/>
            <a:cxnLst/>
            <a:rect l="l" t="t" r="r" b="b"/>
            <a:pathLst>
              <a:path w="984885" h="1000125">
                <a:moveTo>
                  <a:pt x="0" y="499871"/>
                </a:moveTo>
                <a:lnTo>
                  <a:pt x="2252" y="451726"/>
                </a:lnTo>
                <a:lnTo>
                  <a:pt x="8874" y="404877"/>
                </a:lnTo>
                <a:lnTo>
                  <a:pt x="19658" y="359533"/>
                </a:lnTo>
                <a:lnTo>
                  <a:pt x="34398" y="315903"/>
                </a:lnTo>
                <a:lnTo>
                  <a:pt x="52888" y="274197"/>
                </a:lnTo>
                <a:lnTo>
                  <a:pt x="74922" y="234624"/>
                </a:lnTo>
                <a:lnTo>
                  <a:pt x="100295" y="197394"/>
                </a:lnTo>
                <a:lnTo>
                  <a:pt x="128798" y="162715"/>
                </a:lnTo>
                <a:lnTo>
                  <a:pt x="160228" y="130799"/>
                </a:lnTo>
                <a:lnTo>
                  <a:pt x="194377" y="101853"/>
                </a:lnTo>
                <a:lnTo>
                  <a:pt x="231039" y="76087"/>
                </a:lnTo>
                <a:lnTo>
                  <a:pt x="270009" y="53710"/>
                </a:lnTo>
                <a:lnTo>
                  <a:pt x="311080" y="34933"/>
                </a:lnTo>
                <a:lnTo>
                  <a:pt x="354046" y="19963"/>
                </a:lnTo>
                <a:lnTo>
                  <a:pt x="398700" y="9012"/>
                </a:lnTo>
                <a:lnTo>
                  <a:pt x="444838" y="2288"/>
                </a:lnTo>
                <a:lnTo>
                  <a:pt x="492251" y="0"/>
                </a:lnTo>
                <a:lnTo>
                  <a:pt x="539665" y="2288"/>
                </a:lnTo>
                <a:lnTo>
                  <a:pt x="585803" y="9012"/>
                </a:lnTo>
                <a:lnTo>
                  <a:pt x="630457" y="19963"/>
                </a:lnTo>
                <a:lnTo>
                  <a:pt x="673423" y="34933"/>
                </a:lnTo>
                <a:lnTo>
                  <a:pt x="714494" y="53710"/>
                </a:lnTo>
                <a:lnTo>
                  <a:pt x="753464" y="76087"/>
                </a:lnTo>
                <a:lnTo>
                  <a:pt x="790126" y="101853"/>
                </a:lnTo>
                <a:lnTo>
                  <a:pt x="824275" y="130799"/>
                </a:lnTo>
                <a:lnTo>
                  <a:pt x="855705" y="162715"/>
                </a:lnTo>
                <a:lnTo>
                  <a:pt x="884208" y="197394"/>
                </a:lnTo>
                <a:lnTo>
                  <a:pt x="909581" y="234624"/>
                </a:lnTo>
                <a:lnTo>
                  <a:pt x="931615" y="274197"/>
                </a:lnTo>
                <a:lnTo>
                  <a:pt x="950105" y="315903"/>
                </a:lnTo>
                <a:lnTo>
                  <a:pt x="964845" y="359533"/>
                </a:lnTo>
                <a:lnTo>
                  <a:pt x="975629" y="404877"/>
                </a:lnTo>
                <a:lnTo>
                  <a:pt x="982251" y="451726"/>
                </a:lnTo>
                <a:lnTo>
                  <a:pt x="984503" y="499871"/>
                </a:lnTo>
                <a:lnTo>
                  <a:pt x="982251" y="548017"/>
                </a:lnTo>
                <a:lnTo>
                  <a:pt x="975629" y="594866"/>
                </a:lnTo>
                <a:lnTo>
                  <a:pt x="964845" y="640210"/>
                </a:lnTo>
                <a:lnTo>
                  <a:pt x="950105" y="683840"/>
                </a:lnTo>
                <a:lnTo>
                  <a:pt x="931615" y="725546"/>
                </a:lnTo>
                <a:lnTo>
                  <a:pt x="909581" y="765119"/>
                </a:lnTo>
                <a:lnTo>
                  <a:pt x="884208" y="802349"/>
                </a:lnTo>
                <a:lnTo>
                  <a:pt x="855705" y="837028"/>
                </a:lnTo>
                <a:lnTo>
                  <a:pt x="824275" y="868944"/>
                </a:lnTo>
                <a:lnTo>
                  <a:pt x="790126" y="897890"/>
                </a:lnTo>
                <a:lnTo>
                  <a:pt x="753464" y="923656"/>
                </a:lnTo>
                <a:lnTo>
                  <a:pt x="714494" y="946033"/>
                </a:lnTo>
                <a:lnTo>
                  <a:pt x="673423" y="964810"/>
                </a:lnTo>
                <a:lnTo>
                  <a:pt x="630457" y="979780"/>
                </a:lnTo>
                <a:lnTo>
                  <a:pt x="585803" y="990731"/>
                </a:lnTo>
                <a:lnTo>
                  <a:pt x="539665" y="997455"/>
                </a:lnTo>
                <a:lnTo>
                  <a:pt x="492251" y="999743"/>
                </a:lnTo>
                <a:lnTo>
                  <a:pt x="444838" y="997455"/>
                </a:lnTo>
                <a:lnTo>
                  <a:pt x="398700" y="990731"/>
                </a:lnTo>
                <a:lnTo>
                  <a:pt x="354046" y="979780"/>
                </a:lnTo>
                <a:lnTo>
                  <a:pt x="311080" y="964810"/>
                </a:lnTo>
                <a:lnTo>
                  <a:pt x="270009" y="946033"/>
                </a:lnTo>
                <a:lnTo>
                  <a:pt x="231039" y="923656"/>
                </a:lnTo>
                <a:lnTo>
                  <a:pt x="194377" y="897890"/>
                </a:lnTo>
                <a:lnTo>
                  <a:pt x="160228" y="868944"/>
                </a:lnTo>
                <a:lnTo>
                  <a:pt x="128798" y="837028"/>
                </a:lnTo>
                <a:lnTo>
                  <a:pt x="100295" y="802349"/>
                </a:lnTo>
                <a:lnTo>
                  <a:pt x="74922" y="765119"/>
                </a:lnTo>
                <a:lnTo>
                  <a:pt x="52888" y="725546"/>
                </a:lnTo>
                <a:lnTo>
                  <a:pt x="34398" y="683840"/>
                </a:lnTo>
                <a:lnTo>
                  <a:pt x="19658" y="640210"/>
                </a:lnTo>
                <a:lnTo>
                  <a:pt x="8874" y="594866"/>
                </a:lnTo>
                <a:lnTo>
                  <a:pt x="2252" y="548017"/>
                </a:lnTo>
                <a:lnTo>
                  <a:pt x="0" y="499871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422391" y="1414271"/>
            <a:ext cx="1322832" cy="13380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18988" y="1556003"/>
            <a:ext cx="984885" cy="1000125"/>
          </a:xfrm>
          <a:custGeom>
            <a:avLst/>
            <a:gdLst/>
            <a:ahLst/>
            <a:cxnLst/>
            <a:rect l="l" t="t" r="r" b="b"/>
            <a:pathLst>
              <a:path w="984884" h="1000125">
                <a:moveTo>
                  <a:pt x="492251" y="0"/>
                </a:moveTo>
                <a:lnTo>
                  <a:pt x="444838" y="2288"/>
                </a:lnTo>
                <a:lnTo>
                  <a:pt x="398700" y="9012"/>
                </a:lnTo>
                <a:lnTo>
                  <a:pt x="354046" y="19963"/>
                </a:lnTo>
                <a:lnTo>
                  <a:pt x="311080" y="34933"/>
                </a:lnTo>
                <a:lnTo>
                  <a:pt x="270009" y="53710"/>
                </a:lnTo>
                <a:lnTo>
                  <a:pt x="231039" y="76087"/>
                </a:lnTo>
                <a:lnTo>
                  <a:pt x="194377" y="101853"/>
                </a:lnTo>
                <a:lnTo>
                  <a:pt x="160228" y="130799"/>
                </a:lnTo>
                <a:lnTo>
                  <a:pt x="128798" y="162715"/>
                </a:lnTo>
                <a:lnTo>
                  <a:pt x="100295" y="197394"/>
                </a:lnTo>
                <a:lnTo>
                  <a:pt x="74922" y="234624"/>
                </a:lnTo>
                <a:lnTo>
                  <a:pt x="52888" y="274197"/>
                </a:lnTo>
                <a:lnTo>
                  <a:pt x="34398" y="315903"/>
                </a:lnTo>
                <a:lnTo>
                  <a:pt x="19658" y="359533"/>
                </a:lnTo>
                <a:lnTo>
                  <a:pt x="8874" y="404877"/>
                </a:lnTo>
                <a:lnTo>
                  <a:pt x="2252" y="451726"/>
                </a:lnTo>
                <a:lnTo>
                  <a:pt x="0" y="499872"/>
                </a:lnTo>
                <a:lnTo>
                  <a:pt x="2252" y="548017"/>
                </a:lnTo>
                <a:lnTo>
                  <a:pt x="8874" y="594866"/>
                </a:lnTo>
                <a:lnTo>
                  <a:pt x="19658" y="640210"/>
                </a:lnTo>
                <a:lnTo>
                  <a:pt x="34398" y="683840"/>
                </a:lnTo>
                <a:lnTo>
                  <a:pt x="52888" y="725546"/>
                </a:lnTo>
                <a:lnTo>
                  <a:pt x="74922" y="765119"/>
                </a:lnTo>
                <a:lnTo>
                  <a:pt x="100295" y="802349"/>
                </a:lnTo>
                <a:lnTo>
                  <a:pt x="128798" y="837028"/>
                </a:lnTo>
                <a:lnTo>
                  <a:pt x="160228" y="868944"/>
                </a:lnTo>
                <a:lnTo>
                  <a:pt x="194377" y="897890"/>
                </a:lnTo>
                <a:lnTo>
                  <a:pt x="231039" y="923656"/>
                </a:lnTo>
                <a:lnTo>
                  <a:pt x="270009" y="946033"/>
                </a:lnTo>
                <a:lnTo>
                  <a:pt x="311080" y="964810"/>
                </a:lnTo>
                <a:lnTo>
                  <a:pt x="354046" y="979780"/>
                </a:lnTo>
                <a:lnTo>
                  <a:pt x="398700" y="990731"/>
                </a:lnTo>
                <a:lnTo>
                  <a:pt x="444838" y="997455"/>
                </a:lnTo>
                <a:lnTo>
                  <a:pt x="492251" y="999744"/>
                </a:lnTo>
                <a:lnTo>
                  <a:pt x="539665" y="997455"/>
                </a:lnTo>
                <a:lnTo>
                  <a:pt x="585803" y="990731"/>
                </a:lnTo>
                <a:lnTo>
                  <a:pt x="630457" y="979780"/>
                </a:lnTo>
                <a:lnTo>
                  <a:pt x="673423" y="964810"/>
                </a:lnTo>
                <a:lnTo>
                  <a:pt x="714494" y="946033"/>
                </a:lnTo>
                <a:lnTo>
                  <a:pt x="753464" y="923656"/>
                </a:lnTo>
                <a:lnTo>
                  <a:pt x="790126" y="897890"/>
                </a:lnTo>
                <a:lnTo>
                  <a:pt x="824275" y="868944"/>
                </a:lnTo>
                <a:lnTo>
                  <a:pt x="855705" y="837028"/>
                </a:lnTo>
                <a:lnTo>
                  <a:pt x="884208" y="802349"/>
                </a:lnTo>
                <a:lnTo>
                  <a:pt x="909581" y="765119"/>
                </a:lnTo>
                <a:lnTo>
                  <a:pt x="931615" y="725546"/>
                </a:lnTo>
                <a:lnTo>
                  <a:pt x="950105" y="683840"/>
                </a:lnTo>
                <a:lnTo>
                  <a:pt x="964845" y="640210"/>
                </a:lnTo>
                <a:lnTo>
                  <a:pt x="975629" y="594866"/>
                </a:lnTo>
                <a:lnTo>
                  <a:pt x="982251" y="548017"/>
                </a:lnTo>
                <a:lnTo>
                  <a:pt x="984504" y="499872"/>
                </a:lnTo>
                <a:lnTo>
                  <a:pt x="982251" y="451726"/>
                </a:lnTo>
                <a:lnTo>
                  <a:pt x="975629" y="404877"/>
                </a:lnTo>
                <a:lnTo>
                  <a:pt x="964845" y="359533"/>
                </a:lnTo>
                <a:lnTo>
                  <a:pt x="950105" y="315903"/>
                </a:lnTo>
                <a:lnTo>
                  <a:pt x="931615" y="274197"/>
                </a:lnTo>
                <a:lnTo>
                  <a:pt x="909581" y="234624"/>
                </a:lnTo>
                <a:lnTo>
                  <a:pt x="884208" y="197394"/>
                </a:lnTo>
                <a:lnTo>
                  <a:pt x="855705" y="162715"/>
                </a:lnTo>
                <a:lnTo>
                  <a:pt x="824275" y="130799"/>
                </a:lnTo>
                <a:lnTo>
                  <a:pt x="790126" y="101853"/>
                </a:lnTo>
                <a:lnTo>
                  <a:pt x="753464" y="76087"/>
                </a:lnTo>
                <a:lnTo>
                  <a:pt x="714494" y="53710"/>
                </a:lnTo>
                <a:lnTo>
                  <a:pt x="673423" y="34933"/>
                </a:lnTo>
                <a:lnTo>
                  <a:pt x="630457" y="19963"/>
                </a:lnTo>
                <a:lnTo>
                  <a:pt x="585803" y="9012"/>
                </a:lnTo>
                <a:lnTo>
                  <a:pt x="539665" y="2288"/>
                </a:lnTo>
                <a:lnTo>
                  <a:pt x="492251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18988" y="1556003"/>
            <a:ext cx="984885" cy="1000125"/>
          </a:xfrm>
          <a:custGeom>
            <a:avLst/>
            <a:gdLst/>
            <a:ahLst/>
            <a:cxnLst/>
            <a:rect l="l" t="t" r="r" b="b"/>
            <a:pathLst>
              <a:path w="984884" h="1000125">
                <a:moveTo>
                  <a:pt x="0" y="499872"/>
                </a:moveTo>
                <a:lnTo>
                  <a:pt x="2252" y="451726"/>
                </a:lnTo>
                <a:lnTo>
                  <a:pt x="8874" y="404877"/>
                </a:lnTo>
                <a:lnTo>
                  <a:pt x="19658" y="359533"/>
                </a:lnTo>
                <a:lnTo>
                  <a:pt x="34398" y="315903"/>
                </a:lnTo>
                <a:lnTo>
                  <a:pt x="52888" y="274197"/>
                </a:lnTo>
                <a:lnTo>
                  <a:pt x="74922" y="234624"/>
                </a:lnTo>
                <a:lnTo>
                  <a:pt x="100295" y="197394"/>
                </a:lnTo>
                <a:lnTo>
                  <a:pt x="128798" y="162715"/>
                </a:lnTo>
                <a:lnTo>
                  <a:pt x="160228" y="130799"/>
                </a:lnTo>
                <a:lnTo>
                  <a:pt x="194377" y="101853"/>
                </a:lnTo>
                <a:lnTo>
                  <a:pt x="231039" y="76087"/>
                </a:lnTo>
                <a:lnTo>
                  <a:pt x="270009" y="53710"/>
                </a:lnTo>
                <a:lnTo>
                  <a:pt x="311080" y="34933"/>
                </a:lnTo>
                <a:lnTo>
                  <a:pt x="354046" y="19963"/>
                </a:lnTo>
                <a:lnTo>
                  <a:pt x="398700" y="9012"/>
                </a:lnTo>
                <a:lnTo>
                  <a:pt x="444838" y="2288"/>
                </a:lnTo>
                <a:lnTo>
                  <a:pt x="492251" y="0"/>
                </a:lnTo>
                <a:lnTo>
                  <a:pt x="539665" y="2288"/>
                </a:lnTo>
                <a:lnTo>
                  <a:pt x="585803" y="9012"/>
                </a:lnTo>
                <a:lnTo>
                  <a:pt x="630457" y="19963"/>
                </a:lnTo>
                <a:lnTo>
                  <a:pt x="673423" y="34933"/>
                </a:lnTo>
                <a:lnTo>
                  <a:pt x="714494" y="53710"/>
                </a:lnTo>
                <a:lnTo>
                  <a:pt x="753464" y="76087"/>
                </a:lnTo>
                <a:lnTo>
                  <a:pt x="790126" y="101853"/>
                </a:lnTo>
                <a:lnTo>
                  <a:pt x="824275" y="130799"/>
                </a:lnTo>
                <a:lnTo>
                  <a:pt x="855705" y="162715"/>
                </a:lnTo>
                <a:lnTo>
                  <a:pt x="884208" y="197394"/>
                </a:lnTo>
                <a:lnTo>
                  <a:pt x="909581" y="234624"/>
                </a:lnTo>
                <a:lnTo>
                  <a:pt x="931615" y="274197"/>
                </a:lnTo>
                <a:lnTo>
                  <a:pt x="950105" y="315903"/>
                </a:lnTo>
                <a:lnTo>
                  <a:pt x="964845" y="359533"/>
                </a:lnTo>
                <a:lnTo>
                  <a:pt x="975629" y="404877"/>
                </a:lnTo>
                <a:lnTo>
                  <a:pt x="982251" y="451726"/>
                </a:lnTo>
                <a:lnTo>
                  <a:pt x="984504" y="499872"/>
                </a:lnTo>
                <a:lnTo>
                  <a:pt x="982251" y="548017"/>
                </a:lnTo>
                <a:lnTo>
                  <a:pt x="975629" y="594866"/>
                </a:lnTo>
                <a:lnTo>
                  <a:pt x="964845" y="640210"/>
                </a:lnTo>
                <a:lnTo>
                  <a:pt x="950105" y="683840"/>
                </a:lnTo>
                <a:lnTo>
                  <a:pt x="931615" y="725546"/>
                </a:lnTo>
                <a:lnTo>
                  <a:pt x="909581" y="765119"/>
                </a:lnTo>
                <a:lnTo>
                  <a:pt x="884208" y="802349"/>
                </a:lnTo>
                <a:lnTo>
                  <a:pt x="855705" y="837028"/>
                </a:lnTo>
                <a:lnTo>
                  <a:pt x="824275" y="868944"/>
                </a:lnTo>
                <a:lnTo>
                  <a:pt x="790126" y="897890"/>
                </a:lnTo>
                <a:lnTo>
                  <a:pt x="753464" y="923656"/>
                </a:lnTo>
                <a:lnTo>
                  <a:pt x="714494" y="946033"/>
                </a:lnTo>
                <a:lnTo>
                  <a:pt x="673423" y="964810"/>
                </a:lnTo>
                <a:lnTo>
                  <a:pt x="630457" y="979780"/>
                </a:lnTo>
                <a:lnTo>
                  <a:pt x="585803" y="990731"/>
                </a:lnTo>
                <a:lnTo>
                  <a:pt x="539665" y="997455"/>
                </a:lnTo>
                <a:lnTo>
                  <a:pt x="492251" y="999744"/>
                </a:lnTo>
                <a:lnTo>
                  <a:pt x="444838" y="997455"/>
                </a:lnTo>
                <a:lnTo>
                  <a:pt x="398700" y="990731"/>
                </a:lnTo>
                <a:lnTo>
                  <a:pt x="354046" y="979780"/>
                </a:lnTo>
                <a:lnTo>
                  <a:pt x="311080" y="964810"/>
                </a:lnTo>
                <a:lnTo>
                  <a:pt x="270009" y="946033"/>
                </a:lnTo>
                <a:lnTo>
                  <a:pt x="231039" y="923656"/>
                </a:lnTo>
                <a:lnTo>
                  <a:pt x="194377" y="897890"/>
                </a:lnTo>
                <a:lnTo>
                  <a:pt x="160228" y="868944"/>
                </a:lnTo>
                <a:lnTo>
                  <a:pt x="128798" y="837028"/>
                </a:lnTo>
                <a:lnTo>
                  <a:pt x="100295" y="802349"/>
                </a:lnTo>
                <a:lnTo>
                  <a:pt x="74922" y="765119"/>
                </a:lnTo>
                <a:lnTo>
                  <a:pt x="52888" y="725546"/>
                </a:lnTo>
                <a:lnTo>
                  <a:pt x="34398" y="683840"/>
                </a:lnTo>
                <a:lnTo>
                  <a:pt x="19658" y="640210"/>
                </a:lnTo>
                <a:lnTo>
                  <a:pt x="8874" y="594866"/>
                </a:lnTo>
                <a:lnTo>
                  <a:pt x="2252" y="548017"/>
                </a:lnTo>
                <a:lnTo>
                  <a:pt x="0" y="499872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60591" y="2877311"/>
            <a:ext cx="1325880" cy="1338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57188" y="3019044"/>
            <a:ext cx="988060" cy="1000125"/>
          </a:xfrm>
          <a:custGeom>
            <a:avLst/>
            <a:gdLst/>
            <a:ahLst/>
            <a:cxnLst/>
            <a:rect l="l" t="t" r="r" b="b"/>
            <a:pathLst>
              <a:path w="988059" h="1000125">
                <a:moveTo>
                  <a:pt x="493776" y="0"/>
                </a:moveTo>
                <a:lnTo>
                  <a:pt x="446227" y="2288"/>
                </a:lnTo>
                <a:lnTo>
                  <a:pt x="399956" y="9012"/>
                </a:lnTo>
                <a:lnTo>
                  <a:pt x="355170" y="19963"/>
                </a:lnTo>
                <a:lnTo>
                  <a:pt x="312076" y="34933"/>
                </a:lnTo>
                <a:lnTo>
                  <a:pt x="270880" y="53710"/>
                </a:lnTo>
                <a:lnTo>
                  <a:pt x="231790" y="76087"/>
                </a:lnTo>
                <a:lnTo>
                  <a:pt x="195013" y="101853"/>
                </a:lnTo>
                <a:lnTo>
                  <a:pt x="160756" y="130799"/>
                </a:lnTo>
                <a:lnTo>
                  <a:pt x="129225" y="162715"/>
                </a:lnTo>
                <a:lnTo>
                  <a:pt x="100629" y="197394"/>
                </a:lnTo>
                <a:lnTo>
                  <a:pt x="75174" y="234624"/>
                </a:lnTo>
                <a:lnTo>
                  <a:pt x="53067" y="274197"/>
                </a:lnTo>
                <a:lnTo>
                  <a:pt x="34515" y="315903"/>
                </a:lnTo>
                <a:lnTo>
                  <a:pt x="19725" y="359533"/>
                </a:lnTo>
                <a:lnTo>
                  <a:pt x="8904" y="404877"/>
                </a:lnTo>
                <a:lnTo>
                  <a:pt x="2260" y="451726"/>
                </a:lnTo>
                <a:lnTo>
                  <a:pt x="0" y="499872"/>
                </a:lnTo>
                <a:lnTo>
                  <a:pt x="2260" y="548017"/>
                </a:lnTo>
                <a:lnTo>
                  <a:pt x="8904" y="594866"/>
                </a:lnTo>
                <a:lnTo>
                  <a:pt x="19725" y="640210"/>
                </a:lnTo>
                <a:lnTo>
                  <a:pt x="34515" y="683840"/>
                </a:lnTo>
                <a:lnTo>
                  <a:pt x="53067" y="725546"/>
                </a:lnTo>
                <a:lnTo>
                  <a:pt x="75174" y="765119"/>
                </a:lnTo>
                <a:lnTo>
                  <a:pt x="100629" y="802349"/>
                </a:lnTo>
                <a:lnTo>
                  <a:pt x="129225" y="837028"/>
                </a:lnTo>
                <a:lnTo>
                  <a:pt x="160756" y="868944"/>
                </a:lnTo>
                <a:lnTo>
                  <a:pt x="195013" y="897890"/>
                </a:lnTo>
                <a:lnTo>
                  <a:pt x="231790" y="923656"/>
                </a:lnTo>
                <a:lnTo>
                  <a:pt x="270880" y="946033"/>
                </a:lnTo>
                <a:lnTo>
                  <a:pt x="312076" y="964810"/>
                </a:lnTo>
                <a:lnTo>
                  <a:pt x="355170" y="979780"/>
                </a:lnTo>
                <a:lnTo>
                  <a:pt x="399956" y="990731"/>
                </a:lnTo>
                <a:lnTo>
                  <a:pt x="446227" y="997455"/>
                </a:lnTo>
                <a:lnTo>
                  <a:pt x="493776" y="999744"/>
                </a:lnTo>
                <a:lnTo>
                  <a:pt x="541324" y="997455"/>
                </a:lnTo>
                <a:lnTo>
                  <a:pt x="587595" y="990731"/>
                </a:lnTo>
                <a:lnTo>
                  <a:pt x="632381" y="979780"/>
                </a:lnTo>
                <a:lnTo>
                  <a:pt x="675475" y="964810"/>
                </a:lnTo>
                <a:lnTo>
                  <a:pt x="716671" y="946033"/>
                </a:lnTo>
                <a:lnTo>
                  <a:pt x="755761" y="923656"/>
                </a:lnTo>
                <a:lnTo>
                  <a:pt x="792538" y="897890"/>
                </a:lnTo>
                <a:lnTo>
                  <a:pt x="826795" y="868944"/>
                </a:lnTo>
                <a:lnTo>
                  <a:pt x="858326" y="837028"/>
                </a:lnTo>
                <a:lnTo>
                  <a:pt x="886922" y="802349"/>
                </a:lnTo>
                <a:lnTo>
                  <a:pt x="912377" y="765119"/>
                </a:lnTo>
                <a:lnTo>
                  <a:pt x="934484" y="725546"/>
                </a:lnTo>
                <a:lnTo>
                  <a:pt x="953036" y="683840"/>
                </a:lnTo>
                <a:lnTo>
                  <a:pt x="967826" y="640210"/>
                </a:lnTo>
                <a:lnTo>
                  <a:pt x="978647" y="594866"/>
                </a:lnTo>
                <a:lnTo>
                  <a:pt x="985291" y="548017"/>
                </a:lnTo>
                <a:lnTo>
                  <a:pt x="987552" y="499872"/>
                </a:lnTo>
                <a:lnTo>
                  <a:pt x="985291" y="451726"/>
                </a:lnTo>
                <a:lnTo>
                  <a:pt x="978647" y="404877"/>
                </a:lnTo>
                <a:lnTo>
                  <a:pt x="967826" y="359533"/>
                </a:lnTo>
                <a:lnTo>
                  <a:pt x="953036" y="315903"/>
                </a:lnTo>
                <a:lnTo>
                  <a:pt x="934484" y="274197"/>
                </a:lnTo>
                <a:lnTo>
                  <a:pt x="912377" y="234624"/>
                </a:lnTo>
                <a:lnTo>
                  <a:pt x="886922" y="197394"/>
                </a:lnTo>
                <a:lnTo>
                  <a:pt x="858326" y="162715"/>
                </a:lnTo>
                <a:lnTo>
                  <a:pt x="826795" y="130799"/>
                </a:lnTo>
                <a:lnTo>
                  <a:pt x="792538" y="101853"/>
                </a:lnTo>
                <a:lnTo>
                  <a:pt x="755761" y="76087"/>
                </a:lnTo>
                <a:lnTo>
                  <a:pt x="716671" y="53710"/>
                </a:lnTo>
                <a:lnTo>
                  <a:pt x="675475" y="34933"/>
                </a:lnTo>
                <a:lnTo>
                  <a:pt x="632381" y="19963"/>
                </a:lnTo>
                <a:lnTo>
                  <a:pt x="587595" y="9012"/>
                </a:lnTo>
                <a:lnTo>
                  <a:pt x="541324" y="2288"/>
                </a:lnTo>
                <a:lnTo>
                  <a:pt x="493776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57188" y="3019044"/>
            <a:ext cx="988060" cy="1000125"/>
          </a:xfrm>
          <a:custGeom>
            <a:avLst/>
            <a:gdLst/>
            <a:ahLst/>
            <a:cxnLst/>
            <a:rect l="l" t="t" r="r" b="b"/>
            <a:pathLst>
              <a:path w="988059" h="1000125">
                <a:moveTo>
                  <a:pt x="0" y="499872"/>
                </a:moveTo>
                <a:lnTo>
                  <a:pt x="2260" y="451726"/>
                </a:lnTo>
                <a:lnTo>
                  <a:pt x="8904" y="404877"/>
                </a:lnTo>
                <a:lnTo>
                  <a:pt x="19725" y="359533"/>
                </a:lnTo>
                <a:lnTo>
                  <a:pt x="34515" y="315903"/>
                </a:lnTo>
                <a:lnTo>
                  <a:pt x="53067" y="274197"/>
                </a:lnTo>
                <a:lnTo>
                  <a:pt x="75174" y="234624"/>
                </a:lnTo>
                <a:lnTo>
                  <a:pt x="100629" y="197394"/>
                </a:lnTo>
                <a:lnTo>
                  <a:pt x="129225" y="162715"/>
                </a:lnTo>
                <a:lnTo>
                  <a:pt x="160756" y="130799"/>
                </a:lnTo>
                <a:lnTo>
                  <a:pt x="195013" y="101853"/>
                </a:lnTo>
                <a:lnTo>
                  <a:pt x="231790" y="76087"/>
                </a:lnTo>
                <a:lnTo>
                  <a:pt x="270880" y="53710"/>
                </a:lnTo>
                <a:lnTo>
                  <a:pt x="312076" y="34933"/>
                </a:lnTo>
                <a:lnTo>
                  <a:pt x="355170" y="19963"/>
                </a:lnTo>
                <a:lnTo>
                  <a:pt x="399956" y="9012"/>
                </a:lnTo>
                <a:lnTo>
                  <a:pt x="446227" y="2288"/>
                </a:lnTo>
                <a:lnTo>
                  <a:pt x="493776" y="0"/>
                </a:lnTo>
                <a:lnTo>
                  <a:pt x="541324" y="2288"/>
                </a:lnTo>
                <a:lnTo>
                  <a:pt x="587595" y="9012"/>
                </a:lnTo>
                <a:lnTo>
                  <a:pt x="632381" y="19963"/>
                </a:lnTo>
                <a:lnTo>
                  <a:pt x="675475" y="34933"/>
                </a:lnTo>
                <a:lnTo>
                  <a:pt x="716671" y="53710"/>
                </a:lnTo>
                <a:lnTo>
                  <a:pt x="755761" y="76087"/>
                </a:lnTo>
                <a:lnTo>
                  <a:pt x="792538" y="101853"/>
                </a:lnTo>
                <a:lnTo>
                  <a:pt x="826795" y="130799"/>
                </a:lnTo>
                <a:lnTo>
                  <a:pt x="858326" y="162715"/>
                </a:lnTo>
                <a:lnTo>
                  <a:pt x="886922" y="197394"/>
                </a:lnTo>
                <a:lnTo>
                  <a:pt x="912377" y="234624"/>
                </a:lnTo>
                <a:lnTo>
                  <a:pt x="934484" y="274197"/>
                </a:lnTo>
                <a:lnTo>
                  <a:pt x="953036" y="315903"/>
                </a:lnTo>
                <a:lnTo>
                  <a:pt x="967826" y="359533"/>
                </a:lnTo>
                <a:lnTo>
                  <a:pt x="978647" y="404877"/>
                </a:lnTo>
                <a:lnTo>
                  <a:pt x="985291" y="451726"/>
                </a:lnTo>
                <a:lnTo>
                  <a:pt x="987552" y="499872"/>
                </a:lnTo>
                <a:lnTo>
                  <a:pt x="985291" y="548017"/>
                </a:lnTo>
                <a:lnTo>
                  <a:pt x="978647" y="594866"/>
                </a:lnTo>
                <a:lnTo>
                  <a:pt x="967826" y="640210"/>
                </a:lnTo>
                <a:lnTo>
                  <a:pt x="953036" y="683840"/>
                </a:lnTo>
                <a:lnTo>
                  <a:pt x="934484" y="725546"/>
                </a:lnTo>
                <a:lnTo>
                  <a:pt x="912377" y="765119"/>
                </a:lnTo>
                <a:lnTo>
                  <a:pt x="886922" y="802349"/>
                </a:lnTo>
                <a:lnTo>
                  <a:pt x="858326" y="837028"/>
                </a:lnTo>
                <a:lnTo>
                  <a:pt x="826795" y="868944"/>
                </a:lnTo>
                <a:lnTo>
                  <a:pt x="792538" y="897890"/>
                </a:lnTo>
                <a:lnTo>
                  <a:pt x="755761" y="923656"/>
                </a:lnTo>
                <a:lnTo>
                  <a:pt x="716671" y="946033"/>
                </a:lnTo>
                <a:lnTo>
                  <a:pt x="675475" y="964810"/>
                </a:lnTo>
                <a:lnTo>
                  <a:pt x="632381" y="979780"/>
                </a:lnTo>
                <a:lnTo>
                  <a:pt x="587595" y="990731"/>
                </a:lnTo>
                <a:lnTo>
                  <a:pt x="541324" y="997455"/>
                </a:lnTo>
                <a:lnTo>
                  <a:pt x="493776" y="999744"/>
                </a:lnTo>
                <a:lnTo>
                  <a:pt x="446227" y="997455"/>
                </a:lnTo>
                <a:lnTo>
                  <a:pt x="399956" y="990731"/>
                </a:lnTo>
                <a:lnTo>
                  <a:pt x="355170" y="979780"/>
                </a:lnTo>
                <a:lnTo>
                  <a:pt x="312076" y="964810"/>
                </a:lnTo>
                <a:lnTo>
                  <a:pt x="270880" y="946033"/>
                </a:lnTo>
                <a:lnTo>
                  <a:pt x="231790" y="923656"/>
                </a:lnTo>
                <a:lnTo>
                  <a:pt x="195013" y="897890"/>
                </a:lnTo>
                <a:lnTo>
                  <a:pt x="160756" y="868944"/>
                </a:lnTo>
                <a:lnTo>
                  <a:pt x="129225" y="837028"/>
                </a:lnTo>
                <a:lnTo>
                  <a:pt x="100629" y="802349"/>
                </a:lnTo>
                <a:lnTo>
                  <a:pt x="75174" y="765119"/>
                </a:lnTo>
                <a:lnTo>
                  <a:pt x="53067" y="725546"/>
                </a:lnTo>
                <a:lnTo>
                  <a:pt x="34515" y="683840"/>
                </a:lnTo>
                <a:lnTo>
                  <a:pt x="19725" y="640210"/>
                </a:lnTo>
                <a:lnTo>
                  <a:pt x="8904" y="594866"/>
                </a:lnTo>
                <a:lnTo>
                  <a:pt x="2260" y="548017"/>
                </a:lnTo>
                <a:lnTo>
                  <a:pt x="0" y="499872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039872" y="1865833"/>
            <a:ext cx="43434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全科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93689" y="1911476"/>
            <a:ext cx="4343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家庭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34047" y="3388614"/>
            <a:ext cx="4343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上课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398520" y="2313431"/>
            <a:ext cx="2328672" cy="2325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31691" y="2503931"/>
            <a:ext cx="1874520" cy="1871980"/>
          </a:xfrm>
          <a:custGeom>
            <a:avLst/>
            <a:gdLst/>
            <a:ahLst/>
            <a:cxnLst/>
            <a:rect l="l" t="t" r="r" b="b"/>
            <a:pathLst>
              <a:path w="1874520" h="1871979">
                <a:moveTo>
                  <a:pt x="937260" y="0"/>
                </a:moveTo>
                <a:lnTo>
                  <a:pt x="889027" y="1217"/>
                </a:lnTo>
                <a:lnTo>
                  <a:pt x="841427" y="4831"/>
                </a:lnTo>
                <a:lnTo>
                  <a:pt x="794520" y="10782"/>
                </a:lnTo>
                <a:lnTo>
                  <a:pt x="748364" y="19012"/>
                </a:lnTo>
                <a:lnTo>
                  <a:pt x="703018" y="29461"/>
                </a:lnTo>
                <a:lnTo>
                  <a:pt x="658541" y="42071"/>
                </a:lnTo>
                <a:lnTo>
                  <a:pt x="614991" y="56783"/>
                </a:lnTo>
                <a:lnTo>
                  <a:pt x="572428" y="73538"/>
                </a:lnTo>
                <a:lnTo>
                  <a:pt x="530911" y="92278"/>
                </a:lnTo>
                <a:lnTo>
                  <a:pt x="490498" y="112944"/>
                </a:lnTo>
                <a:lnTo>
                  <a:pt x="451248" y="135476"/>
                </a:lnTo>
                <a:lnTo>
                  <a:pt x="413221" y="159816"/>
                </a:lnTo>
                <a:lnTo>
                  <a:pt x="376474" y="185906"/>
                </a:lnTo>
                <a:lnTo>
                  <a:pt x="341068" y="213686"/>
                </a:lnTo>
                <a:lnTo>
                  <a:pt x="307060" y="243097"/>
                </a:lnTo>
                <a:lnTo>
                  <a:pt x="274510" y="274081"/>
                </a:lnTo>
                <a:lnTo>
                  <a:pt x="243476" y="306580"/>
                </a:lnTo>
                <a:lnTo>
                  <a:pt x="214018" y="340533"/>
                </a:lnTo>
                <a:lnTo>
                  <a:pt x="186195" y="375882"/>
                </a:lnTo>
                <a:lnTo>
                  <a:pt x="160064" y="412570"/>
                </a:lnTo>
                <a:lnTo>
                  <a:pt x="135686" y="450536"/>
                </a:lnTo>
                <a:lnTo>
                  <a:pt x="113118" y="489721"/>
                </a:lnTo>
                <a:lnTo>
                  <a:pt x="92421" y="530068"/>
                </a:lnTo>
                <a:lnTo>
                  <a:pt x="73652" y="571517"/>
                </a:lnTo>
                <a:lnTo>
                  <a:pt x="56870" y="614010"/>
                </a:lnTo>
                <a:lnTo>
                  <a:pt x="42135" y="657487"/>
                </a:lnTo>
                <a:lnTo>
                  <a:pt x="29506" y="701890"/>
                </a:lnTo>
                <a:lnTo>
                  <a:pt x="19041" y="747161"/>
                </a:lnTo>
                <a:lnTo>
                  <a:pt x="10798" y="793239"/>
                </a:lnTo>
                <a:lnTo>
                  <a:pt x="4838" y="840067"/>
                </a:lnTo>
                <a:lnTo>
                  <a:pt x="1219" y="887585"/>
                </a:lnTo>
                <a:lnTo>
                  <a:pt x="0" y="935736"/>
                </a:lnTo>
                <a:lnTo>
                  <a:pt x="1219" y="983888"/>
                </a:lnTo>
                <a:lnTo>
                  <a:pt x="4838" y="1031408"/>
                </a:lnTo>
                <a:lnTo>
                  <a:pt x="10798" y="1078238"/>
                </a:lnTo>
                <a:lnTo>
                  <a:pt x="19041" y="1124318"/>
                </a:lnTo>
                <a:lnTo>
                  <a:pt x="29506" y="1169589"/>
                </a:lnTo>
                <a:lnTo>
                  <a:pt x="42135" y="1213993"/>
                </a:lnTo>
                <a:lnTo>
                  <a:pt x="56870" y="1257471"/>
                </a:lnTo>
                <a:lnTo>
                  <a:pt x="73652" y="1299964"/>
                </a:lnTo>
                <a:lnTo>
                  <a:pt x="92421" y="1341414"/>
                </a:lnTo>
                <a:lnTo>
                  <a:pt x="113118" y="1381761"/>
                </a:lnTo>
                <a:lnTo>
                  <a:pt x="135686" y="1420947"/>
                </a:lnTo>
                <a:lnTo>
                  <a:pt x="160064" y="1458912"/>
                </a:lnTo>
                <a:lnTo>
                  <a:pt x="186195" y="1495599"/>
                </a:lnTo>
                <a:lnTo>
                  <a:pt x="214018" y="1530949"/>
                </a:lnTo>
                <a:lnTo>
                  <a:pt x="243476" y="1564902"/>
                </a:lnTo>
                <a:lnTo>
                  <a:pt x="274510" y="1597399"/>
                </a:lnTo>
                <a:lnTo>
                  <a:pt x="307060" y="1628383"/>
                </a:lnTo>
                <a:lnTo>
                  <a:pt x="341068" y="1657793"/>
                </a:lnTo>
                <a:lnTo>
                  <a:pt x="376474" y="1685573"/>
                </a:lnTo>
                <a:lnTo>
                  <a:pt x="413221" y="1711661"/>
                </a:lnTo>
                <a:lnTo>
                  <a:pt x="451248" y="1736001"/>
                </a:lnTo>
                <a:lnTo>
                  <a:pt x="490498" y="1758532"/>
                </a:lnTo>
                <a:lnTo>
                  <a:pt x="530911" y="1779197"/>
                </a:lnTo>
                <a:lnTo>
                  <a:pt x="572428" y="1797936"/>
                </a:lnTo>
                <a:lnTo>
                  <a:pt x="614991" y="1814691"/>
                </a:lnTo>
                <a:lnTo>
                  <a:pt x="658541" y="1829402"/>
                </a:lnTo>
                <a:lnTo>
                  <a:pt x="703018" y="1842012"/>
                </a:lnTo>
                <a:lnTo>
                  <a:pt x="748364" y="1852460"/>
                </a:lnTo>
                <a:lnTo>
                  <a:pt x="794520" y="1860690"/>
                </a:lnTo>
                <a:lnTo>
                  <a:pt x="841427" y="1866640"/>
                </a:lnTo>
                <a:lnTo>
                  <a:pt x="889027" y="1870254"/>
                </a:lnTo>
                <a:lnTo>
                  <a:pt x="937260" y="1871472"/>
                </a:lnTo>
                <a:lnTo>
                  <a:pt x="985492" y="1870254"/>
                </a:lnTo>
                <a:lnTo>
                  <a:pt x="1033092" y="1866640"/>
                </a:lnTo>
                <a:lnTo>
                  <a:pt x="1079999" y="1860690"/>
                </a:lnTo>
                <a:lnTo>
                  <a:pt x="1126155" y="1852460"/>
                </a:lnTo>
                <a:lnTo>
                  <a:pt x="1171501" y="1842012"/>
                </a:lnTo>
                <a:lnTo>
                  <a:pt x="1215978" y="1829402"/>
                </a:lnTo>
                <a:lnTo>
                  <a:pt x="1259528" y="1814691"/>
                </a:lnTo>
                <a:lnTo>
                  <a:pt x="1302091" y="1797936"/>
                </a:lnTo>
                <a:lnTo>
                  <a:pt x="1343608" y="1779197"/>
                </a:lnTo>
                <a:lnTo>
                  <a:pt x="1384021" y="1758532"/>
                </a:lnTo>
                <a:lnTo>
                  <a:pt x="1423271" y="1736001"/>
                </a:lnTo>
                <a:lnTo>
                  <a:pt x="1461298" y="1711661"/>
                </a:lnTo>
                <a:lnTo>
                  <a:pt x="1498045" y="1685573"/>
                </a:lnTo>
                <a:lnTo>
                  <a:pt x="1533451" y="1657793"/>
                </a:lnTo>
                <a:lnTo>
                  <a:pt x="1567459" y="1628383"/>
                </a:lnTo>
                <a:lnTo>
                  <a:pt x="1600009" y="1597399"/>
                </a:lnTo>
                <a:lnTo>
                  <a:pt x="1631043" y="1564902"/>
                </a:lnTo>
                <a:lnTo>
                  <a:pt x="1660501" y="1530949"/>
                </a:lnTo>
                <a:lnTo>
                  <a:pt x="1688324" y="1495599"/>
                </a:lnTo>
                <a:lnTo>
                  <a:pt x="1714455" y="1458912"/>
                </a:lnTo>
                <a:lnTo>
                  <a:pt x="1738833" y="1420947"/>
                </a:lnTo>
                <a:lnTo>
                  <a:pt x="1761401" y="1381761"/>
                </a:lnTo>
                <a:lnTo>
                  <a:pt x="1782098" y="1341414"/>
                </a:lnTo>
                <a:lnTo>
                  <a:pt x="1800867" y="1299964"/>
                </a:lnTo>
                <a:lnTo>
                  <a:pt x="1817649" y="1257471"/>
                </a:lnTo>
                <a:lnTo>
                  <a:pt x="1832384" y="1213993"/>
                </a:lnTo>
                <a:lnTo>
                  <a:pt x="1845013" y="1169589"/>
                </a:lnTo>
                <a:lnTo>
                  <a:pt x="1855478" y="1124318"/>
                </a:lnTo>
                <a:lnTo>
                  <a:pt x="1863721" y="1078238"/>
                </a:lnTo>
                <a:lnTo>
                  <a:pt x="1869681" y="1031408"/>
                </a:lnTo>
                <a:lnTo>
                  <a:pt x="1873300" y="983888"/>
                </a:lnTo>
                <a:lnTo>
                  <a:pt x="1874520" y="935736"/>
                </a:lnTo>
                <a:lnTo>
                  <a:pt x="1873300" y="887585"/>
                </a:lnTo>
                <a:lnTo>
                  <a:pt x="1869681" y="840067"/>
                </a:lnTo>
                <a:lnTo>
                  <a:pt x="1863721" y="793239"/>
                </a:lnTo>
                <a:lnTo>
                  <a:pt x="1855478" y="747161"/>
                </a:lnTo>
                <a:lnTo>
                  <a:pt x="1845013" y="701890"/>
                </a:lnTo>
                <a:lnTo>
                  <a:pt x="1832384" y="657487"/>
                </a:lnTo>
                <a:lnTo>
                  <a:pt x="1817649" y="614010"/>
                </a:lnTo>
                <a:lnTo>
                  <a:pt x="1800867" y="571517"/>
                </a:lnTo>
                <a:lnTo>
                  <a:pt x="1782098" y="530068"/>
                </a:lnTo>
                <a:lnTo>
                  <a:pt x="1761401" y="489721"/>
                </a:lnTo>
                <a:lnTo>
                  <a:pt x="1738833" y="450536"/>
                </a:lnTo>
                <a:lnTo>
                  <a:pt x="1714455" y="412570"/>
                </a:lnTo>
                <a:lnTo>
                  <a:pt x="1688324" y="375882"/>
                </a:lnTo>
                <a:lnTo>
                  <a:pt x="1660501" y="340533"/>
                </a:lnTo>
                <a:lnTo>
                  <a:pt x="1631043" y="306580"/>
                </a:lnTo>
                <a:lnTo>
                  <a:pt x="1600009" y="274081"/>
                </a:lnTo>
                <a:lnTo>
                  <a:pt x="1567459" y="243097"/>
                </a:lnTo>
                <a:lnTo>
                  <a:pt x="1533451" y="213686"/>
                </a:lnTo>
                <a:lnTo>
                  <a:pt x="1498045" y="185906"/>
                </a:lnTo>
                <a:lnTo>
                  <a:pt x="1461298" y="159816"/>
                </a:lnTo>
                <a:lnTo>
                  <a:pt x="1423271" y="135476"/>
                </a:lnTo>
                <a:lnTo>
                  <a:pt x="1384021" y="112944"/>
                </a:lnTo>
                <a:lnTo>
                  <a:pt x="1343608" y="92278"/>
                </a:lnTo>
                <a:lnTo>
                  <a:pt x="1302091" y="73538"/>
                </a:lnTo>
                <a:lnTo>
                  <a:pt x="1259528" y="56783"/>
                </a:lnTo>
                <a:lnTo>
                  <a:pt x="1215978" y="42071"/>
                </a:lnTo>
                <a:lnTo>
                  <a:pt x="1171501" y="29461"/>
                </a:lnTo>
                <a:lnTo>
                  <a:pt x="1126155" y="19012"/>
                </a:lnTo>
                <a:lnTo>
                  <a:pt x="1079999" y="10782"/>
                </a:lnTo>
                <a:lnTo>
                  <a:pt x="1033092" y="4831"/>
                </a:lnTo>
                <a:lnTo>
                  <a:pt x="985492" y="1217"/>
                </a:lnTo>
                <a:lnTo>
                  <a:pt x="937260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31691" y="2503931"/>
            <a:ext cx="1874520" cy="1871980"/>
          </a:xfrm>
          <a:custGeom>
            <a:avLst/>
            <a:gdLst/>
            <a:ahLst/>
            <a:cxnLst/>
            <a:rect l="l" t="t" r="r" b="b"/>
            <a:pathLst>
              <a:path w="1874520" h="1871979">
                <a:moveTo>
                  <a:pt x="0" y="935736"/>
                </a:moveTo>
                <a:lnTo>
                  <a:pt x="1219" y="887585"/>
                </a:lnTo>
                <a:lnTo>
                  <a:pt x="4838" y="840067"/>
                </a:lnTo>
                <a:lnTo>
                  <a:pt x="10798" y="793239"/>
                </a:lnTo>
                <a:lnTo>
                  <a:pt x="19041" y="747161"/>
                </a:lnTo>
                <a:lnTo>
                  <a:pt x="29506" y="701890"/>
                </a:lnTo>
                <a:lnTo>
                  <a:pt x="42135" y="657487"/>
                </a:lnTo>
                <a:lnTo>
                  <a:pt x="56870" y="614010"/>
                </a:lnTo>
                <a:lnTo>
                  <a:pt x="73652" y="571517"/>
                </a:lnTo>
                <a:lnTo>
                  <a:pt x="92421" y="530068"/>
                </a:lnTo>
                <a:lnTo>
                  <a:pt x="113118" y="489721"/>
                </a:lnTo>
                <a:lnTo>
                  <a:pt x="135686" y="450536"/>
                </a:lnTo>
                <a:lnTo>
                  <a:pt x="160064" y="412570"/>
                </a:lnTo>
                <a:lnTo>
                  <a:pt x="186195" y="375882"/>
                </a:lnTo>
                <a:lnTo>
                  <a:pt x="214018" y="340533"/>
                </a:lnTo>
                <a:lnTo>
                  <a:pt x="243476" y="306580"/>
                </a:lnTo>
                <a:lnTo>
                  <a:pt x="274510" y="274081"/>
                </a:lnTo>
                <a:lnTo>
                  <a:pt x="307060" y="243097"/>
                </a:lnTo>
                <a:lnTo>
                  <a:pt x="341068" y="213686"/>
                </a:lnTo>
                <a:lnTo>
                  <a:pt x="376474" y="185906"/>
                </a:lnTo>
                <a:lnTo>
                  <a:pt x="413221" y="159816"/>
                </a:lnTo>
                <a:lnTo>
                  <a:pt x="451248" y="135476"/>
                </a:lnTo>
                <a:lnTo>
                  <a:pt x="490498" y="112944"/>
                </a:lnTo>
                <a:lnTo>
                  <a:pt x="530911" y="92278"/>
                </a:lnTo>
                <a:lnTo>
                  <a:pt x="572428" y="73538"/>
                </a:lnTo>
                <a:lnTo>
                  <a:pt x="614991" y="56783"/>
                </a:lnTo>
                <a:lnTo>
                  <a:pt x="658541" y="42071"/>
                </a:lnTo>
                <a:lnTo>
                  <a:pt x="703018" y="29461"/>
                </a:lnTo>
                <a:lnTo>
                  <a:pt x="748364" y="19012"/>
                </a:lnTo>
                <a:lnTo>
                  <a:pt x="794520" y="10782"/>
                </a:lnTo>
                <a:lnTo>
                  <a:pt x="841427" y="4831"/>
                </a:lnTo>
                <a:lnTo>
                  <a:pt x="889027" y="1217"/>
                </a:lnTo>
                <a:lnTo>
                  <a:pt x="937260" y="0"/>
                </a:lnTo>
                <a:lnTo>
                  <a:pt x="985492" y="1217"/>
                </a:lnTo>
                <a:lnTo>
                  <a:pt x="1033092" y="4831"/>
                </a:lnTo>
                <a:lnTo>
                  <a:pt x="1079999" y="10782"/>
                </a:lnTo>
                <a:lnTo>
                  <a:pt x="1126155" y="19012"/>
                </a:lnTo>
                <a:lnTo>
                  <a:pt x="1171501" y="29461"/>
                </a:lnTo>
                <a:lnTo>
                  <a:pt x="1215978" y="42071"/>
                </a:lnTo>
                <a:lnTo>
                  <a:pt x="1259528" y="56783"/>
                </a:lnTo>
                <a:lnTo>
                  <a:pt x="1302091" y="73538"/>
                </a:lnTo>
                <a:lnTo>
                  <a:pt x="1343608" y="92278"/>
                </a:lnTo>
                <a:lnTo>
                  <a:pt x="1384021" y="112944"/>
                </a:lnTo>
                <a:lnTo>
                  <a:pt x="1423271" y="135476"/>
                </a:lnTo>
                <a:lnTo>
                  <a:pt x="1461298" y="159816"/>
                </a:lnTo>
                <a:lnTo>
                  <a:pt x="1498045" y="185906"/>
                </a:lnTo>
                <a:lnTo>
                  <a:pt x="1533451" y="213686"/>
                </a:lnTo>
                <a:lnTo>
                  <a:pt x="1567459" y="243097"/>
                </a:lnTo>
                <a:lnTo>
                  <a:pt x="1600009" y="274081"/>
                </a:lnTo>
                <a:lnTo>
                  <a:pt x="1631043" y="306580"/>
                </a:lnTo>
                <a:lnTo>
                  <a:pt x="1660501" y="340533"/>
                </a:lnTo>
                <a:lnTo>
                  <a:pt x="1688324" y="375882"/>
                </a:lnTo>
                <a:lnTo>
                  <a:pt x="1714455" y="412570"/>
                </a:lnTo>
                <a:lnTo>
                  <a:pt x="1738833" y="450536"/>
                </a:lnTo>
                <a:lnTo>
                  <a:pt x="1761401" y="489721"/>
                </a:lnTo>
                <a:lnTo>
                  <a:pt x="1782098" y="530068"/>
                </a:lnTo>
                <a:lnTo>
                  <a:pt x="1800867" y="571517"/>
                </a:lnTo>
                <a:lnTo>
                  <a:pt x="1817649" y="614010"/>
                </a:lnTo>
                <a:lnTo>
                  <a:pt x="1832384" y="657487"/>
                </a:lnTo>
                <a:lnTo>
                  <a:pt x="1845013" y="701890"/>
                </a:lnTo>
                <a:lnTo>
                  <a:pt x="1855478" y="747161"/>
                </a:lnTo>
                <a:lnTo>
                  <a:pt x="1863721" y="793239"/>
                </a:lnTo>
                <a:lnTo>
                  <a:pt x="1869681" y="840067"/>
                </a:lnTo>
                <a:lnTo>
                  <a:pt x="1873300" y="887585"/>
                </a:lnTo>
                <a:lnTo>
                  <a:pt x="1874520" y="935736"/>
                </a:lnTo>
                <a:lnTo>
                  <a:pt x="1873300" y="983888"/>
                </a:lnTo>
                <a:lnTo>
                  <a:pt x="1869681" y="1031408"/>
                </a:lnTo>
                <a:lnTo>
                  <a:pt x="1863721" y="1078238"/>
                </a:lnTo>
                <a:lnTo>
                  <a:pt x="1855478" y="1124318"/>
                </a:lnTo>
                <a:lnTo>
                  <a:pt x="1845013" y="1169589"/>
                </a:lnTo>
                <a:lnTo>
                  <a:pt x="1832384" y="1213993"/>
                </a:lnTo>
                <a:lnTo>
                  <a:pt x="1817649" y="1257471"/>
                </a:lnTo>
                <a:lnTo>
                  <a:pt x="1800867" y="1299964"/>
                </a:lnTo>
                <a:lnTo>
                  <a:pt x="1782098" y="1341414"/>
                </a:lnTo>
                <a:lnTo>
                  <a:pt x="1761401" y="1381761"/>
                </a:lnTo>
                <a:lnTo>
                  <a:pt x="1738833" y="1420947"/>
                </a:lnTo>
                <a:lnTo>
                  <a:pt x="1714455" y="1458912"/>
                </a:lnTo>
                <a:lnTo>
                  <a:pt x="1688324" y="1495599"/>
                </a:lnTo>
                <a:lnTo>
                  <a:pt x="1660501" y="1530949"/>
                </a:lnTo>
                <a:lnTo>
                  <a:pt x="1631043" y="1564902"/>
                </a:lnTo>
                <a:lnTo>
                  <a:pt x="1600009" y="1597399"/>
                </a:lnTo>
                <a:lnTo>
                  <a:pt x="1567459" y="1628383"/>
                </a:lnTo>
                <a:lnTo>
                  <a:pt x="1533451" y="1657793"/>
                </a:lnTo>
                <a:lnTo>
                  <a:pt x="1498045" y="1685573"/>
                </a:lnTo>
                <a:lnTo>
                  <a:pt x="1461298" y="1711661"/>
                </a:lnTo>
                <a:lnTo>
                  <a:pt x="1423271" y="1736001"/>
                </a:lnTo>
                <a:lnTo>
                  <a:pt x="1384021" y="1758532"/>
                </a:lnTo>
                <a:lnTo>
                  <a:pt x="1343608" y="1779197"/>
                </a:lnTo>
                <a:lnTo>
                  <a:pt x="1302091" y="1797936"/>
                </a:lnTo>
                <a:lnTo>
                  <a:pt x="1259528" y="1814691"/>
                </a:lnTo>
                <a:lnTo>
                  <a:pt x="1215978" y="1829402"/>
                </a:lnTo>
                <a:lnTo>
                  <a:pt x="1171501" y="1842012"/>
                </a:lnTo>
                <a:lnTo>
                  <a:pt x="1126155" y="1852460"/>
                </a:lnTo>
                <a:lnTo>
                  <a:pt x="1079999" y="1860690"/>
                </a:lnTo>
                <a:lnTo>
                  <a:pt x="1033092" y="1866640"/>
                </a:lnTo>
                <a:lnTo>
                  <a:pt x="985492" y="1870254"/>
                </a:lnTo>
                <a:lnTo>
                  <a:pt x="937260" y="1871472"/>
                </a:lnTo>
                <a:lnTo>
                  <a:pt x="889027" y="1870254"/>
                </a:lnTo>
                <a:lnTo>
                  <a:pt x="841427" y="1866640"/>
                </a:lnTo>
                <a:lnTo>
                  <a:pt x="794520" y="1860690"/>
                </a:lnTo>
                <a:lnTo>
                  <a:pt x="748364" y="1852460"/>
                </a:lnTo>
                <a:lnTo>
                  <a:pt x="703018" y="1842012"/>
                </a:lnTo>
                <a:lnTo>
                  <a:pt x="658541" y="1829402"/>
                </a:lnTo>
                <a:lnTo>
                  <a:pt x="614991" y="1814691"/>
                </a:lnTo>
                <a:lnTo>
                  <a:pt x="572428" y="1797936"/>
                </a:lnTo>
                <a:lnTo>
                  <a:pt x="530911" y="1779197"/>
                </a:lnTo>
                <a:lnTo>
                  <a:pt x="490498" y="1758532"/>
                </a:lnTo>
                <a:lnTo>
                  <a:pt x="451248" y="1736001"/>
                </a:lnTo>
                <a:lnTo>
                  <a:pt x="413221" y="1711661"/>
                </a:lnTo>
                <a:lnTo>
                  <a:pt x="376474" y="1685573"/>
                </a:lnTo>
                <a:lnTo>
                  <a:pt x="341068" y="1657793"/>
                </a:lnTo>
                <a:lnTo>
                  <a:pt x="307060" y="1628383"/>
                </a:lnTo>
                <a:lnTo>
                  <a:pt x="274510" y="1597399"/>
                </a:lnTo>
                <a:lnTo>
                  <a:pt x="243476" y="1564902"/>
                </a:lnTo>
                <a:lnTo>
                  <a:pt x="214018" y="1530949"/>
                </a:lnTo>
                <a:lnTo>
                  <a:pt x="186195" y="1495599"/>
                </a:lnTo>
                <a:lnTo>
                  <a:pt x="160064" y="1458912"/>
                </a:lnTo>
                <a:lnTo>
                  <a:pt x="135686" y="1420947"/>
                </a:lnTo>
                <a:lnTo>
                  <a:pt x="113118" y="1381761"/>
                </a:lnTo>
                <a:lnTo>
                  <a:pt x="92421" y="1341414"/>
                </a:lnTo>
                <a:lnTo>
                  <a:pt x="73652" y="1299964"/>
                </a:lnTo>
                <a:lnTo>
                  <a:pt x="56870" y="1257471"/>
                </a:lnTo>
                <a:lnTo>
                  <a:pt x="42135" y="1213993"/>
                </a:lnTo>
                <a:lnTo>
                  <a:pt x="29506" y="1169589"/>
                </a:lnTo>
                <a:lnTo>
                  <a:pt x="19041" y="1124318"/>
                </a:lnTo>
                <a:lnTo>
                  <a:pt x="10798" y="1078238"/>
                </a:lnTo>
                <a:lnTo>
                  <a:pt x="4838" y="1031408"/>
                </a:lnTo>
                <a:lnTo>
                  <a:pt x="1219" y="983888"/>
                </a:lnTo>
                <a:lnTo>
                  <a:pt x="0" y="935736"/>
                </a:lnTo>
                <a:close/>
              </a:path>
            </a:pathLst>
          </a:custGeom>
          <a:ln w="1920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588135" y="3387928"/>
            <a:ext cx="1049655" cy="10547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1-12</a:t>
            </a:r>
            <a:endParaRPr sz="1600">
              <a:latin typeface="Microsoft YaHei"/>
              <a:cs typeface="Microsoft YaHei"/>
            </a:endParaRPr>
          </a:p>
          <a:p>
            <a:pPr algn="ctr">
              <a:lnSpc>
                <a:spcPct val="100000"/>
              </a:lnSpc>
            </a:pPr>
            <a:r>
              <a:rPr sz="16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岁</a:t>
            </a:r>
            <a:endParaRPr sz="1600">
              <a:latin typeface="Microsoft YaHei"/>
              <a:cs typeface="Microsoft YaHei"/>
            </a:endParaRPr>
          </a:p>
          <a:p>
            <a:pPr marL="12700" marR="5080">
              <a:lnSpc>
                <a:spcPct val="100000"/>
              </a:lnSpc>
              <a:spcBef>
                <a:spcPts val="1850"/>
              </a:spcBef>
            </a:pPr>
            <a:r>
              <a:rPr sz="1000" spc="5" dirty="0">
                <a:latin typeface="Microsoft YaHei"/>
                <a:cs typeface="Microsoft YaHei"/>
              </a:rPr>
              <a:t>小学为主，拓展至 幼教、早教。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91232" y="2583941"/>
            <a:ext cx="11715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Microsoft YaHei"/>
                <a:cs typeface="Microsoft YaHei"/>
              </a:rPr>
              <a:t>以英语</a:t>
            </a:r>
            <a:r>
              <a:rPr sz="1000" spc="-20" dirty="0">
                <a:latin typeface="Microsoft YaHei"/>
                <a:cs typeface="Microsoft YaHei"/>
              </a:rPr>
              <a:t>作</a:t>
            </a:r>
            <a:r>
              <a:rPr sz="1000" spc="5" dirty="0">
                <a:latin typeface="Microsoft YaHei"/>
                <a:cs typeface="Microsoft YaHei"/>
              </a:rPr>
              <a:t>为切</a:t>
            </a:r>
            <a:r>
              <a:rPr sz="1000" spc="-20" dirty="0">
                <a:latin typeface="Microsoft YaHei"/>
                <a:cs typeface="Microsoft YaHei"/>
              </a:rPr>
              <a:t>入</a:t>
            </a:r>
            <a:r>
              <a:rPr sz="1000" spc="5" dirty="0">
                <a:latin typeface="Microsoft YaHei"/>
                <a:cs typeface="Microsoft YaHei"/>
              </a:rPr>
              <a:t>口， 拓展至全科学习。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744083" y="2646044"/>
            <a:ext cx="118046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Microsoft YaHei"/>
                <a:cs typeface="Microsoft YaHei"/>
              </a:rPr>
              <a:t>减轻父母辅导负担， 改善家庭教育氛围。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219190" y="4111244"/>
            <a:ext cx="15525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Microsoft YaHei"/>
                <a:cs typeface="Microsoft YaHei"/>
              </a:rPr>
              <a:t>让家庭客厅成为学校教室 之外的</a:t>
            </a:r>
            <a:r>
              <a:rPr sz="1000" spc="-20" dirty="0">
                <a:latin typeface="Microsoft YaHei"/>
                <a:cs typeface="Microsoft YaHei"/>
              </a:rPr>
              <a:t>第</a:t>
            </a:r>
            <a:r>
              <a:rPr sz="1000" spc="5" dirty="0">
                <a:latin typeface="Microsoft YaHei"/>
                <a:cs typeface="Microsoft YaHei"/>
              </a:rPr>
              <a:t>二系</a:t>
            </a:r>
            <a:r>
              <a:rPr sz="1000" spc="-20" dirty="0">
                <a:latin typeface="Microsoft YaHei"/>
                <a:cs typeface="Microsoft YaHei"/>
              </a:rPr>
              <a:t>统</a:t>
            </a:r>
            <a:r>
              <a:rPr sz="1000" spc="5" dirty="0">
                <a:latin typeface="Microsoft YaHei"/>
                <a:cs typeface="Microsoft YaHei"/>
              </a:rPr>
              <a:t>学习</a:t>
            </a:r>
            <a:r>
              <a:rPr sz="1000" spc="-20" dirty="0">
                <a:latin typeface="Microsoft YaHei"/>
                <a:cs typeface="Microsoft YaHei"/>
              </a:rPr>
              <a:t>场</a:t>
            </a:r>
            <a:r>
              <a:rPr sz="1000" spc="5" dirty="0">
                <a:latin typeface="Microsoft YaHei"/>
                <a:cs typeface="Microsoft YaHei"/>
              </a:rPr>
              <a:t>所。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0" y="1112519"/>
            <a:ext cx="9144000" cy="505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0" y="643127"/>
            <a:ext cx="9144000" cy="481965"/>
          </a:xfrm>
          <a:custGeom>
            <a:avLst/>
            <a:gdLst/>
            <a:ahLst/>
            <a:cxnLst/>
            <a:rect l="l" t="t" r="r" b="b"/>
            <a:pathLst>
              <a:path w="9144000" h="481965">
                <a:moveTo>
                  <a:pt x="0" y="0"/>
                </a:moveTo>
                <a:lnTo>
                  <a:pt x="0" y="481584"/>
                </a:lnTo>
                <a:lnTo>
                  <a:pt x="9143999" y="481584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854835" y="737107"/>
            <a:ext cx="55410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产品定位：专注下沉教育市</a:t>
            </a:r>
            <a:r>
              <a:rPr sz="1400" b="1" spc="-35" dirty="0">
                <a:solidFill>
                  <a:srgbClr val="FFFFFF"/>
                </a:solidFill>
                <a:latin typeface="Microsoft YaHei"/>
                <a:cs typeface="Microsoft YaHei"/>
              </a:rPr>
              <a:t>场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，</a:t>
            </a:r>
            <a:r>
              <a:rPr sz="14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用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双树</a:t>
            </a:r>
            <a:r>
              <a:rPr sz="1400" b="1" dirty="0">
                <a:solidFill>
                  <a:srgbClr val="FFFFFF"/>
                </a:solidFill>
                <a:latin typeface="Microsoft YaHei"/>
                <a:cs typeface="Microsoft YaHei"/>
              </a:rPr>
              <a:t>AI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自</a:t>
            </a:r>
            <a:r>
              <a:rPr sz="14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适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应课</a:t>
            </a:r>
            <a:r>
              <a:rPr sz="1400" b="1" spc="15" dirty="0">
                <a:solidFill>
                  <a:srgbClr val="FFFFFF"/>
                </a:solidFill>
                <a:latin typeface="Microsoft YaHei"/>
                <a:cs typeface="Microsoft YaHei"/>
              </a:rPr>
              <a:t>程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，普</a:t>
            </a:r>
            <a:r>
              <a:rPr sz="14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惠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每个</a:t>
            </a:r>
            <a:r>
              <a:rPr sz="14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家</a:t>
            </a:r>
            <a:r>
              <a:rPr sz="14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庭</a:t>
            </a: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。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425952" y="3072383"/>
            <a:ext cx="2191512" cy="890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5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33983"/>
            <a:ext cx="9144000" cy="9525"/>
          </a:xfrm>
          <a:custGeom>
            <a:avLst/>
            <a:gdLst/>
            <a:ahLst/>
            <a:cxnLst/>
            <a:rect l="l" t="t" r="r" b="b"/>
            <a:pathLst>
              <a:path w="9144000" h="9525">
                <a:moveTo>
                  <a:pt x="0" y="9143"/>
                </a:moveTo>
                <a:lnTo>
                  <a:pt x="9144000" y="9143"/>
                </a:lnTo>
                <a:lnTo>
                  <a:pt x="9144000" y="0"/>
                </a:lnTo>
                <a:lnTo>
                  <a:pt x="0" y="0"/>
                </a:lnTo>
                <a:lnTo>
                  <a:pt x="0" y="91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066799"/>
            <a:ext cx="9144000" cy="3733800"/>
          </a:xfrm>
          <a:custGeom>
            <a:avLst/>
            <a:gdLst/>
            <a:ahLst/>
            <a:cxnLst/>
            <a:rect l="l" t="t" r="r" b="b"/>
            <a:pathLst>
              <a:path w="9144000" h="3733800">
                <a:moveTo>
                  <a:pt x="0" y="3733800"/>
                </a:moveTo>
                <a:lnTo>
                  <a:pt x="9144000" y="3733800"/>
                </a:lnTo>
                <a:lnTo>
                  <a:pt x="9144000" y="0"/>
                </a:lnTo>
                <a:lnTo>
                  <a:pt x="0" y="0"/>
                </a:lnTo>
                <a:lnTo>
                  <a:pt x="0" y="3733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92936" y="3019917"/>
            <a:ext cx="817244" cy="1104265"/>
          </a:xfrm>
          <a:custGeom>
            <a:avLst/>
            <a:gdLst/>
            <a:ahLst/>
            <a:cxnLst/>
            <a:rect l="l" t="t" r="r" b="b"/>
            <a:pathLst>
              <a:path w="817244" h="1104264">
                <a:moveTo>
                  <a:pt x="50006" y="0"/>
                </a:moveTo>
                <a:lnTo>
                  <a:pt x="29703" y="7019"/>
                </a:lnTo>
                <a:lnTo>
                  <a:pt x="12216" y="34726"/>
                </a:lnTo>
                <a:lnTo>
                  <a:pt x="0" y="83708"/>
                </a:lnTo>
                <a:lnTo>
                  <a:pt x="0" y="816625"/>
                </a:lnTo>
                <a:lnTo>
                  <a:pt x="3916" y="870542"/>
                </a:lnTo>
                <a:lnTo>
                  <a:pt x="14752" y="915181"/>
                </a:lnTo>
                <a:lnTo>
                  <a:pt x="33426" y="950948"/>
                </a:lnTo>
                <a:lnTo>
                  <a:pt x="60856" y="978245"/>
                </a:lnTo>
                <a:lnTo>
                  <a:pt x="97958" y="997479"/>
                </a:lnTo>
                <a:lnTo>
                  <a:pt x="145650" y="1009054"/>
                </a:lnTo>
                <a:lnTo>
                  <a:pt x="204850" y="1013374"/>
                </a:lnTo>
                <a:lnTo>
                  <a:pt x="625094" y="1015304"/>
                </a:lnTo>
                <a:lnTo>
                  <a:pt x="623315" y="1104026"/>
                </a:lnTo>
                <a:lnTo>
                  <a:pt x="816863" y="956465"/>
                </a:lnTo>
                <a:lnTo>
                  <a:pt x="762157" y="909208"/>
                </a:lnTo>
                <a:lnTo>
                  <a:pt x="630427" y="909208"/>
                </a:lnTo>
                <a:lnTo>
                  <a:pt x="231139" y="901499"/>
                </a:lnTo>
                <a:lnTo>
                  <a:pt x="191709" y="899384"/>
                </a:lnTo>
                <a:lnTo>
                  <a:pt x="135585" y="872192"/>
                </a:lnTo>
                <a:lnTo>
                  <a:pt x="119562" y="835633"/>
                </a:lnTo>
                <a:lnTo>
                  <a:pt x="112013" y="776112"/>
                </a:lnTo>
                <a:lnTo>
                  <a:pt x="103250" y="97170"/>
                </a:lnTo>
                <a:lnTo>
                  <a:pt x="89235" y="45664"/>
                </a:lnTo>
                <a:lnTo>
                  <a:pt x="70668" y="13078"/>
                </a:lnTo>
                <a:lnTo>
                  <a:pt x="50006" y="0"/>
                </a:lnTo>
                <a:close/>
              </a:path>
              <a:path w="817244" h="1104264">
                <a:moveTo>
                  <a:pt x="630427" y="795416"/>
                </a:moveTo>
                <a:lnTo>
                  <a:pt x="630427" y="909208"/>
                </a:lnTo>
                <a:lnTo>
                  <a:pt x="762157" y="909208"/>
                </a:lnTo>
                <a:lnTo>
                  <a:pt x="630427" y="795416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43583" y="2874263"/>
            <a:ext cx="972819" cy="243840"/>
          </a:xfrm>
          <a:custGeom>
            <a:avLst/>
            <a:gdLst/>
            <a:ahLst/>
            <a:cxnLst/>
            <a:rect l="l" t="t" r="r" b="b"/>
            <a:pathLst>
              <a:path w="972819" h="243839">
                <a:moveTo>
                  <a:pt x="893664" y="166624"/>
                </a:moveTo>
                <a:lnTo>
                  <a:pt x="759841" y="166624"/>
                </a:lnTo>
                <a:lnTo>
                  <a:pt x="763016" y="243840"/>
                </a:lnTo>
                <a:lnTo>
                  <a:pt x="893664" y="166624"/>
                </a:lnTo>
                <a:close/>
              </a:path>
              <a:path w="972819" h="243839">
                <a:moveTo>
                  <a:pt x="763016" y="0"/>
                </a:moveTo>
                <a:lnTo>
                  <a:pt x="763016" y="72136"/>
                </a:lnTo>
                <a:lnTo>
                  <a:pt x="0" y="73787"/>
                </a:lnTo>
                <a:lnTo>
                  <a:pt x="1612" y="180340"/>
                </a:lnTo>
                <a:lnTo>
                  <a:pt x="759841" y="166624"/>
                </a:lnTo>
                <a:lnTo>
                  <a:pt x="893664" y="166624"/>
                </a:lnTo>
                <a:lnTo>
                  <a:pt x="972311" y="120142"/>
                </a:lnTo>
                <a:lnTo>
                  <a:pt x="763016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86839" y="1740407"/>
            <a:ext cx="820419" cy="1277620"/>
          </a:xfrm>
          <a:custGeom>
            <a:avLst/>
            <a:gdLst/>
            <a:ahLst/>
            <a:cxnLst/>
            <a:rect l="l" t="t" r="r" b="b"/>
            <a:pathLst>
              <a:path w="820419" h="1277620">
                <a:moveTo>
                  <a:pt x="625729" y="0"/>
                </a:moveTo>
                <a:lnTo>
                  <a:pt x="627507" y="102742"/>
                </a:lnTo>
                <a:lnTo>
                  <a:pt x="205612" y="104901"/>
                </a:lnTo>
                <a:lnTo>
                  <a:pt x="152949" y="108847"/>
                </a:lnTo>
                <a:lnTo>
                  <a:pt x="109227" y="119177"/>
                </a:lnTo>
                <a:lnTo>
                  <a:pt x="73828" y="136205"/>
                </a:lnTo>
                <a:lnTo>
                  <a:pt x="25521" y="191601"/>
                </a:lnTo>
                <a:lnTo>
                  <a:pt x="11374" y="230596"/>
                </a:lnTo>
                <a:lnTo>
                  <a:pt x="3073" y="277538"/>
                </a:lnTo>
                <a:lnTo>
                  <a:pt x="0" y="332739"/>
                </a:lnTo>
                <a:lnTo>
                  <a:pt x="0" y="1181353"/>
                </a:lnTo>
                <a:lnTo>
                  <a:pt x="10112" y="1231453"/>
                </a:lnTo>
                <a:lnTo>
                  <a:pt x="24391" y="1263387"/>
                </a:lnTo>
                <a:lnTo>
                  <a:pt x="41277" y="1277589"/>
                </a:lnTo>
                <a:lnTo>
                  <a:pt x="59215" y="1274491"/>
                </a:lnTo>
                <a:lnTo>
                  <a:pt x="76646" y="1254527"/>
                </a:lnTo>
                <a:lnTo>
                  <a:pt x="92013" y="1218129"/>
                </a:lnTo>
                <a:lnTo>
                  <a:pt x="103759" y="1165733"/>
                </a:lnTo>
                <a:lnTo>
                  <a:pt x="112522" y="379602"/>
                </a:lnTo>
                <a:lnTo>
                  <a:pt x="120025" y="310690"/>
                </a:lnTo>
                <a:lnTo>
                  <a:pt x="136062" y="268375"/>
                </a:lnTo>
                <a:lnTo>
                  <a:pt x="192399" y="236907"/>
                </a:lnTo>
                <a:lnTo>
                  <a:pt x="232028" y="234441"/>
                </a:lnTo>
                <a:lnTo>
                  <a:pt x="632714" y="225551"/>
                </a:lnTo>
                <a:lnTo>
                  <a:pt x="764951" y="225551"/>
                </a:lnTo>
                <a:lnTo>
                  <a:pt x="819911" y="170814"/>
                </a:lnTo>
                <a:lnTo>
                  <a:pt x="625729" y="0"/>
                </a:lnTo>
                <a:close/>
              </a:path>
              <a:path w="820419" h="1277620">
                <a:moveTo>
                  <a:pt x="764951" y="225551"/>
                </a:moveTo>
                <a:lnTo>
                  <a:pt x="632714" y="225551"/>
                </a:lnTo>
                <a:lnTo>
                  <a:pt x="632714" y="357250"/>
                </a:lnTo>
                <a:lnTo>
                  <a:pt x="764951" y="225551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84803" y="1449323"/>
            <a:ext cx="4578350" cy="896619"/>
          </a:xfrm>
          <a:custGeom>
            <a:avLst/>
            <a:gdLst/>
            <a:ahLst/>
            <a:cxnLst/>
            <a:rect l="l" t="t" r="r" b="b"/>
            <a:pathLst>
              <a:path w="4578350" h="896619">
                <a:moveTo>
                  <a:pt x="0" y="103124"/>
                </a:moveTo>
                <a:lnTo>
                  <a:pt x="8094" y="62954"/>
                </a:lnTo>
                <a:lnTo>
                  <a:pt x="30178" y="30178"/>
                </a:lnTo>
                <a:lnTo>
                  <a:pt x="62954" y="8094"/>
                </a:lnTo>
                <a:lnTo>
                  <a:pt x="103124" y="0"/>
                </a:lnTo>
                <a:lnTo>
                  <a:pt x="4474972" y="0"/>
                </a:lnTo>
                <a:lnTo>
                  <a:pt x="4515141" y="8094"/>
                </a:lnTo>
                <a:lnTo>
                  <a:pt x="4547917" y="30178"/>
                </a:lnTo>
                <a:lnTo>
                  <a:pt x="4570001" y="62954"/>
                </a:lnTo>
                <a:lnTo>
                  <a:pt x="4578096" y="103124"/>
                </a:lnTo>
                <a:lnTo>
                  <a:pt x="4578096" y="792988"/>
                </a:lnTo>
                <a:lnTo>
                  <a:pt x="4570001" y="833157"/>
                </a:lnTo>
                <a:lnTo>
                  <a:pt x="4547917" y="865933"/>
                </a:lnTo>
                <a:lnTo>
                  <a:pt x="4515141" y="888017"/>
                </a:lnTo>
                <a:lnTo>
                  <a:pt x="4474972" y="896112"/>
                </a:lnTo>
                <a:lnTo>
                  <a:pt x="103124" y="896112"/>
                </a:lnTo>
                <a:lnTo>
                  <a:pt x="62954" y="888017"/>
                </a:lnTo>
                <a:lnTo>
                  <a:pt x="30178" y="865933"/>
                </a:lnTo>
                <a:lnTo>
                  <a:pt x="8094" y="833157"/>
                </a:lnTo>
                <a:lnTo>
                  <a:pt x="0" y="792988"/>
                </a:lnTo>
                <a:lnTo>
                  <a:pt x="0" y="103124"/>
                </a:lnTo>
                <a:close/>
              </a:path>
            </a:pathLst>
          </a:custGeom>
          <a:ln w="15240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785996" y="1786889"/>
            <a:ext cx="787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Microsoft YaHei"/>
                <a:cs typeface="Microsoft YaHei"/>
              </a:rPr>
              <a:t>移动学习端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45792" y="1319783"/>
            <a:ext cx="1255776" cy="1225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06751" y="1481327"/>
            <a:ext cx="1127760" cy="10088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08860" y="1443227"/>
            <a:ext cx="929640" cy="902335"/>
          </a:xfrm>
          <a:custGeom>
            <a:avLst/>
            <a:gdLst/>
            <a:ahLst/>
            <a:cxnLst/>
            <a:rect l="l" t="t" r="r" b="b"/>
            <a:pathLst>
              <a:path w="929639" h="902335">
                <a:moveTo>
                  <a:pt x="822070" y="0"/>
                </a:moveTo>
                <a:lnTo>
                  <a:pt x="107568" y="0"/>
                </a:lnTo>
                <a:lnTo>
                  <a:pt x="65686" y="8449"/>
                </a:lnTo>
                <a:lnTo>
                  <a:pt x="31495" y="31496"/>
                </a:lnTo>
                <a:lnTo>
                  <a:pt x="8449" y="65686"/>
                </a:lnTo>
                <a:lnTo>
                  <a:pt x="0" y="107569"/>
                </a:lnTo>
                <a:lnTo>
                  <a:pt x="0" y="794639"/>
                </a:lnTo>
                <a:lnTo>
                  <a:pt x="8449" y="836521"/>
                </a:lnTo>
                <a:lnTo>
                  <a:pt x="31496" y="870712"/>
                </a:lnTo>
                <a:lnTo>
                  <a:pt x="65686" y="893758"/>
                </a:lnTo>
                <a:lnTo>
                  <a:pt x="107568" y="902208"/>
                </a:lnTo>
                <a:lnTo>
                  <a:pt x="822070" y="902208"/>
                </a:lnTo>
                <a:lnTo>
                  <a:pt x="863953" y="893758"/>
                </a:lnTo>
                <a:lnTo>
                  <a:pt x="898143" y="870712"/>
                </a:lnTo>
                <a:lnTo>
                  <a:pt x="921190" y="836521"/>
                </a:lnTo>
                <a:lnTo>
                  <a:pt x="929639" y="794639"/>
                </a:lnTo>
                <a:lnTo>
                  <a:pt x="929639" y="107569"/>
                </a:lnTo>
                <a:lnTo>
                  <a:pt x="921190" y="65686"/>
                </a:lnTo>
                <a:lnTo>
                  <a:pt x="898143" y="31496"/>
                </a:lnTo>
                <a:lnTo>
                  <a:pt x="863953" y="8449"/>
                </a:lnTo>
                <a:lnTo>
                  <a:pt x="822070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08860" y="1443227"/>
            <a:ext cx="929640" cy="902335"/>
          </a:xfrm>
          <a:custGeom>
            <a:avLst/>
            <a:gdLst/>
            <a:ahLst/>
            <a:cxnLst/>
            <a:rect l="l" t="t" r="r" b="b"/>
            <a:pathLst>
              <a:path w="929639" h="902335">
                <a:moveTo>
                  <a:pt x="0" y="107569"/>
                </a:moveTo>
                <a:lnTo>
                  <a:pt x="8449" y="65686"/>
                </a:lnTo>
                <a:lnTo>
                  <a:pt x="31495" y="31496"/>
                </a:lnTo>
                <a:lnTo>
                  <a:pt x="65686" y="8449"/>
                </a:lnTo>
                <a:lnTo>
                  <a:pt x="107568" y="0"/>
                </a:lnTo>
                <a:lnTo>
                  <a:pt x="822070" y="0"/>
                </a:lnTo>
                <a:lnTo>
                  <a:pt x="863953" y="8449"/>
                </a:lnTo>
                <a:lnTo>
                  <a:pt x="898143" y="31496"/>
                </a:lnTo>
                <a:lnTo>
                  <a:pt x="921190" y="65686"/>
                </a:lnTo>
                <a:lnTo>
                  <a:pt x="929639" y="107569"/>
                </a:lnTo>
                <a:lnTo>
                  <a:pt x="929639" y="794639"/>
                </a:lnTo>
                <a:lnTo>
                  <a:pt x="921190" y="836521"/>
                </a:lnTo>
                <a:lnTo>
                  <a:pt x="898144" y="870712"/>
                </a:lnTo>
                <a:lnTo>
                  <a:pt x="863953" y="893758"/>
                </a:lnTo>
                <a:lnTo>
                  <a:pt x="822070" y="902208"/>
                </a:lnTo>
                <a:lnTo>
                  <a:pt x="107568" y="902208"/>
                </a:lnTo>
                <a:lnTo>
                  <a:pt x="65686" y="893758"/>
                </a:lnTo>
                <a:lnTo>
                  <a:pt x="31496" y="870712"/>
                </a:lnTo>
                <a:lnTo>
                  <a:pt x="8449" y="836521"/>
                </a:lnTo>
                <a:lnTo>
                  <a:pt x="0" y="794639"/>
                </a:lnTo>
                <a:lnTo>
                  <a:pt x="0" y="107569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540254" y="1653666"/>
            <a:ext cx="4648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01</a:t>
            </a:r>
            <a:endParaRPr sz="2800">
              <a:latin typeface="Microsoft YaHei"/>
              <a:cs typeface="Microsoft YaHe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84803" y="2540507"/>
            <a:ext cx="4578350" cy="893444"/>
          </a:xfrm>
          <a:custGeom>
            <a:avLst/>
            <a:gdLst/>
            <a:ahLst/>
            <a:cxnLst/>
            <a:rect l="l" t="t" r="r" b="b"/>
            <a:pathLst>
              <a:path w="4578350" h="893445">
                <a:moveTo>
                  <a:pt x="0" y="102743"/>
                </a:moveTo>
                <a:lnTo>
                  <a:pt x="8070" y="62739"/>
                </a:lnTo>
                <a:lnTo>
                  <a:pt x="30083" y="30083"/>
                </a:lnTo>
                <a:lnTo>
                  <a:pt x="62739" y="8070"/>
                </a:lnTo>
                <a:lnTo>
                  <a:pt x="102743" y="0"/>
                </a:lnTo>
                <a:lnTo>
                  <a:pt x="4475353" y="0"/>
                </a:lnTo>
                <a:lnTo>
                  <a:pt x="4515356" y="8070"/>
                </a:lnTo>
                <a:lnTo>
                  <a:pt x="4548012" y="30083"/>
                </a:lnTo>
                <a:lnTo>
                  <a:pt x="4570025" y="62739"/>
                </a:lnTo>
                <a:lnTo>
                  <a:pt x="4578096" y="102743"/>
                </a:lnTo>
                <a:lnTo>
                  <a:pt x="4578096" y="790321"/>
                </a:lnTo>
                <a:lnTo>
                  <a:pt x="4570025" y="830324"/>
                </a:lnTo>
                <a:lnTo>
                  <a:pt x="4548012" y="862980"/>
                </a:lnTo>
                <a:lnTo>
                  <a:pt x="4515356" y="884993"/>
                </a:lnTo>
                <a:lnTo>
                  <a:pt x="4475353" y="893064"/>
                </a:lnTo>
                <a:lnTo>
                  <a:pt x="102743" y="893064"/>
                </a:lnTo>
                <a:lnTo>
                  <a:pt x="62739" y="884993"/>
                </a:lnTo>
                <a:lnTo>
                  <a:pt x="30083" y="862980"/>
                </a:lnTo>
                <a:lnTo>
                  <a:pt x="8070" y="830324"/>
                </a:lnTo>
                <a:lnTo>
                  <a:pt x="0" y="790321"/>
                </a:lnTo>
                <a:lnTo>
                  <a:pt x="0" y="102743"/>
                </a:lnTo>
                <a:close/>
              </a:path>
            </a:pathLst>
          </a:custGeom>
          <a:ln w="15240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923157" y="2875610"/>
            <a:ext cx="3302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大屏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145792" y="2417063"/>
            <a:ext cx="1255776" cy="1216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06751" y="2572511"/>
            <a:ext cx="1127760" cy="1008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08860" y="2540507"/>
            <a:ext cx="929640" cy="893444"/>
          </a:xfrm>
          <a:custGeom>
            <a:avLst/>
            <a:gdLst/>
            <a:ahLst/>
            <a:cxnLst/>
            <a:rect l="l" t="t" r="r" b="b"/>
            <a:pathLst>
              <a:path w="929639" h="893445">
                <a:moveTo>
                  <a:pt x="823213" y="0"/>
                </a:moveTo>
                <a:lnTo>
                  <a:pt x="106425" y="0"/>
                </a:lnTo>
                <a:lnTo>
                  <a:pt x="64990" y="8360"/>
                </a:lnTo>
                <a:lnTo>
                  <a:pt x="31162" y="31162"/>
                </a:lnTo>
                <a:lnTo>
                  <a:pt x="8360" y="64990"/>
                </a:lnTo>
                <a:lnTo>
                  <a:pt x="0" y="106426"/>
                </a:lnTo>
                <a:lnTo>
                  <a:pt x="0" y="786638"/>
                </a:lnTo>
                <a:lnTo>
                  <a:pt x="8360" y="828073"/>
                </a:lnTo>
                <a:lnTo>
                  <a:pt x="31162" y="861901"/>
                </a:lnTo>
                <a:lnTo>
                  <a:pt x="64990" y="884703"/>
                </a:lnTo>
                <a:lnTo>
                  <a:pt x="106425" y="893064"/>
                </a:lnTo>
                <a:lnTo>
                  <a:pt x="823213" y="893064"/>
                </a:lnTo>
                <a:lnTo>
                  <a:pt x="864649" y="884703"/>
                </a:lnTo>
                <a:lnTo>
                  <a:pt x="898477" y="861901"/>
                </a:lnTo>
                <a:lnTo>
                  <a:pt x="921279" y="828073"/>
                </a:lnTo>
                <a:lnTo>
                  <a:pt x="929639" y="786638"/>
                </a:lnTo>
                <a:lnTo>
                  <a:pt x="929639" y="106426"/>
                </a:lnTo>
                <a:lnTo>
                  <a:pt x="921279" y="64990"/>
                </a:lnTo>
                <a:lnTo>
                  <a:pt x="898477" y="31162"/>
                </a:lnTo>
                <a:lnTo>
                  <a:pt x="864649" y="8360"/>
                </a:lnTo>
                <a:lnTo>
                  <a:pt x="823213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08860" y="2540507"/>
            <a:ext cx="929640" cy="893444"/>
          </a:xfrm>
          <a:custGeom>
            <a:avLst/>
            <a:gdLst/>
            <a:ahLst/>
            <a:cxnLst/>
            <a:rect l="l" t="t" r="r" b="b"/>
            <a:pathLst>
              <a:path w="929639" h="893445">
                <a:moveTo>
                  <a:pt x="0" y="106426"/>
                </a:moveTo>
                <a:lnTo>
                  <a:pt x="8360" y="64990"/>
                </a:lnTo>
                <a:lnTo>
                  <a:pt x="31162" y="31162"/>
                </a:lnTo>
                <a:lnTo>
                  <a:pt x="64990" y="8360"/>
                </a:lnTo>
                <a:lnTo>
                  <a:pt x="106425" y="0"/>
                </a:lnTo>
                <a:lnTo>
                  <a:pt x="823213" y="0"/>
                </a:lnTo>
                <a:lnTo>
                  <a:pt x="864649" y="8360"/>
                </a:lnTo>
                <a:lnTo>
                  <a:pt x="898477" y="31162"/>
                </a:lnTo>
                <a:lnTo>
                  <a:pt x="921279" y="64990"/>
                </a:lnTo>
                <a:lnTo>
                  <a:pt x="929639" y="106426"/>
                </a:lnTo>
                <a:lnTo>
                  <a:pt x="929639" y="786638"/>
                </a:lnTo>
                <a:lnTo>
                  <a:pt x="921279" y="828073"/>
                </a:lnTo>
                <a:lnTo>
                  <a:pt x="898477" y="861901"/>
                </a:lnTo>
                <a:lnTo>
                  <a:pt x="864649" y="884703"/>
                </a:lnTo>
                <a:lnTo>
                  <a:pt x="823213" y="893064"/>
                </a:lnTo>
                <a:lnTo>
                  <a:pt x="106425" y="893064"/>
                </a:lnTo>
                <a:lnTo>
                  <a:pt x="64990" y="884703"/>
                </a:lnTo>
                <a:lnTo>
                  <a:pt x="31162" y="861901"/>
                </a:lnTo>
                <a:lnTo>
                  <a:pt x="8360" y="828073"/>
                </a:lnTo>
                <a:lnTo>
                  <a:pt x="0" y="786638"/>
                </a:lnTo>
                <a:lnTo>
                  <a:pt x="0" y="106426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540254" y="2745104"/>
            <a:ext cx="4648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02</a:t>
            </a:r>
            <a:endParaRPr sz="2800">
              <a:latin typeface="Microsoft YaHei"/>
              <a:cs typeface="Microsoft YaHe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384803" y="3619500"/>
            <a:ext cx="4578350" cy="887094"/>
          </a:xfrm>
          <a:custGeom>
            <a:avLst/>
            <a:gdLst/>
            <a:ahLst/>
            <a:cxnLst/>
            <a:rect l="l" t="t" r="r" b="b"/>
            <a:pathLst>
              <a:path w="4578350" h="887095">
                <a:moveTo>
                  <a:pt x="0" y="102108"/>
                </a:moveTo>
                <a:lnTo>
                  <a:pt x="8024" y="62364"/>
                </a:lnTo>
                <a:lnTo>
                  <a:pt x="29908" y="29908"/>
                </a:lnTo>
                <a:lnTo>
                  <a:pt x="62364" y="8024"/>
                </a:lnTo>
                <a:lnTo>
                  <a:pt x="102108" y="0"/>
                </a:lnTo>
                <a:lnTo>
                  <a:pt x="4475988" y="0"/>
                </a:lnTo>
                <a:lnTo>
                  <a:pt x="4515731" y="8024"/>
                </a:lnTo>
                <a:lnTo>
                  <a:pt x="4548187" y="29908"/>
                </a:lnTo>
                <a:lnTo>
                  <a:pt x="4570071" y="62364"/>
                </a:lnTo>
                <a:lnTo>
                  <a:pt x="4578096" y="102108"/>
                </a:lnTo>
                <a:lnTo>
                  <a:pt x="4578096" y="784923"/>
                </a:lnTo>
                <a:lnTo>
                  <a:pt x="4570071" y="824645"/>
                </a:lnTo>
                <a:lnTo>
                  <a:pt x="4548187" y="857081"/>
                </a:lnTo>
                <a:lnTo>
                  <a:pt x="4515731" y="878949"/>
                </a:lnTo>
                <a:lnTo>
                  <a:pt x="4475988" y="886968"/>
                </a:lnTo>
                <a:lnTo>
                  <a:pt x="102108" y="886968"/>
                </a:lnTo>
                <a:lnTo>
                  <a:pt x="62364" y="878949"/>
                </a:lnTo>
                <a:lnTo>
                  <a:pt x="29908" y="857081"/>
                </a:lnTo>
                <a:lnTo>
                  <a:pt x="8024" y="824645"/>
                </a:lnTo>
                <a:lnTo>
                  <a:pt x="0" y="784923"/>
                </a:lnTo>
                <a:lnTo>
                  <a:pt x="0" y="102108"/>
                </a:lnTo>
                <a:close/>
              </a:path>
            </a:pathLst>
          </a:custGeom>
          <a:ln w="15240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831463" y="3953052"/>
            <a:ext cx="6470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家长</a:t>
            </a:r>
            <a:r>
              <a:rPr sz="1200" b="1" spc="5" dirty="0">
                <a:solidFill>
                  <a:srgbClr val="001F5F"/>
                </a:solidFill>
                <a:latin typeface="Microsoft YaHei"/>
                <a:cs typeface="Microsoft YaHei"/>
              </a:rPr>
              <a:t>A</a:t>
            </a:r>
            <a:r>
              <a:rPr sz="120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PP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145792" y="3496055"/>
            <a:ext cx="1255776" cy="12100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06751" y="3648455"/>
            <a:ext cx="1127760" cy="10088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308860" y="3619500"/>
            <a:ext cx="929640" cy="887094"/>
          </a:xfrm>
          <a:custGeom>
            <a:avLst/>
            <a:gdLst/>
            <a:ahLst/>
            <a:cxnLst/>
            <a:rect l="l" t="t" r="r" b="b"/>
            <a:pathLst>
              <a:path w="929639" h="887095">
                <a:moveTo>
                  <a:pt x="823848" y="0"/>
                </a:moveTo>
                <a:lnTo>
                  <a:pt x="105790" y="0"/>
                </a:lnTo>
                <a:lnTo>
                  <a:pt x="64615" y="8314"/>
                </a:lnTo>
                <a:lnTo>
                  <a:pt x="30987" y="30987"/>
                </a:lnTo>
                <a:lnTo>
                  <a:pt x="8314" y="64615"/>
                </a:lnTo>
                <a:lnTo>
                  <a:pt x="0" y="105790"/>
                </a:lnTo>
                <a:lnTo>
                  <a:pt x="0" y="781227"/>
                </a:lnTo>
                <a:lnTo>
                  <a:pt x="8314" y="822384"/>
                </a:lnTo>
                <a:lnTo>
                  <a:pt x="30987" y="855995"/>
                </a:lnTo>
                <a:lnTo>
                  <a:pt x="64615" y="878657"/>
                </a:lnTo>
                <a:lnTo>
                  <a:pt x="105790" y="886968"/>
                </a:lnTo>
                <a:lnTo>
                  <a:pt x="823848" y="886968"/>
                </a:lnTo>
                <a:lnTo>
                  <a:pt x="865024" y="878657"/>
                </a:lnTo>
                <a:lnTo>
                  <a:pt x="898651" y="855995"/>
                </a:lnTo>
                <a:lnTo>
                  <a:pt x="921325" y="822384"/>
                </a:lnTo>
                <a:lnTo>
                  <a:pt x="929639" y="781227"/>
                </a:lnTo>
                <a:lnTo>
                  <a:pt x="929639" y="105790"/>
                </a:lnTo>
                <a:lnTo>
                  <a:pt x="921325" y="64615"/>
                </a:lnTo>
                <a:lnTo>
                  <a:pt x="898651" y="30987"/>
                </a:lnTo>
                <a:lnTo>
                  <a:pt x="865024" y="8314"/>
                </a:lnTo>
                <a:lnTo>
                  <a:pt x="823848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08860" y="3619500"/>
            <a:ext cx="929640" cy="887094"/>
          </a:xfrm>
          <a:custGeom>
            <a:avLst/>
            <a:gdLst/>
            <a:ahLst/>
            <a:cxnLst/>
            <a:rect l="l" t="t" r="r" b="b"/>
            <a:pathLst>
              <a:path w="929639" h="887095">
                <a:moveTo>
                  <a:pt x="0" y="105790"/>
                </a:moveTo>
                <a:lnTo>
                  <a:pt x="8314" y="64615"/>
                </a:lnTo>
                <a:lnTo>
                  <a:pt x="30987" y="30987"/>
                </a:lnTo>
                <a:lnTo>
                  <a:pt x="64615" y="8314"/>
                </a:lnTo>
                <a:lnTo>
                  <a:pt x="105790" y="0"/>
                </a:lnTo>
                <a:lnTo>
                  <a:pt x="823848" y="0"/>
                </a:lnTo>
                <a:lnTo>
                  <a:pt x="865024" y="8314"/>
                </a:lnTo>
                <a:lnTo>
                  <a:pt x="898651" y="30987"/>
                </a:lnTo>
                <a:lnTo>
                  <a:pt x="921325" y="64615"/>
                </a:lnTo>
                <a:lnTo>
                  <a:pt x="929639" y="105790"/>
                </a:lnTo>
                <a:lnTo>
                  <a:pt x="929639" y="781227"/>
                </a:lnTo>
                <a:lnTo>
                  <a:pt x="921325" y="822384"/>
                </a:lnTo>
                <a:lnTo>
                  <a:pt x="898651" y="855995"/>
                </a:lnTo>
                <a:lnTo>
                  <a:pt x="865024" y="878657"/>
                </a:lnTo>
                <a:lnTo>
                  <a:pt x="823848" y="886968"/>
                </a:lnTo>
                <a:lnTo>
                  <a:pt x="105790" y="886968"/>
                </a:lnTo>
                <a:lnTo>
                  <a:pt x="64615" y="878657"/>
                </a:lnTo>
                <a:lnTo>
                  <a:pt x="30987" y="855995"/>
                </a:lnTo>
                <a:lnTo>
                  <a:pt x="8314" y="822384"/>
                </a:lnTo>
                <a:lnTo>
                  <a:pt x="0" y="781227"/>
                </a:lnTo>
                <a:lnTo>
                  <a:pt x="0" y="105790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540254" y="3821988"/>
            <a:ext cx="46482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-5" dirty="0">
                <a:solidFill>
                  <a:srgbClr val="001F5F"/>
                </a:solidFill>
                <a:latin typeface="Microsoft YaHei"/>
                <a:cs typeface="Microsoft YaHei"/>
              </a:rPr>
              <a:t>03</a:t>
            </a:r>
            <a:endParaRPr sz="2800">
              <a:latin typeface="Microsoft YaHei"/>
              <a:cs typeface="Microsoft YaHe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61416" y="2343911"/>
            <a:ext cx="1362456" cy="13624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24483" y="2467355"/>
            <a:ext cx="1036319" cy="1039494"/>
          </a:xfrm>
          <a:custGeom>
            <a:avLst/>
            <a:gdLst/>
            <a:ahLst/>
            <a:cxnLst/>
            <a:rect l="l" t="t" r="r" b="b"/>
            <a:pathLst>
              <a:path w="1036319" h="1039495">
                <a:moveTo>
                  <a:pt x="518159" y="0"/>
                </a:moveTo>
                <a:lnTo>
                  <a:pt x="470997" y="2123"/>
                </a:lnTo>
                <a:lnTo>
                  <a:pt x="425020" y="8372"/>
                </a:lnTo>
                <a:lnTo>
                  <a:pt x="380413" y="18563"/>
                </a:lnTo>
                <a:lnTo>
                  <a:pt x="337358" y="32512"/>
                </a:lnTo>
                <a:lnTo>
                  <a:pt x="296038" y="50035"/>
                </a:lnTo>
                <a:lnTo>
                  <a:pt x="256635" y="70950"/>
                </a:lnTo>
                <a:lnTo>
                  <a:pt x="219334" y="95073"/>
                </a:lnTo>
                <a:lnTo>
                  <a:pt x="184317" y="122221"/>
                </a:lnTo>
                <a:lnTo>
                  <a:pt x="151766" y="152209"/>
                </a:lnTo>
                <a:lnTo>
                  <a:pt x="121865" y="184855"/>
                </a:lnTo>
                <a:lnTo>
                  <a:pt x="94797" y="219975"/>
                </a:lnTo>
                <a:lnTo>
                  <a:pt x="70744" y="257386"/>
                </a:lnTo>
                <a:lnTo>
                  <a:pt x="49890" y="296904"/>
                </a:lnTo>
                <a:lnTo>
                  <a:pt x="32417" y="338346"/>
                </a:lnTo>
                <a:lnTo>
                  <a:pt x="18509" y="381529"/>
                </a:lnTo>
                <a:lnTo>
                  <a:pt x="8348" y="426268"/>
                </a:lnTo>
                <a:lnTo>
                  <a:pt x="2117" y="472381"/>
                </a:lnTo>
                <a:lnTo>
                  <a:pt x="0" y="519684"/>
                </a:lnTo>
                <a:lnTo>
                  <a:pt x="2117" y="566986"/>
                </a:lnTo>
                <a:lnTo>
                  <a:pt x="8348" y="613099"/>
                </a:lnTo>
                <a:lnTo>
                  <a:pt x="18509" y="657838"/>
                </a:lnTo>
                <a:lnTo>
                  <a:pt x="32417" y="701021"/>
                </a:lnTo>
                <a:lnTo>
                  <a:pt x="49890" y="742463"/>
                </a:lnTo>
                <a:lnTo>
                  <a:pt x="70744" y="781981"/>
                </a:lnTo>
                <a:lnTo>
                  <a:pt x="94797" y="819392"/>
                </a:lnTo>
                <a:lnTo>
                  <a:pt x="121865" y="854512"/>
                </a:lnTo>
                <a:lnTo>
                  <a:pt x="151766" y="887158"/>
                </a:lnTo>
                <a:lnTo>
                  <a:pt x="184317" y="917146"/>
                </a:lnTo>
                <a:lnTo>
                  <a:pt x="219334" y="944294"/>
                </a:lnTo>
                <a:lnTo>
                  <a:pt x="256635" y="968417"/>
                </a:lnTo>
                <a:lnTo>
                  <a:pt x="296038" y="989332"/>
                </a:lnTo>
                <a:lnTo>
                  <a:pt x="337358" y="1006856"/>
                </a:lnTo>
                <a:lnTo>
                  <a:pt x="380413" y="1020804"/>
                </a:lnTo>
                <a:lnTo>
                  <a:pt x="425020" y="1030995"/>
                </a:lnTo>
                <a:lnTo>
                  <a:pt x="470997" y="1037244"/>
                </a:lnTo>
                <a:lnTo>
                  <a:pt x="518159" y="1039368"/>
                </a:lnTo>
                <a:lnTo>
                  <a:pt x="565317" y="1037244"/>
                </a:lnTo>
                <a:lnTo>
                  <a:pt x="611289" y="1030995"/>
                </a:lnTo>
                <a:lnTo>
                  <a:pt x="655893" y="1020804"/>
                </a:lnTo>
                <a:lnTo>
                  <a:pt x="698946" y="1006856"/>
                </a:lnTo>
                <a:lnTo>
                  <a:pt x="740265" y="989332"/>
                </a:lnTo>
                <a:lnTo>
                  <a:pt x="779667" y="968417"/>
                </a:lnTo>
                <a:lnTo>
                  <a:pt x="816968" y="944294"/>
                </a:lnTo>
                <a:lnTo>
                  <a:pt x="851987" y="917146"/>
                </a:lnTo>
                <a:lnTo>
                  <a:pt x="884539" y="887158"/>
                </a:lnTo>
                <a:lnTo>
                  <a:pt x="914441" y="854512"/>
                </a:lnTo>
                <a:lnTo>
                  <a:pt x="941512" y="819392"/>
                </a:lnTo>
                <a:lnTo>
                  <a:pt x="965566" y="781981"/>
                </a:lnTo>
                <a:lnTo>
                  <a:pt x="986423" y="742463"/>
                </a:lnTo>
                <a:lnTo>
                  <a:pt x="1003897" y="701021"/>
                </a:lnTo>
                <a:lnTo>
                  <a:pt x="1017807" y="657838"/>
                </a:lnTo>
                <a:lnTo>
                  <a:pt x="1027970" y="613099"/>
                </a:lnTo>
                <a:lnTo>
                  <a:pt x="1034202" y="566986"/>
                </a:lnTo>
                <a:lnTo>
                  <a:pt x="1036320" y="519684"/>
                </a:lnTo>
                <a:lnTo>
                  <a:pt x="1034202" y="472381"/>
                </a:lnTo>
                <a:lnTo>
                  <a:pt x="1027970" y="426268"/>
                </a:lnTo>
                <a:lnTo>
                  <a:pt x="1017807" y="381529"/>
                </a:lnTo>
                <a:lnTo>
                  <a:pt x="1003897" y="338346"/>
                </a:lnTo>
                <a:lnTo>
                  <a:pt x="986423" y="296904"/>
                </a:lnTo>
                <a:lnTo>
                  <a:pt x="965566" y="257386"/>
                </a:lnTo>
                <a:lnTo>
                  <a:pt x="941512" y="219975"/>
                </a:lnTo>
                <a:lnTo>
                  <a:pt x="914441" y="184855"/>
                </a:lnTo>
                <a:lnTo>
                  <a:pt x="884539" y="152209"/>
                </a:lnTo>
                <a:lnTo>
                  <a:pt x="851987" y="122221"/>
                </a:lnTo>
                <a:lnTo>
                  <a:pt x="816968" y="95073"/>
                </a:lnTo>
                <a:lnTo>
                  <a:pt x="779667" y="70950"/>
                </a:lnTo>
                <a:lnTo>
                  <a:pt x="740265" y="50035"/>
                </a:lnTo>
                <a:lnTo>
                  <a:pt x="698946" y="32512"/>
                </a:lnTo>
                <a:lnTo>
                  <a:pt x="655893" y="18563"/>
                </a:lnTo>
                <a:lnTo>
                  <a:pt x="611289" y="8372"/>
                </a:lnTo>
                <a:lnTo>
                  <a:pt x="565317" y="2123"/>
                </a:lnTo>
                <a:lnTo>
                  <a:pt x="518159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24483" y="2467355"/>
            <a:ext cx="1036319" cy="1039494"/>
          </a:xfrm>
          <a:custGeom>
            <a:avLst/>
            <a:gdLst/>
            <a:ahLst/>
            <a:cxnLst/>
            <a:rect l="l" t="t" r="r" b="b"/>
            <a:pathLst>
              <a:path w="1036319" h="1039495">
                <a:moveTo>
                  <a:pt x="0" y="519684"/>
                </a:moveTo>
                <a:lnTo>
                  <a:pt x="2117" y="472381"/>
                </a:lnTo>
                <a:lnTo>
                  <a:pt x="8348" y="426268"/>
                </a:lnTo>
                <a:lnTo>
                  <a:pt x="18509" y="381529"/>
                </a:lnTo>
                <a:lnTo>
                  <a:pt x="32417" y="338346"/>
                </a:lnTo>
                <a:lnTo>
                  <a:pt x="49890" y="296904"/>
                </a:lnTo>
                <a:lnTo>
                  <a:pt x="70744" y="257386"/>
                </a:lnTo>
                <a:lnTo>
                  <a:pt x="94797" y="219975"/>
                </a:lnTo>
                <a:lnTo>
                  <a:pt x="121865" y="184855"/>
                </a:lnTo>
                <a:lnTo>
                  <a:pt x="151766" y="152209"/>
                </a:lnTo>
                <a:lnTo>
                  <a:pt x="184317" y="122221"/>
                </a:lnTo>
                <a:lnTo>
                  <a:pt x="219334" y="95073"/>
                </a:lnTo>
                <a:lnTo>
                  <a:pt x="256635" y="70950"/>
                </a:lnTo>
                <a:lnTo>
                  <a:pt x="296038" y="50035"/>
                </a:lnTo>
                <a:lnTo>
                  <a:pt x="337358" y="32511"/>
                </a:lnTo>
                <a:lnTo>
                  <a:pt x="380413" y="18563"/>
                </a:lnTo>
                <a:lnTo>
                  <a:pt x="425020" y="8372"/>
                </a:lnTo>
                <a:lnTo>
                  <a:pt x="470997" y="2123"/>
                </a:lnTo>
                <a:lnTo>
                  <a:pt x="518159" y="0"/>
                </a:lnTo>
                <a:lnTo>
                  <a:pt x="565317" y="2123"/>
                </a:lnTo>
                <a:lnTo>
                  <a:pt x="611289" y="8372"/>
                </a:lnTo>
                <a:lnTo>
                  <a:pt x="655893" y="18563"/>
                </a:lnTo>
                <a:lnTo>
                  <a:pt x="698946" y="32512"/>
                </a:lnTo>
                <a:lnTo>
                  <a:pt x="740265" y="50035"/>
                </a:lnTo>
                <a:lnTo>
                  <a:pt x="779667" y="70950"/>
                </a:lnTo>
                <a:lnTo>
                  <a:pt x="816968" y="95073"/>
                </a:lnTo>
                <a:lnTo>
                  <a:pt x="851987" y="122221"/>
                </a:lnTo>
                <a:lnTo>
                  <a:pt x="884539" y="152209"/>
                </a:lnTo>
                <a:lnTo>
                  <a:pt x="914441" y="184855"/>
                </a:lnTo>
                <a:lnTo>
                  <a:pt x="941512" y="219975"/>
                </a:lnTo>
                <a:lnTo>
                  <a:pt x="965566" y="257386"/>
                </a:lnTo>
                <a:lnTo>
                  <a:pt x="986423" y="296904"/>
                </a:lnTo>
                <a:lnTo>
                  <a:pt x="1003897" y="338346"/>
                </a:lnTo>
                <a:lnTo>
                  <a:pt x="1017807" y="381529"/>
                </a:lnTo>
                <a:lnTo>
                  <a:pt x="1027970" y="426268"/>
                </a:lnTo>
                <a:lnTo>
                  <a:pt x="1034202" y="472381"/>
                </a:lnTo>
                <a:lnTo>
                  <a:pt x="1036320" y="519684"/>
                </a:lnTo>
                <a:lnTo>
                  <a:pt x="1034202" y="566986"/>
                </a:lnTo>
                <a:lnTo>
                  <a:pt x="1027970" y="613099"/>
                </a:lnTo>
                <a:lnTo>
                  <a:pt x="1017807" y="657838"/>
                </a:lnTo>
                <a:lnTo>
                  <a:pt x="1003897" y="701021"/>
                </a:lnTo>
                <a:lnTo>
                  <a:pt x="986423" y="742463"/>
                </a:lnTo>
                <a:lnTo>
                  <a:pt x="965566" y="781981"/>
                </a:lnTo>
                <a:lnTo>
                  <a:pt x="941512" y="819392"/>
                </a:lnTo>
                <a:lnTo>
                  <a:pt x="914441" y="854512"/>
                </a:lnTo>
                <a:lnTo>
                  <a:pt x="884539" y="887158"/>
                </a:lnTo>
                <a:lnTo>
                  <a:pt x="851987" y="917146"/>
                </a:lnTo>
                <a:lnTo>
                  <a:pt x="816968" y="944294"/>
                </a:lnTo>
                <a:lnTo>
                  <a:pt x="779667" y="968417"/>
                </a:lnTo>
                <a:lnTo>
                  <a:pt x="740265" y="989332"/>
                </a:lnTo>
                <a:lnTo>
                  <a:pt x="698946" y="1006856"/>
                </a:lnTo>
                <a:lnTo>
                  <a:pt x="655893" y="1020804"/>
                </a:lnTo>
                <a:lnTo>
                  <a:pt x="611289" y="1030995"/>
                </a:lnTo>
                <a:lnTo>
                  <a:pt x="565317" y="1037244"/>
                </a:lnTo>
                <a:lnTo>
                  <a:pt x="518159" y="1039368"/>
                </a:lnTo>
                <a:lnTo>
                  <a:pt x="470997" y="1037244"/>
                </a:lnTo>
                <a:lnTo>
                  <a:pt x="425020" y="1030995"/>
                </a:lnTo>
                <a:lnTo>
                  <a:pt x="380413" y="1020804"/>
                </a:lnTo>
                <a:lnTo>
                  <a:pt x="337358" y="1006856"/>
                </a:lnTo>
                <a:lnTo>
                  <a:pt x="296038" y="989332"/>
                </a:lnTo>
                <a:lnTo>
                  <a:pt x="256635" y="968417"/>
                </a:lnTo>
                <a:lnTo>
                  <a:pt x="219334" y="944294"/>
                </a:lnTo>
                <a:lnTo>
                  <a:pt x="184317" y="917146"/>
                </a:lnTo>
                <a:lnTo>
                  <a:pt x="151766" y="887158"/>
                </a:lnTo>
                <a:lnTo>
                  <a:pt x="121865" y="854512"/>
                </a:lnTo>
                <a:lnTo>
                  <a:pt x="94797" y="819392"/>
                </a:lnTo>
                <a:lnTo>
                  <a:pt x="70744" y="781981"/>
                </a:lnTo>
                <a:lnTo>
                  <a:pt x="49890" y="742463"/>
                </a:lnTo>
                <a:lnTo>
                  <a:pt x="32417" y="701021"/>
                </a:lnTo>
                <a:lnTo>
                  <a:pt x="18509" y="657838"/>
                </a:lnTo>
                <a:lnTo>
                  <a:pt x="8348" y="613099"/>
                </a:lnTo>
                <a:lnTo>
                  <a:pt x="2117" y="566986"/>
                </a:lnTo>
                <a:lnTo>
                  <a:pt x="0" y="519684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0" y="1051559"/>
            <a:ext cx="9144000" cy="4511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0" y="643127"/>
            <a:ext cx="9144000" cy="424180"/>
          </a:xfrm>
          <a:custGeom>
            <a:avLst/>
            <a:gdLst/>
            <a:ahLst/>
            <a:cxnLst/>
            <a:rect l="l" t="t" r="r" b="b"/>
            <a:pathLst>
              <a:path w="9144000" h="424180">
                <a:moveTo>
                  <a:pt x="0" y="423672"/>
                </a:moveTo>
                <a:lnTo>
                  <a:pt x="9144000" y="423672"/>
                </a:lnTo>
                <a:lnTo>
                  <a:pt x="9144000" y="0"/>
                </a:lnTo>
                <a:lnTo>
                  <a:pt x="0" y="0"/>
                </a:lnTo>
                <a:lnTo>
                  <a:pt x="0" y="423672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902309" y="229869"/>
            <a:ext cx="5010150" cy="738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600710" algn="l"/>
              </a:tabLst>
            </a:pPr>
            <a:r>
              <a:rPr sz="20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07/	产品形态</a:t>
            </a:r>
            <a:endParaRPr sz="2000">
              <a:latin typeface="Microsoft YaHei"/>
              <a:cs typeface="Microsoft YaHei"/>
            </a:endParaRPr>
          </a:p>
          <a:p>
            <a:pPr marL="2345055">
              <a:lnSpc>
                <a:spcPct val="100000"/>
              </a:lnSpc>
              <a:spcBef>
                <a:spcPts val="1545"/>
              </a:spcBef>
            </a:pPr>
            <a:r>
              <a:rPr sz="14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移动学习设备与大屏互联协同学习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28005" y="1546333"/>
            <a:ext cx="635000" cy="57594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扫描课本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200" spc="-5" dirty="0">
                <a:solidFill>
                  <a:srgbClr val="00565D"/>
                </a:solidFill>
                <a:latin typeface="Microsoft YaHei"/>
                <a:cs typeface="Microsoft YaHei"/>
              </a:rPr>
              <a:t>角色操作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700266" y="1638427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完成作业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929629" y="1546333"/>
            <a:ext cx="635000" cy="57594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控制大屏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200" spc="-5" dirty="0">
                <a:solidFill>
                  <a:srgbClr val="00565D"/>
                </a:solidFill>
                <a:latin typeface="Microsoft YaHei"/>
                <a:cs typeface="Microsoft YaHei"/>
              </a:rPr>
              <a:t>参与上课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128005" y="2742691"/>
            <a:ext cx="635000" cy="50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场景展示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语音互动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929629" y="2742691"/>
            <a:ext cx="635000" cy="50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AI上课</a:t>
            </a:r>
            <a:endParaRPr sz="1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摄像监控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00266" y="2742691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角色融入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929629" y="3834790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远程排课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128005" y="3741826"/>
            <a:ext cx="635000" cy="577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800"/>
              </a:lnSpc>
              <a:spcBef>
                <a:spcPts val="100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控制上课 效果展示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00266" y="3834790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565D"/>
                </a:solidFill>
                <a:latin typeface="Microsoft YaHei"/>
                <a:cs typeface="Microsoft YaHei"/>
              </a:rPr>
              <a:t>学习监督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40967" y="2669539"/>
            <a:ext cx="367030" cy="641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099"/>
              </a:lnSpc>
              <a:spcBef>
                <a:spcPts val="90"/>
              </a:spcBef>
            </a:pPr>
            <a:r>
              <a:rPr sz="135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产品 </a:t>
            </a:r>
            <a:r>
              <a:rPr sz="135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形态 组成</a:t>
            </a:r>
            <a:endParaRPr sz="135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3983"/>
            <a:ext cx="9144000" cy="4166870"/>
          </a:xfrm>
          <a:custGeom>
            <a:avLst/>
            <a:gdLst/>
            <a:ahLst/>
            <a:cxnLst/>
            <a:rect l="l" t="t" r="r" b="b"/>
            <a:pathLst>
              <a:path w="9144000" h="4166870">
                <a:moveTo>
                  <a:pt x="0" y="4166616"/>
                </a:moveTo>
                <a:lnTo>
                  <a:pt x="9144000" y="4166616"/>
                </a:lnTo>
                <a:lnTo>
                  <a:pt x="9144000" y="0"/>
                </a:lnTo>
                <a:lnTo>
                  <a:pt x="0" y="0"/>
                </a:lnTo>
                <a:lnTo>
                  <a:pt x="0" y="41666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7" y="626363"/>
            <a:ext cx="7849234" cy="0"/>
          </a:xfrm>
          <a:custGeom>
            <a:avLst/>
            <a:gdLst/>
            <a:ahLst/>
            <a:cxnLst/>
            <a:rect l="l" t="t" r="r" b="b"/>
            <a:pathLst>
              <a:path w="7849234">
                <a:moveTo>
                  <a:pt x="0" y="0"/>
                </a:moveTo>
                <a:lnTo>
                  <a:pt x="7848854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984" y="207263"/>
            <a:ext cx="323215" cy="326390"/>
          </a:xfrm>
          <a:custGeom>
            <a:avLst/>
            <a:gdLst/>
            <a:ahLst/>
            <a:cxnLst/>
            <a:rect l="l" t="t" r="r" b="b"/>
            <a:pathLst>
              <a:path w="323215" h="326390">
                <a:moveTo>
                  <a:pt x="0" y="326136"/>
                </a:moveTo>
                <a:lnTo>
                  <a:pt x="323088" y="326136"/>
                </a:lnTo>
                <a:lnTo>
                  <a:pt x="323088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" y="356615"/>
            <a:ext cx="268605" cy="271780"/>
          </a:xfrm>
          <a:custGeom>
            <a:avLst/>
            <a:gdLst/>
            <a:ahLst/>
            <a:cxnLst/>
            <a:rect l="l" t="t" r="r" b="b"/>
            <a:pathLst>
              <a:path w="268605" h="271780">
                <a:moveTo>
                  <a:pt x="0" y="271272"/>
                </a:moveTo>
                <a:lnTo>
                  <a:pt x="268224" y="271272"/>
                </a:lnTo>
                <a:lnTo>
                  <a:pt x="268224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309" y="229869"/>
            <a:ext cx="16262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600710" algn="l"/>
              </a:tabLst>
            </a:pPr>
            <a:r>
              <a:rPr spc="-10" dirty="0"/>
              <a:t>08</a:t>
            </a:r>
            <a:r>
              <a:rPr spc="-5" dirty="0"/>
              <a:t>/</a:t>
            </a:r>
            <a:r>
              <a:rPr dirty="0"/>
              <a:t>	</a:t>
            </a:r>
            <a:r>
              <a:rPr spc="-10" dirty="0"/>
              <a:t>技术实现</a:t>
            </a:r>
          </a:p>
        </p:txBody>
      </p:sp>
      <p:sp>
        <p:nvSpPr>
          <p:cNvPr id="7" name="object 7"/>
          <p:cNvSpPr/>
          <p:nvPr/>
        </p:nvSpPr>
        <p:spPr>
          <a:xfrm>
            <a:off x="2951988" y="1603247"/>
            <a:ext cx="0" cy="2185670"/>
          </a:xfrm>
          <a:custGeom>
            <a:avLst/>
            <a:gdLst/>
            <a:ahLst/>
            <a:cxnLst/>
            <a:rect l="l" t="t" r="r" b="b"/>
            <a:pathLst>
              <a:path h="2185670">
                <a:moveTo>
                  <a:pt x="0" y="0"/>
                </a:moveTo>
                <a:lnTo>
                  <a:pt x="0" y="2185416"/>
                </a:lnTo>
              </a:path>
            </a:pathLst>
          </a:custGeom>
          <a:ln w="27431">
            <a:solidFill>
              <a:srgbClr val="093A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90644" y="1603247"/>
            <a:ext cx="0" cy="2185670"/>
          </a:xfrm>
          <a:custGeom>
            <a:avLst/>
            <a:gdLst/>
            <a:ahLst/>
            <a:cxnLst/>
            <a:rect l="l" t="t" r="r" b="b"/>
            <a:pathLst>
              <a:path h="2185670">
                <a:moveTo>
                  <a:pt x="0" y="0"/>
                </a:moveTo>
                <a:lnTo>
                  <a:pt x="0" y="2185416"/>
                </a:lnTo>
              </a:path>
            </a:pathLst>
          </a:custGeom>
          <a:ln w="27432">
            <a:solidFill>
              <a:srgbClr val="093A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71388" y="1600199"/>
            <a:ext cx="0" cy="2185670"/>
          </a:xfrm>
          <a:custGeom>
            <a:avLst/>
            <a:gdLst/>
            <a:ahLst/>
            <a:cxnLst/>
            <a:rect l="l" t="t" r="r" b="b"/>
            <a:pathLst>
              <a:path h="2185670">
                <a:moveTo>
                  <a:pt x="0" y="0"/>
                </a:moveTo>
                <a:lnTo>
                  <a:pt x="0" y="2185416"/>
                </a:lnTo>
              </a:path>
            </a:pathLst>
          </a:custGeom>
          <a:ln w="27431">
            <a:solidFill>
              <a:srgbClr val="093A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42988" y="1603247"/>
            <a:ext cx="0" cy="2185670"/>
          </a:xfrm>
          <a:custGeom>
            <a:avLst/>
            <a:gdLst/>
            <a:ahLst/>
            <a:cxnLst/>
            <a:rect l="l" t="t" r="r" b="b"/>
            <a:pathLst>
              <a:path h="2185670">
                <a:moveTo>
                  <a:pt x="0" y="0"/>
                </a:moveTo>
                <a:lnTo>
                  <a:pt x="0" y="2185416"/>
                </a:lnTo>
              </a:path>
            </a:pathLst>
          </a:custGeom>
          <a:ln w="27431">
            <a:solidFill>
              <a:srgbClr val="093A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50464" y="1610867"/>
            <a:ext cx="4188460" cy="0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7952" y="0"/>
                </a:lnTo>
              </a:path>
            </a:pathLst>
          </a:custGeom>
          <a:ln w="21336">
            <a:solidFill>
              <a:srgbClr val="093A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74920" y="1063751"/>
            <a:ext cx="76200" cy="546100"/>
          </a:xfrm>
          <a:custGeom>
            <a:avLst/>
            <a:gdLst/>
            <a:ahLst/>
            <a:cxnLst/>
            <a:rect l="l" t="t" r="r" b="b"/>
            <a:pathLst>
              <a:path w="76200" h="5461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0" y="507492"/>
                </a:lnTo>
                <a:lnTo>
                  <a:pt x="2988" y="522339"/>
                </a:lnTo>
                <a:lnTo>
                  <a:pt x="11144" y="534447"/>
                </a:lnTo>
                <a:lnTo>
                  <a:pt x="23252" y="542603"/>
                </a:lnTo>
                <a:lnTo>
                  <a:pt x="38100" y="545592"/>
                </a:lnTo>
                <a:lnTo>
                  <a:pt x="52947" y="542603"/>
                </a:lnTo>
                <a:lnTo>
                  <a:pt x="65055" y="534447"/>
                </a:lnTo>
                <a:lnTo>
                  <a:pt x="73211" y="522339"/>
                </a:lnTo>
                <a:lnTo>
                  <a:pt x="76200" y="507492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011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95044" y="888491"/>
            <a:ext cx="6958965" cy="8890"/>
          </a:xfrm>
          <a:custGeom>
            <a:avLst/>
            <a:gdLst/>
            <a:ahLst/>
            <a:cxnLst/>
            <a:rect l="l" t="t" r="r" b="b"/>
            <a:pathLst>
              <a:path w="6958965" h="8890">
                <a:moveTo>
                  <a:pt x="0" y="0"/>
                </a:moveTo>
                <a:lnTo>
                  <a:pt x="6958964" y="8890"/>
                </a:lnTo>
              </a:path>
            </a:pathLst>
          </a:custGeom>
          <a:ln w="27432">
            <a:solidFill>
              <a:srgbClr val="57F3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09927" y="987551"/>
            <a:ext cx="85725" cy="3542029"/>
          </a:xfrm>
          <a:custGeom>
            <a:avLst/>
            <a:gdLst/>
            <a:ahLst/>
            <a:cxnLst/>
            <a:rect l="l" t="t" r="r" b="b"/>
            <a:pathLst>
              <a:path w="85725" h="3542029">
                <a:moveTo>
                  <a:pt x="42672" y="0"/>
                </a:moveTo>
                <a:lnTo>
                  <a:pt x="26038" y="3345"/>
                </a:lnTo>
                <a:lnTo>
                  <a:pt x="12477" y="12477"/>
                </a:lnTo>
                <a:lnTo>
                  <a:pt x="3345" y="26038"/>
                </a:lnTo>
                <a:lnTo>
                  <a:pt x="0" y="42672"/>
                </a:lnTo>
                <a:lnTo>
                  <a:pt x="0" y="3499104"/>
                </a:lnTo>
                <a:lnTo>
                  <a:pt x="3345" y="3515715"/>
                </a:lnTo>
                <a:lnTo>
                  <a:pt x="12477" y="3529279"/>
                </a:lnTo>
                <a:lnTo>
                  <a:pt x="26038" y="3538423"/>
                </a:lnTo>
                <a:lnTo>
                  <a:pt x="42672" y="3541776"/>
                </a:lnTo>
                <a:lnTo>
                  <a:pt x="59305" y="3538423"/>
                </a:lnTo>
                <a:lnTo>
                  <a:pt x="72866" y="3529279"/>
                </a:lnTo>
                <a:lnTo>
                  <a:pt x="81998" y="3515715"/>
                </a:lnTo>
                <a:lnTo>
                  <a:pt x="85344" y="3499104"/>
                </a:lnTo>
                <a:lnTo>
                  <a:pt x="85344" y="42672"/>
                </a:lnTo>
                <a:lnTo>
                  <a:pt x="81998" y="26038"/>
                </a:lnTo>
                <a:lnTo>
                  <a:pt x="72866" y="12477"/>
                </a:lnTo>
                <a:lnTo>
                  <a:pt x="59305" y="3345"/>
                </a:lnTo>
                <a:lnTo>
                  <a:pt x="42672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51636" y="1685289"/>
            <a:ext cx="511809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585858"/>
                </a:solidFill>
                <a:latin typeface="Microsoft YaHei"/>
                <a:cs typeface="Microsoft YaHei"/>
              </a:rPr>
              <a:t>2020</a:t>
            </a:r>
            <a:r>
              <a:rPr sz="1000" dirty="0">
                <a:solidFill>
                  <a:srgbClr val="585858"/>
                </a:solidFill>
                <a:latin typeface="Microsoft YaHei"/>
                <a:cs typeface="Microsoft YaHei"/>
              </a:rPr>
              <a:t>.</a:t>
            </a:r>
            <a:r>
              <a:rPr sz="1000" spc="5" dirty="0">
                <a:solidFill>
                  <a:srgbClr val="585858"/>
                </a:solidFill>
                <a:latin typeface="Microsoft YaHei"/>
                <a:cs typeface="Microsoft YaHei"/>
              </a:rPr>
              <a:t>0</a:t>
            </a:r>
            <a:r>
              <a:rPr sz="1000" dirty="0">
                <a:solidFill>
                  <a:srgbClr val="585858"/>
                </a:solidFill>
                <a:latin typeface="Microsoft YaHei"/>
                <a:cs typeface="Microsoft YaHei"/>
              </a:rPr>
              <a:t>6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73351" y="3547871"/>
            <a:ext cx="149352" cy="121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52855" y="3525392"/>
            <a:ext cx="511809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585858"/>
                </a:solidFill>
                <a:latin typeface="Microsoft YaHei"/>
                <a:cs typeface="Microsoft YaHei"/>
              </a:rPr>
              <a:t>2021</a:t>
            </a:r>
            <a:r>
              <a:rPr sz="1000" dirty="0">
                <a:solidFill>
                  <a:srgbClr val="585858"/>
                </a:solidFill>
                <a:latin typeface="Microsoft YaHei"/>
                <a:cs typeface="Microsoft YaHei"/>
              </a:rPr>
              <a:t>.</a:t>
            </a:r>
            <a:r>
              <a:rPr sz="1000" spc="5" dirty="0">
                <a:solidFill>
                  <a:srgbClr val="585858"/>
                </a:solidFill>
                <a:latin typeface="Microsoft YaHei"/>
                <a:cs typeface="Microsoft YaHei"/>
              </a:rPr>
              <a:t>1</a:t>
            </a:r>
            <a:r>
              <a:rPr sz="1000" dirty="0">
                <a:solidFill>
                  <a:srgbClr val="585858"/>
                </a:solidFill>
                <a:latin typeface="Microsoft YaHei"/>
                <a:cs typeface="Microsoft YaHei"/>
              </a:rPr>
              <a:t>2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05583" y="1338071"/>
            <a:ext cx="6214872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17776" y="975359"/>
            <a:ext cx="6190615" cy="375285"/>
          </a:xfrm>
          <a:custGeom>
            <a:avLst/>
            <a:gdLst/>
            <a:ahLst/>
            <a:cxnLst/>
            <a:rect l="l" t="t" r="r" b="b"/>
            <a:pathLst>
              <a:path w="6190615" h="375284">
                <a:moveTo>
                  <a:pt x="6128004" y="0"/>
                </a:moveTo>
                <a:lnTo>
                  <a:pt x="62484" y="0"/>
                </a:lnTo>
                <a:lnTo>
                  <a:pt x="38147" y="4905"/>
                </a:lnTo>
                <a:lnTo>
                  <a:pt x="18287" y="18287"/>
                </a:lnTo>
                <a:lnTo>
                  <a:pt x="4905" y="38147"/>
                </a:lnTo>
                <a:lnTo>
                  <a:pt x="0" y="62484"/>
                </a:lnTo>
                <a:lnTo>
                  <a:pt x="0" y="312419"/>
                </a:lnTo>
                <a:lnTo>
                  <a:pt x="4905" y="336756"/>
                </a:lnTo>
                <a:lnTo>
                  <a:pt x="18288" y="356615"/>
                </a:lnTo>
                <a:lnTo>
                  <a:pt x="38147" y="369998"/>
                </a:lnTo>
                <a:lnTo>
                  <a:pt x="62484" y="374903"/>
                </a:lnTo>
                <a:lnTo>
                  <a:pt x="6128004" y="374903"/>
                </a:lnTo>
                <a:lnTo>
                  <a:pt x="6152340" y="369998"/>
                </a:lnTo>
                <a:lnTo>
                  <a:pt x="6172200" y="356615"/>
                </a:lnTo>
                <a:lnTo>
                  <a:pt x="6185582" y="336756"/>
                </a:lnTo>
                <a:lnTo>
                  <a:pt x="6190488" y="312419"/>
                </a:lnTo>
                <a:lnTo>
                  <a:pt x="6190488" y="62484"/>
                </a:lnTo>
                <a:lnTo>
                  <a:pt x="6185582" y="38147"/>
                </a:lnTo>
                <a:lnTo>
                  <a:pt x="6172200" y="18287"/>
                </a:lnTo>
                <a:lnTo>
                  <a:pt x="6152340" y="4905"/>
                </a:lnTo>
                <a:lnTo>
                  <a:pt x="6128004" y="0"/>
                </a:lnTo>
                <a:close/>
              </a:path>
            </a:pathLst>
          </a:custGeom>
          <a:solidFill>
            <a:srgbClr val="57F3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49777" y="1005077"/>
            <a:ext cx="3101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52525"/>
                </a:solidFill>
                <a:latin typeface="Microsoft YaHei"/>
                <a:cs typeface="Microsoft YaHei"/>
              </a:rPr>
              <a:t>5</a:t>
            </a:r>
            <a:r>
              <a:rPr sz="1800" b="1" spc="-10" dirty="0">
                <a:solidFill>
                  <a:srgbClr val="252525"/>
                </a:solidFill>
                <a:latin typeface="Microsoft YaHei"/>
                <a:cs typeface="Microsoft YaHei"/>
              </a:rPr>
              <a:t>G</a:t>
            </a:r>
            <a:r>
              <a:rPr sz="1800" b="1" dirty="0">
                <a:solidFill>
                  <a:srgbClr val="252525"/>
                </a:solidFill>
                <a:latin typeface="Microsoft YaHei"/>
                <a:cs typeface="Microsoft YaHei"/>
              </a:rPr>
              <a:t>时代家庭</a:t>
            </a:r>
            <a:r>
              <a:rPr sz="1800" b="1" spc="-10" dirty="0">
                <a:solidFill>
                  <a:srgbClr val="252525"/>
                </a:solidFill>
                <a:latin typeface="Microsoft YaHei"/>
                <a:cs typeface="Microsoft YaHei"/>
              </a:rPr>
              <a:t>A</a:t>
            </a:r>
            <a:r>
              <a:rPr sz="1800" b="1" spc="-5" dirty="0">
                <a:solidFill>
                  <a:srgbClr val="252525"/>
                </a:solidFill>
                <a:latin typeface="Microsoft YaHei"/>
                <a:cs typeface="Microsoft YaHei"/>
              </a:rPr>
              <a:t>I</a:t>
            </a:r>
            <a:r>
              <a:rPr sz="1800" b="1" dirty="0">
                <a:solidFill>
                  <a:srgbClr val="252525"/>
                </a:solidFill>
                <a:latin typeface="Microsoft YaHei"/>
                <a:cs typeface="Microsoft YaHei"/>
              </a:rPr>
              <a:t>场景化学习平台</a:t>
            </a:r>
            <a:endParaRPr sz="1800">
              <a:latin typeface="Microsoft YaHei"/>
              <a:cs typeface="Microsoft YaHe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404872" y="1740407"/>
            <a:ext cx="1109980" cy="460375"/>
          </a:xfrm>
          <a:custGeom>
            <a:avLst/>
            <a:gdLst/>
            <a:ahLst/>
            <a:cxnLst/>
            <a:rect l="l" t="t" r="r" b="b"/>
            <a:pathLst>
              <a:path w="1109979" h="460375">
                <a:moveTo>
                  <a:pt x="1032763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39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7"/>
                </a:lnTo>
                <a:lnTo>
                  <a:pt x="1032763" y="460247"/>
                </a:lnTo>
                <a:lnTo>
                  <a:pt x="1062644" y="454227"/>
                </a:lnTo>
                <a:lnTo>
                  <a:pt x="1087024" y="437800"/>
                </a:lnTo>
                <a:lnTo>
                  <a:pt x="1103451" y="413420"/>
                </a:lnTo>
                <a:lnTo>
                  <a:pt x="1109472" y="383539"/>
                </a:lnTo>
                <a:lnTo>
                  <a:pt x="1109472" y="76707"/>
                </a:lnTo>
                <a:lnTo>
                  <a:pt x="1103451" y="46827"/>
                </a:lnTo>
                <a:lnTo>
                  <a:pt x="1087024" y="22447"/>
                </a:lnTo>
                <a:lnTo>
                  <a:pt x="1062644" y="6020"/>
                </a:lnTo>
                <a:lnTo>
                  <a:pt x="1032763" y="0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559811" y="1860880"/>
            <a:ext cx="8039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A</a:t>
            </a:r>
            <a:r>
              <a:rPr sz="1200" b="1" dirty="0">
                <a:solidFill>
                  <a:srgbClr val="FFFFFF"/>
                </a:solidFill>
                <a:latin typeface="Microsoft YaHei"/>
                <a:cs typeface="Microsoft YaHei"/>
              </a:rPr>
              <a:t>I指读系统</a:t>
            </a:r>
            <a:endParaRPr sz="1200">
              <a:latin typeface="Microsoft YaHei"/>
              <a:cs typeface="Microsoft YaHe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73351" y="1719072"/>
            <a:ext cx="149352" cy="121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94759" y="1740407"/>
            <a:ext cx="1213485" cy="460375"/>
          </a:xfrm>
          <a:custGeom>
            <a:avLst/>
            <a:gdLst/>
            <a:ahLst/>
            <a:cxnLst/>
            <a:rect l="l" t="t" r="r" b="b"/>
            <a:pathLst>
              <a:path w="1213485" h="460375">
                <a:moveTo>
                  <a:pt x="1136395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39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7"/>
                </a:lnTo>
                <a:lnTo>
                  <a:pt x="1136395" y="460247"/>
                </a:lnTo>
                <a:lnTo>
                  <a:pt x="1166276" y="454227"/>
                </a:lnTo>
                <a:lnTo>
                  <a:pt x="1190656" y="437800"/>
                </a:lnTo>
                <a:lnTo>
                  <a:pt x="1207083" y="413420"/>
                </a:lnTo>
                <a:lnTo>
                  <a:pt x="1213103" y="383539"/>
                </a:lnTo>
                <a:lnTo>
                  <a:pt x="1213103" y="76707"/>
                </a:lnTo>
                <a:lnTo>
                  <a:pt x="1207083" y="46827"/>
                </a:lnTo>
                <a:lnTo>
                  <a:pt x="1190656" y="22447"/>
                </a:lnTo>
                <a:lnTo>
                  <a:pt x="1166276" y="6020"/>
                </a:lnTo>
                <a:lnTo>
                  <a:pt x="1136395" y="0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067683" y="1800225"/>
            <a:ext cx="665480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 marR="5080" indent="-64135">
              <a:lnSpc>
                <a:spcPct val="100000"/>
              </a:lnSpc>
              <a:spcBef>
                <a:spcPts val="105"/>
              </a:spcBef>
            </a:pPr>
            <a:r>
              <a:rPr sz="1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双树自适应 学习引擎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18176" y="1752600"/>
            <a:ext cx="1109980" cy="378460"/>
          </a:xfrm>
          <a:custGeom>
            <a:avLst/>
            <a:gdLst/>
            <a:ahLst/>
            <a:cxnLst/>
            <a:rect l="l" t="t" r="r" b="b"/>
            <a:pathLst>
              <a:path w="1109979" h="378460">
                <a:moveTo>
                  <a:pt x="1046479" y="0"/>
                </a:moveTo>
                <a:lnTo>
                  <a:pt x="62991" y="0"/>
                </a:lnTo>
                <a:lnTo>
                  <a:pt x="38469" y="4949"/>
                </a:lnTo>
                <a:lnTo>
                  <a:pt x="18446" y="18446"/>
                </a:lnTo>
                <a:lnTo>
                  <a:pt x="4949" y="38469"/>
                </a:lnTo>
                <a:lnTo>
                  <a:pt x="0" y="62991"/>
                </a:lnTo>
                <a:lnTo>
                  <a:pt x="0" y="314960"/>
                </a:lnTo>
                <a:lnTo>
                  <a:pt x="4949" y="339482"/>
                </a:lnTo>
                <a:lnTo>
                  <a:pt x="18446" y="359505"/>
                </a:lnTo>
                <a:lnTo>
                  <a:pt x="38469" y="373002"/>
                </a:lnTo>
                <a:lnTo>
                  <a:pt x="62991" y="377951"/>
                </a:lnTo>
                <a:lnTo>
                  <a:pt x="1046479" y="377951"/>
                </a:lnTo>
                <a:lnTo>
                  <a:pt x="1071002" y="373002"/>
                </a:lnTo>
                <a:lnTo>
                  <a:pt x="1091025" y="359505"/>
                </a:lnTo>
                <a:lnTo>
                  <a:pt x="1104522" y="339482"/>
                </a:lnTo>
                <a:lnTo>
                  <a:pt x="1109472" y="314960"/>
                </a:lnTo>
                <a:lnTo>
                  <a:pt x="1109472" y="62991"/>
                </a:lnTo>
                <a:lnTo>
                  <a:pt x="1104522" y="38469"/>
                </a:lnTo>
                <a:lnTo>
                  <a:pt x="1091025" y="18446"/>
                </a:lnTo>
                <a:lnTo>
                  <a:pt x="1071002" y="4949"/>
                </a:lnTo>
                <a:lnTo>
                  <a:pt x="1046479" y="0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498972" y="1771345"/>
            <a:ext cx="550545" cy="332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A</a:t>
            </a:r>
            <a:r>
              <a:rPr sz="10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I</a:t>
            </a:r>
            <a:r>
              <a:rPr sz="1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场</a:t>
            </a:r>
            <a:r>
              <a:rPr sz="1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景</a:t>
            </a:r>
            <a:r>
              <a:rPr sz="1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化</a:t>
            </a:r>
            <a:endParaRPr sz="1000">
              <a:latin typeface="Microsoft YaHei"/>
              <a:cs typeface="Microsoft YaHei"/>
            </a:endParaRPr>
          </a:p>
          <a:p>
            <a:pPr marL="18415">
              <a:lnSpc>
                <a:spcPct val="100000"/>
              </a:lnSpc>
            </a:pPr>
            <a:r>
              <a:rPr sz="1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学习系统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583680" y="1740407"/>
            <a:ext cx="1109980" cy="460375"/>
          </a:xfrm>
          <a:custGeom>
            <a:avLst/>
            <a:gdLst/>
            <a:ahLst/>
            <a:cxnLst/>
            <a:rect l="l" t="t" r="r" b="b"/>
            <a:pathLst>
              <a:path w="1109979" h="460375">
                <a:moveTo>
                  <a:pt x="1032764" y="0"/>
                </a:moveTo>
                <a:lnTo>
                  <a:pt x="76708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39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8" y="460247"/>
                </a:lnTo>
                <a:lnTo>
                  <a:pt x="1032764" y="460247"/>
                </a:lnTo>
                <a:lnTo>
                  <a:pt x="1062644" y="454227"/>
                </a:lnTo>
                <a:lnTo>
                  <a:pt x="1087024" y="437800"/>
                </a:lnTo>
                <a:lnTo>
                  <a:pt x="1103451" y="413420"/>
                </a:lnTo>
                <a:lnTo>
                  <a:pt x="1109472" y="383539"/>
                </a:lnTo>
                <a:lnTo>
                  <a:pt x="1109472" y="76707"/>
                </a:lnTo>
                <a:lnTo>
                  <a:pt x="1103451" y="46827"/>
                </a:lnTo>
                <a:lnTo>
                  <a:pt x="1087024" y="22447"/>
                </a:lnTo>
                <a:lnTo>
                  <a:pt x="1062644" y="6020"/>
                </a:lnTo>
                <a:lnTo>
                  <a:pt x="1032764" y="0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671309" y="1800225"/>
            <a:ext cx="934085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05"/>
              </a:spcBef>
            </a:pPr>
            <a:r>
              <a:rPr sz="1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多端联动</a:t>
            </a:r>
            <a:r>
              <a:rPr sz="1000" b="1" spc="15" dirty="0">
                <a:solidFill>
                  <a:srgbClr val="FFFFFF"/>
                </a:solidFill>
                <a:latin typeface="Microsoft YaHei"/>
                <a:cs typeface="Microsoft YaHei"/>
              </a:rPr>
              <a:t>A</a:t>
            </a:r>
            <a:r>
              <a:rPr sz="10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I</a:t>
            </a:r>
            <a:r>
              <a:rPr sz="1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场景 化学习平台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404872" y="2386583"/>
            <a:ext cx="1109980" cy="463550"/>
          </a:xfrm>
          <a:custGeom>
            <a:avLst/>
            <a:gdLst/>
            <a:ahLst/>
            <a:cxnLst/>
            <a:rect l="l" t="t" r="r" b="b"/>
            <a:pathLst>
              <a:path w="1109979" h="463550">
                <a:moveTo>
                  <a:pt x="1032255" y="0"/>
                </a:moveTo>
                <a:lnTo>
                  <a:pt x="77215" y="0"/>
                </a:lnTo>
                <a:lnTo>
                  <a:pt x="47148" y="6064"/>
                </a:lnTo>
                <a:lnTo>
                  <a:pt x="22606" y="22606"/>
                </a:lnTo>
                <a:lnTo>
                  <a:pt x="6064" y="47148"/>
                </a:lnTo>
                <a:lnTo>
                  <a:pt x="0" y="77215"/>
                </a:lnTo>
                <a:lnTo>
                  <a:pt x="0" y="386079"/>
                </a:lnTo>
                <a:lnTo>
                  <a:pt x="6064" y="416147"/>
                </a:lnTo>
                <a:lnTo>
                  <a:pt x="22606" y="440689"/>
                </a:lnTo>
                <a:lnTo>
                  <a:pt x="47148" y="457231"/>
                </a:lnTo>
                <a:lnTo>
                  <a:pt x="77215" y="463295"/>
                </a:lnTo>
                <a:lnTo>
                  <a:pt x="1032255" y="463295"/>
                </a:lnTo>
                <a:lnTo>
                  <a:pt x="1062323" y="457231"/>
                </a:lnTo>
                <a:lnTo>
                  <a:pt x="1086865" y="440689"/>
                </a:lnTo>
                <a:lnTo>
                  <a:pt x="1103407" y="416147"/>
                </a:lnTo>
                <a:lnTo>
                  <a:pt x="1109472" y="386079"/>
                </a:lnTo>
                <a:lnTo>
                  <a:pt x="1109472" y="77215"/>
                </a:lnTo>
                <a:lnTo>
                  <a:pt x="1103407" y="47148"/>
                </a:lnTo>
                <a:lnTo>
                  <a:pt x="1086865" y="22606"/>
                </a:lnTo>
                <a:lnTo>
                  <a:pt x="1062323" y="6064"/>
                </a:lnTo>
                <a:lnTo>
                  <a:pt x="1032255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498851" y="2451607"/>
            <a:ext cx="92201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470" marR="5080" indent="-192405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适配安卓平板的 指读模块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404872" y="3060191"/>
            <a:ext cx="1109980" cy="460375"/>
          </a:xfrm>
          <a:custGeom>
            <a:avLst/>
            <a:gdLst/>
            <a:ahLst/>
            <a:cxnLst/>
            <a:rect l="l" t="t" r="r" b="b"/>
            <a:pathLst>
              <a:path w="1109979" h="460375">
                <a:moveTo>
                  <a:pt x="1032763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39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7"/>
                </a:lnTo>
                <a:lnTo>
                  <a:pt x="1032763" y="460247"/>
                </a:lnTo>
                <a:lnTo>
                  <a:pt x="1062644" y="454227"/>
                </a:lnTo>
                <a:lnTo>
                  <a:pt x="1087024" y="437800"/>
                </a:lnTo>
                <a:lnTo>
                  <a:pt x="1103451" y="413420"/>
                </a:lnTo>
                <a:lnTo>
                  <a:pt x="1109472" y="383539"/>
                </a:lnTo>
                <a:lnTo>
                  <a:pt x="1109472" y="76707"/>
                </a:lnTo>
                <a:lnTo>
                  <a:pt x="1103451" y="46827"/>
                </a:lnTo>
                <a:lnTo>
                  <a:pt x="1087024" y="22447"/>
                </a:lnTo>
                <a:lnTo>
                  <a:pt x="1062644" y="6020"/>
                </a:lnTo>
                <a:lnTo>
                  <a:pt x="1032763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562860" y="3201161"/>
            <a:ext cx="7937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教材普适模块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404872" y="3752088"/>
            <a:ext cx="1109980" cy="460375"/>
          </a:xfrm>
          <a:custGeom>
            <a:avLst/>
            <a:gdLst/>
            <a:ahLst/>
            <a:cxnLst/>
            <a:rect l="l" t="t" r="r" b="b"/>
            <a:pathLst>
              <a:path w="1109979" h="460375">
                <a:moveTo>
                  <a:pt x="1032763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8"/>
                </a:lnTo>
                <a:lnTo>
                  <a:pt x="0" y="383540"/>
                </a:lnTo>
                <a:lnTo>
                  <a:pt x="6020" y="413399"/>
                </a:lnTo>
                <a:lnTo>
                  <a:pt x="22447" y="437781"/>
                </a:lnTo>
                <a:lnTo>
                  <a:pt x="46827" y="454220"/>
                </a:lnTo>
                <a:lnTo>
                  <a:pt x="76707" y="460248"/>
                </a:lnTo>
                <a:lnTo>
                  <a:pt x="1032763" y="460248"/>
                </a:lnTo>
                <a:lnTo>
                  <a:pt x="1062644" y="454220"/>
                </a:lnTo>
                <a:lnTo>
                  <a:pt x="1087024" y="437781"/>
                </a:lnTo>
                <a:lnTo>
                  <a:pt x="1103451" y="413399"/>
                </a:lnTo>
                <a:lnTo>
                  <a:pt x="1109472" y="383540"/>
                </a:lnTo>
                <a:lnTo>
                  <a:pt x="1109472" y="76708"/>
                </a:lnTo>
                <a:lnTo>
                  <a:pt x="1103451" y="46827"/>
                </a:lnTo>
                <a:lnTo>
                  <a:pt x="1087024" y="22447"/>
                </a:lnTo>
                <a:lnTo>
                  <a:pt x="1062644" y="6020"/>
                </a:lnTo>
                <a:lnTo>
                  <a:pt x="1032763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562860" y="3815588"/>
            <a:ext cx="7937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智能设备兼容 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794759" y="2340863"/>
            <a:ext cx="1213485" cy="460375"/>
          </a:xfrm>
          <a:custGeom>
            <a:avLst/>
            <a:gdLst/>
            <a:ahLst/>
            <a:cxnLst/>
            <a:rect l="l" t="t" r="r" b="b"/>
            <a:pathLst>
              <a:path w="1213485" h="460375">
                <a:moveTo>
                  <a:pt x="1136395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8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8"/>
                </a:lnTo>
                <a:lnTo>
                  <a:pt x="1136395" y="460248"/>
                </a:lnTo>
                <a:lnTo>
                  <a:pt x="1166276" y="454227"/>
                </a:lnTo>
                <a:lnTo>
                  <a:pt x="1190656" y="437800"/>
                </a:lnTo>
                <a:lnTo>
                  <a:pt x="1207083" y="413420"/>
                </a:lnTo>
                <a:lnTo>
                  <a:pt x="1213103" y="383540"/>
                </a:lnTo>
                <a:lnTo>
                  <a:pt x="1213103" y="76708"/>
                </a:lnTo>
                <a:lnTo>
                  <a:pt x="1207083" y="46827"/>
                </a:lnTo>
                <a:lnTo>
                  <a:pt x="1190656" y="22447"/>
                </a:lnTo>
                <a:lnTo>
                  <a:pt x="1166276" y="6020"/>
                </a:lnTo>
                <a:lnTo>
                  <a:pt x="1136395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875278" y="2404694"/>
            <a:ext cx="1052195" cy="332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solidFill>
                  <a:srgbClr val="FFFFFF"/>
                </a:solidFill>
                <a:latin typeface="Microsoft YaHei"/>
                <a:cs typeface="Microsoft YaHei"/>
              </a:rPr>
              <a:t>基于双树的领域知</a:t>
            </a:r>
            <a:endParaRPr sz="1000">
              <a:latin typeface="Microsoft YaHei"/>
              <a:cs typeface="Microsoft YaHei"/>
            </a:endParaRPr>
          </a:p>
          <a:p>
            <a:pPr algn="ctr">
              <a:lnSpc>
                <a:spcPct val="100000"/>
              </a:lnSpc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识专家模块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794759" y="3060191"/>
            <a:ext cx="1213485" cy="460375"/>
          </a:xfrm>
          <a:custGeom>
            <a:avLst/>
            <a:gdLst/>
            <a:ahLst/>
            <a:cxnLst/>
            <a:rect l="l" t="t" r="r" b="b"/>
            <a:pathLst>
              <a:path w="1213485" h="460375">
                <a:moveTo>
                  <a:pt x="1136395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39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7"/>
                </a:lnTo>
                <a:lnTo>
                  <a:pt x="1136395" y="460247"/>
                </a:lnTo>
                <a:lnTo>
                  <a:pt x="1166276" y="454227"/>
                </a:lnTo>
                <a:lnTo>
                  <a:pt x="1190656" y="437800"/>
                </a:lnTo>
                <a:lnTo>
                  <a:pt x="1207083" y="413420"/>
                </a:lnTo>
                <a:lnTo>
                  <a:pt x="1213103" y="383539"/>
                </a:lnTo>
                <a:lnTo>
                  <a:pt x="1213103" y="76707"/>
                </a:lnTo>
                <a:lnTo>
                  <a:pt x="1207083" y="46827"/>
                </a:lnTo>
                <a:lnTo>
                  <a:pt x="1190656" y="22447"/>
                </a:lnTo>
                <a:lnTo>
                  <a:pt x="1166276" y="6020"/>
                </a:lnTo>
                <a:lnTo>
                  <a:pt x="1136395" y="0"/>
                </a:lnTo>
                <a:close/>
              </a:path>
            </a:pathLst>
          </a:custGeom>
          <a:solidFill>
            <a:srgbClr val="9183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875278" y="3124961"/>
            <a:ext cx="1052195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基于学习目标的自</a:t>
            </a:r>
            <a:endParaRPr sz="1000">
              <a:latin typeface="Microsoft YaHei"/>
              <a:cs typeface="Microsoft YaHei"/>
            </a:endParaRPr>
          </a:p>
          <a:p>
            <a:pPr algn="ctr">
              <a:lnSpc>
                <a:spcPct val="100000"/>
              </a:lnSpc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适应学习引擎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794759" y="3752088"/>
            <a:ext cx="1210310" cy="460375"/>
          </a:xfrm>
          <a:custGeom>
            <a:avLst/>
            <a:gdLst/>
            <a:ahLst/>
            <a:cxnLst/>
            <a:rect l="l" t="t" r="r" b="b"/>
            <a:pathLst>
              <a:path w="1210310" h="460375">
                <a:moveTo>
                  <a:pt x="1133348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8"/>
                </a:lnTo>
                <a:lnTo>
                  <a:pt x="0" y="383540"/>
                </a:lnTo>
                <a:lnTo>
                  <a:pt x="6020" y="413399"/>
                </a:lnTo>
                <a:lnTo>
                  <a:pt x="22447" y="437781"/>
                </a:lnTo>
                <a:lnTo>
                  <a:pt x="46827" y="454220"/>
                </a:lnTo>
                <a:lnTo>
                  <a:pt x="76707" y="460248"/>
                </a:lnTo>
                <a:lnTo>
                  <a:pt x="1133348" y="460248"/>
                </a:lnTo>
                <a:lnTo>
                  <a:pt x="1163228" y="454220"/>
                </a:lnTo>
                <a:lnTo>
                  <a:pt x="1187608" y="437781"/>
                </a:lnTo>
                <a:lnTo>
                  <a:pt x="1204035" y="413399"/>
                </a:lnTo>
                <a:lnTo>
                  <a:pt x="1210055" y="383540"/>
                </a:lnTo>
                <a:lnTo>
                  <a:pt x="1210055" y="76708"/>
                </a:lnTo>
                <a:lnTo>
                  <a:pt x="1204035" y="46827"/>
                </a:lnTo>
                <a:lnTo>
                  <a:pt x="1187608" y="22447"/>
                </a:lnTo>
                <a:lnTo>
                  <a:pt x="1163228" y="6020"/>
                </a:lnTo>
                <a:lnTo>
                  <a:pt x="1133348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876294" y="3815588"/>
            <a:ext cx="10496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大数据赋能的自适 应引擎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218176" y="2289047"/>
            <a:ext cx="1106805" cy="396240"/>
          </a:xfrm>
          <a:custGeom>
            <a:avLst/>
            <a:gdLst/>
            <a:ahLst/>
            <a:cxnLst/>
            <a:rect l="l" t="t" r="r" b="b"/>
            <a:pathLst>
              <a:path w="1106804" h="396239">
                <a:moveTo>
                  <a:pt x="1040384" y="0"/>
                </a:moveTo>
                <a:lnTo>
                  <a:pt x="66039" y="0"/>
                </a:lnTo>
                <a:lnTo>
                  <a:pt x="40344" y="5193"/>
                </a:lnTo>
                <a:lnTo>
                  <a:pt x="19351" y="19351"/>
                </a:lnTo>
                <a:lnTo>
                  <a:pt x="5193" y="40344"/>
                </a:lnTo>
                <a:lnTo>
                  <a:pt x="0" y="66039"/>
                </a:lnTo>
                <a:lnTo>
                  <a:pt x="0" y="330200"/>
                </a:lnTo>
                <a:lnTo>
                  <a:pt x="5193" y="355895"/>
                </a:lnTo>
                <a:lnTo>
                  <a:pt x="19351" y="376888"/>
                </a:lnTo>
                <a:lnTo>
                  <a:pt x="40344" y="391046"/>
                </a:lnTo>
                <a:lnTo>
                  <a:pt x="66039" y="396239"/>
                </a:lnTo>
                <a:lnTo>
                  <a:pt x="1040384" y="396239"/>
                </a:lnTo>
                <a:lnTo>
                  <a:pt x="1066079" y="391046"/>
                </a:lnTo>
                <a:lnTo>
                  <a:pt x="1087072" y="376888"/>
                </a:lnTo>
                <a:lnTo>
                  <a:pt x="1101230" y="355895"/>
                </a:lnTo>
                <a:lnTo>
                  <a:pt x="1106424" y="330200"/>
                </a:lnTo>
                <a:lnTo>
                  <a:pt x="1106424" y="66039"/>
                </a:lnTo>
                <a:lnTo>
                  <a:pt x="1101230" y="40344"/>
                </a:lnTo>
                <a:lnTo>
                  <a:pt x="1087072" y="19351"/>
                </a:lnTo>
                <a:lnTo>
                  <a:pt x="1066079" y="5193"/>
                </a:lnTo>
                <a:lnTo>
                  <a:pt x="1040384" y="0"/>
                </a:lnTo>
                <a:close/>
              </a:path>
            </a:pathLst>
          </a:custGeom>
          <a:solidFill>
            <a:srgbClr val="9183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502909" y="2320543"/>
            <a:ext cx="537845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场景化</a:t>
            </a:r>
            <a:endParaRPr sz="1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教学模块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218176" y="2755391"/>
            <a:ext cx="1106805" cy="393700"/>
          </a:xfrm>
          <a:custGeom>
            <a:avLst/>
            <a:gdLst/>
            <a:ahLst/>
            <a:cxnLst/>
            <a:rect l="l" t="t" r="r" b="b"/>
            <a:pathLst>
              <a:path w="1106804" h="393700">
                <a:moveTo>
                  <a:pt x="1040891" y="0"/>
                </a:moveTo>
                <a:lnTo>
                  <a:pt x="65532" y="0"/>
                </a:lnTo>
                <a:lnTo>
                  <a:pt x="40022" y="5149"/>
                </a:lnTo>
                <a:lnTo>
                  <a:pt x="19192" y="19192"/>
                </a:lnTo>
                <a:lnTo>
                  <a:pt x="5149" y="40022"/>
                </a:lnTo>
                <a:lnTo>
                  <a:pt x="0" y="65531"/>
                </a:lnTo>
                <a:lnTo>
                  <a:pt x="0" y="327659"/>
                </a:lnTo>
                <a:lnTo>
                  <a:pt x="5149" y="353169"/>
                </a:lnTo>
                <a:lnTo>
                  <a:pt x="19192" y="373999"/>
                </a:lnTo>
                <a:lnTo>
                  <a:pt x="40022" y="388042"/>
                </a:lnTo>
                <a:lnTo>
                  <a:pt x="65532" y="393192"/>
                </a:lnTo>
                <a:lnTo>
                  <a:pt x="1040891" y="393192"/>
                </a:lnTo>
                <a:lnTo>
                  <a:pt x="1066401" y="388042"/>
                </a:lnTo>
                <a:lnTo>
                  <a:pt x="1087231" y="373999"/>
                </a:lnTo>
                <a:lnTo>
                  <a:pt x="1101274" y="353169"/>
                </a:lnTo>
                <a:lnTo>
                  <a:pt x="1106424" y="327659"/>
                </a:lnTo>
                <a:lnTo>
                  <a:pt x="1106424" y="65531"/>
                </a:lnTo>
                <a:lnTo>
                  <a:pt x="1101274" y="40022"/>
                </a:lnTo>
                <a:lnTo>
                  <a:pt x="1087231" y="19192"/>
                </a:lnTo>
                <a:lnTo>
                  <a:pt x="1066401" y="5149"/>
                </a:lnTo>
                <a:lnTo>
                  <a:pt x="1040891" y="0"/>
                </a:lnTo>
                <a:close/>
              </a:path>
            </a:pathLst>
          </a:custGeom>
          <a:solidFill>
            <a:srgbClr val="9183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310885" y="2785998"/>
            <a:ext cx="92201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识别区域知识点 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218176" y="3779520"/>
            <a:ext cx="1106805" cy="433070"/>
          </a:xfrm>
          <a:custGeom>
            <a:avLst/>
            <a:gdLst/>
            <a:ahLst/>
            <a:cxnLst/>
            <a:rect l="l" t="t" r="r" b="b"/>
            <a:pathLst>
              <a:path w="1106804" h="433070">
                <a:moveTo>
                  <a:pt x="1034288" y="0"/>
                </a:moveTo>
                <a:lnTo>
                  <a:pt x="72136" y="0"/>
                </a:lnTo>
                <a:lnTo>
                  <a:pt x="44041" y="5663"/>
                </a:lnTo>
                <a:lnTo>
                  <a:pt x="21113" y="21113"/>
                </a:lnTo>
                <a:lnTo>
                  <a:pt x="5663" y="44041"/>
                </a:lnTo>
                <a:lnTo>
                  <a:pt x="0" y="72135"/>
                </a:lnTo>
                <a:lnTo>
                  <a:pt x="0" y="360679"/>
                </a:lnTo>
                <a:lnTo>
                  <a:pt x="5663" y="388758"/>
                </a:lnTo>
                <a:lnTo>
                  <a:pt x="21113" y="411687"/>
                </a:lnTo>
                <a:lnTo>
                  <a:pt x="44041" y="427147"/>
                </a:lnTo>
                <a:lnTo>
                  <a:pt x="72136" y="432815"/>
                </a:lnTo>
                <a:lnTo>
                  <a:pt x="1034288" y="432815"/>
                </a:lnTo>
                <a:lnTo>
                  <a:pt x="1062382" y="427147"/>
                </a:lnTo>
                <a:lnTo>
                  <a:pt x="1085310" y="411687"/>
                </a:lnTo>
                <a:lnTo>
                  <a:pt x="1100760" y="388758"/>
                </a:lnTo>
                <a:lnTo>
                  <a:pt x="1106424" y="360679"/>
                </a:lnTo>
                <a:lnTo>
                  <a:pt x="1106424" y="72135"/>
                </a:lnTo>
                <a:lnTo>
                  <a:pt x="1100760" y="44041"/>
                </a:lnTo>
                <a:lnTo>
                  <a:pt x="1085310" y="21113"/>
                </a:lnTo>
                <a:lnTo>
                  <a:pt x="1062382" y="5663"/>
                </a:lnTo>
                <a:lnTo>
                  <a:pt x="1034288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312409" y="3830523"/>
            <a:ext cx="92201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多方位实时评测 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583680" y="2276855"/>
            <a:ext cx="1109980" cy="314325"/>
          </a:xfrm>
          <a:custGeom>
            <a:avLst/>
            <a:gdLst/>
            <a:ahLst/>
            <a:cxnLst/>
            <a:rect l="l" t="t" r="r" b="b"/>
            <a:pathLst>
              <a:path w="1109979" h="314325">
                <a:moveTo>
                  <a:pt x="1057148" y="0"/>
                </a:moveTo>
                <a:lnTo>
                  <a:pt x="52324" y="0"/>
                </a:lnTo>
                <a:lnTo>
                  <a:pt x="31932" y="4103"/>
                </a:lnTo>
                <a:lnTo>
                  <a:pt x="15303" y="15303"/>
                </a:lnTo>
                <a:lnTo>
                  <a:pt x="4103" y="31932"/>
                </a:lnTo>
                <a:lnTo>
                  <a:pt x="0" y="52324"/>
                </a:lnTo>
                <a:lnTo>
                  <a:pt x="0" y="261619"/>
                </a:lnTo>
                <a:lnTo>
                  <a:pt x="4103" y="282011"/>
                </a:lnTo>
                <a:lnTo>
                  <a:pt x="15303" y="298640"/>
                </a:lnTo>
                <a:lnTo>
                  <a:pt x="31932" y="309840"/>
                </a:lnTo>
                <a:lnTo>
                  <a:pt x="52324" y="313944"/>
                </a:lnTo>
                <a:lnTo>
                  <a:pt x="1057148" y="313944"/>
                </a:lnTo>
                <a:lnTo>
                  <a:pt x="1077539" y="309840"/>
                </a:lnTo>
                <a:lnTo>
                  <a:pt x="1094168" y="298640"/>
                </a:lnTo>
                <a:lnTo>
                  <a:pt x="1105368" y="282011"/>
                </a:lnTo>
                <a:lnTo>
                  <a:pt x="1109472" y="261619"/>
                </a:lnTo>
                <a:lnTo>
                  <a:pt x="1109472" y="52324"/>
                </a:lnTo>
                <a:lnTo>
                  <a:pt x="1105368" y="31932"/>
                </a:lnTo>
                <a:lnTo>
                  <a:pt x="1094168" y="15303"/>
                </a:lnTo>
                <a:lnTo>
                  <a:pt x="1077539" y="4103"/>
                </a:lnTo>
                <a:lnTo>
                  <a:pt x="1057148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807454" y="2343150"/>
            <a:ext cx="66548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移动学习端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583680" y="3191255"/>
            <a:ext cx="1109980" cy="460375"/>
          </a:xfrm>
          <a:custGeom>
            <a:avLst/>
            <a:gdLst/>
            <a:ahLst/>
            <a:cxnLst/>
            <a:rect l="l" t="t" r="r" b="b"/>
            <a:pathLst>
              <a:path w="1109979" h="460375">
                <a:moveTo>
                  <a:pt x="1032764" y="0"/>
                </a:moveTo>
                <a:lnTo>
                  <a:pt x="76708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8" y="460248"/>
                </a:lnTo>
                <a:lnTo>
                  <a:pt x="1032764" y="460248"/>
                </a:lnTo>
                <a:lnTo>
                  <a:pt x="1062644" y="454227"/>
                </a:lnTo>
                <a:lnTo>
                  <a:pt x="1087024" y="437800"/>
                </a:lnTo>
                <a:lnTo>
                  <a:pt x="1103451" y="413420"/>
                </a:lnTo>
                <a:lnTo>
                  <a:pt x="1109472" y="383540"/>
                </a:lnTo>
                <a:lnTo>
                  <a:pt x="1109472" y="76707"/>
                </a:lnTo>
                <a:lnTo>
                  <a:pt x="1103451" y="46827"/>
                </a:lnTo>
                <a:lnTo>
                  <a:pt x="1087024" y="22447"/>
                </a:lnTo>
                <a:lnTo>
                  <a:pt x="1062644" y="6020"/>
                </a:lnTo>
                <a:lnTo>
                  <a:pt x="1032764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869430" y="3254705"/>
            <a:ext cx="537845" cy="332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智慧家庭</a:t>
            </a:r>
            <a:endParaRPr sz="1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整合模块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583680" y="3752088"/>
            <a:ext cx="1109980" cy="460375"/>
          </a:xfrm>
          <a:custGeom>
            <a:avLst/>
            <a:gdLst/>
            <a:ahLst/>
            <a:cxnLst/>
            <a:rect l="l" t="t" r="r" b="b"/>
            <a:pathLst>
              <a:path w="1109979" h="460375">
                <a:moveTo>
                  <a:pt x="1032764" y="0"/>
                </a:moveTo>
                <a:lnTo>
                  <a:pt x="76708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8"/>
                </a:lnTo>
                <a:lnTo>
                  <a:pt x="0" y="383540"/>
                </a:lnTo>
                <a:lnTo>
                  <a:pt x="6020" y="413399"/>
                </a:lnTo>
                <a:lnTo>
                  <a:pt x="22447" y="437781"/>
                </a:lnTo>
                <a:lnTo>
                  <a:pt x="46827" y="454220"/>
                </a:lnTo>
                <a:lnTo>
                  <a:pt x="76708" y="460248"/>
                </a:lnTo>
                <a:lnTo>
                  <a:pt x="1032764" y="460248"/>
                </a:lnTo>
                <a:lnTo>
                  <a:pt x="1062644" y="454220"/>
                </a:lnTo>
                <a:lnTo>
                  <a:pt x="1087024" y="437781"/>
                </a:lnTo>
                <a:lnTo>
                  <a:pt x="1103451" y="413399"/>
                </a:lnTo>
                <a:lnTo>
                  <a:pt x="1109472" y="383540"/>
                </a:lnTo>
                <a:lnTo>
                  <a:pt x="1109472" y="76708"/>
                </a:lnTo>
                <a:lnTo>
                  <a:pt x="1103451" y="46827"/>
                </a:lnTo>
                <a:lnTo>
                  <a:pt x="1087024" y="22447"/>
                </a:lnTo>
                <a:lnTo>
                  <a:pt x="1062644" y="6020"/>
                </a:lnTo>
                <a:lnTo>
                  <a:pt x="1032764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741414" y="3891788"/>
            <a:ext cx="7937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家校整合模块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068567" y="4550664"/>
            <a:ext cx="188976" cy="1432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6330441" y="4529429"/>
            <a:ext cx="4095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5" dirty="0">
                <a:solidFill>
                  <a:srgbClr val="585858"/>
                </a:solidFill>
                <a:latin typeface="Microsoft YaHei"/>
                <a:cs typeface="Microsoft YaHei"/>
              </a:rPr>
              <a:t>已实现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937247" y="4550664"/>
            <a:ext cx="185927" cy="143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135114" y="4529429"/>
            <a:ext cx="4095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5" dirty="0">
                <a:solidFill>
                  <a:srgbClr val="585858"/>
                </a:solidFill>
                <a:latin typeface="Microsoft YaHei"/>
                <a:cs typeface="Microsoft YaHei"/>
              </a:rPr>
              <a:t>进行中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726680" y="4550664"/>
            <a:ext cx="185927" cy="1432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7993506" y="4529429"/>
            <a:ext cx="4095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5" dirty="0">
                <a:solidFill>
                  <a:srgbClr val="585858"/>
                </a:solidFill>
                <a:latin typeface="Microsoft YaHei"/>
                <a:cs typeface="Microsoft YaHei"/>
              </a:rPr>
              <a:t>计划中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218176" y="3243072"/>
            <a:ext cx="1106805" cy="408940"/>
          </a:xfrm>
          <a:custGeom>
            <a:avLst/>
            <a:gdLst/>
            <a:ahLst/>
            <a:cxnLst/>
            <a:rect l="l" t="t" r="r" b="b"/>
            <a:pathLst>
              <a:path w="1106804" h="408939">
                <a:moveTo>
                  <a:pt x="1038351" y="0"/>
                </a:moveTo>
                <a:lnTo>
                  <a:pt x="68072" y="0"/>
                </a:lnTo>
                <a:lnTo>
                  <a:pt x="41576" y="5349"/>
                </a:lnTo>
                <a:lnTo>
                  <a:pt x="19938" y="19938"/>
                </a:lnTo>
                <a:lnTo>
                  <a:pt x="5349" y="41576"/>
                </a:lnTo>
                <a:lnTo>
                  <a:pt x="0" y="68071"/>
                </a:lnTo>
                <a:lnTo>
                  <a:pt x="0" y="340359"/>
                </a:lnTo>
                <a:lnTo>
                  <a:pt x="5349" y="366855"/>
                </a:lnTo>
                <a:lnTo>
                  <a:pt x="19938" y="388492"/>
                </a:lnTo>
                <a:lnTo>
                  <a:pt x="41576" y="403082"/>
                </a:lnTo>
                <a:lnTo>
                  <a:pt x="68072" y="408431"/>
                </a:lnTo>
                <a:lnTo>
                  <a:pt x="1038351" y="408431"/>
                </a:lnTo>
                <a:lnTo>
                  <a:pt x="1064847" y="403082"/>
                </a:lnTo>
                <a:lnTo>
                  <a:pt x="1086485" y="388492"/>
                </a:lnTo>
                <a:lnTo>
                  <a:pt x="1101074" y="366855"/>
                </a:lnTo>
                <a:lnTo>
                  <a:pt x="1106424" y="340359"/>
                </a:lnTo>
                <a:lnTo>
                  <a:pt x="1106424" y="68071"/>
                </a:lnTo>
                <a:lnTo>
                  <a:pt x="1101074" y="41576"/>
                </a:lnTo>
                <a:lnTo>
                  <a:pt x="1086485" y="19938"/>
                </a:lnTo>
                <a:lnTo>
                  <a:pt x="1064847" y="5349"/>
                </a:lnTo>
                <a:lnTo>
                  <a:pt x="1038351" y="0"/>
                </a:lnTo>
                <a:close/>
              </a:path>
            </a:pathLst>
          </a:custGeom>
          <a:solidFill>
            <a:srgbClr val="9183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311521" y="3279775"/>
            <a:ext cx="9239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740" marR="5080" indent="-320675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成长型思维培养 模块</a:t>
            </a:r>
            <a:endParaRPr sz="1000">
              <a:latin typeface="Microsoft YaHei"/>
              <a:cs typeface="Microsoft YaHe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583680" y="2673095"/>
            <a:ext cx="1109980" cy="424180"/>
          </a:xfrm>
          <a:custGeom>
            <a:avLst/>
            <a:gdLst/>
            <a:ahLst/>
            <a:cxnLst/>
            <a:rect l="l" t="t" r="r" b="b"/>
            <a:pathLst>
              <a:path w="1109979" h="424180">
                <a:moveTo>
                  <a:pt x="1038860" y="0"/>
                </a:moveTo>
                <a:lnTo>
                  <a:pt x="70612" y="0"/>
                </a:lnTo>
                <a:lnTo>
                  <a:pt x="43130" y="5550"/>
                </a:lnTo>
                <a:lnTo>
                  <a:pt x="20685" y="20685"/>
                </a:lnTo>
                <a:lnTo>
                  <a:pt x="5550" y="43130"/>
                </a:lnTo>
                <a:lnTo>
                  <a:pt x="0" y="70611"/>
                </a:lnTo>
                <a:lnTo>
                  <a:pt x="0" y="353059"/>
                </a:lnTo>
                <a:lnTo>
                  <a:pt x="5550" y="380541"/>
                </a:lnTo>
                <a:lnTo>
                  <a:pt x="20685" y="402986"/>
                </a:lnTo>
                <a:lnTo>
                  <a:pt x="43130" y="418121"/>
                </a:lnTo>
                <a:lnTo>
                  <a:pt x="70612" y="423671"/>
                </a:lnTo>
                <a:lnTo>
                  <a:pt x="1038860" y="423671"/>
                </a:lnTo>
                <a:lnTo>
                  <a:pt x="1066341" y="418121"/>
                </a:lnTo>
                <a:lnTo>
                  <a:pt x="1088786" y="402986"/>
                </a:lnTo>
                <a:lnTo>
                  <a:pt x="1103921" y="380541"/>
                </a:lnTo>
                <a:lnTo>
                  <a:pt x="1109472" y="353059"/>
                </a:lnTo>
                <a:lnTo>
                  <a:pt x="1109472" y="70611"/>
                </a:lnTo>
                <a:lnTo>
                  <a:pt x="1103921" y="43130"/>
                </a:lnTo>
                <a:lnTo>
                  <a:pt x="1088786" y="20685"/>
                </a:lnTo>
                <a:lnTo>
                  <a:pt x="1066341" y="5550"/>
                </a:lnTo>
                <a:lnTo>
                  <a:pt x="1038860" y="0"/>
                </a:lnTo>
                <a:close/>
              </a:path>
            </a:pathLst>
          </a:custGeom>
          <a:solidFill>
            <a:srgbClr val="019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6870954" y="2718561"/>
            <a:ext cx="537845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FFFFFF"/>
                </a:solidFill>
                <a:latin typeface="Microsoft YaHei"/>
                <a:cs typeface="Microsoft YaHei"/>
              </a:rPr>
              <a:t>亲子教育 辅助模块</a:t>
            </a:r>
            <a:endParaRPr sz="10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1315</Words>
  <Application>Microsoft Office PowerPoint</Application>
  <PresentationFormat>自訂</PresentationFormat>
  <Paragraphs>391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5" baseType="lpstr">
      <vt:lpstr>Malgun Gothic</vt:lpstr>
      <vt:lpstr>Microsoft YaHei</vt:lpstr>
      <vt:lpstr>宋体</vt:lpstr>
      <vt:lpstr>新細明體</vt:lpstr>
      <vt:lpstr>Arial</vt:lpstr>
      <vt:lpstr>Calibri</vt:lpstr>
      <vt:lpstr>Impact</vt:lpstr>
      <vt:lpstr>Microsoft Sans Serif</vt:lpstr>
      <vt:lpstr>Times New Roman</vt:lpstr>
      <vt:lpstr>Wingdings</vt:lpstr>
      <vt:lpstr>Office Theme</vt:lpstr>
      <vt:lpstr>PowerPoint 簡報</vt:lpstr>
      <vt:lpstr>项目优势</vt:lpstr>
      <vt:lpstr>02/ 项目背景</vt:lpstr>
      <vt:lpstr>03/ 学习痛点</vt:lpstr>
      <vt:lpstr>04/ 解决方法</vt:lpstr>
      <vt:lpstr>解决方案：FAST教学特点</vt:lpstr>
      <vt:lpstr>06/ 产品定位</vt:lpstr>
      <vt:lpstr>PowerPoint 簡報</vt:lpstr>
      <vt:lpstr>08/ 技术实现</vt:lpstr>
      <vt:lpstr>09/ 市场分析 —— 规模和容量</vt:lpstr>
      <vt:lpstr>市场分析 —— AI+教育发展趋势</vt:lpstr>
      <vt:lpstr>10/ 商业模式-市场推广</vt:lpstr>
      <vt:lpstr>10/ 商业模式-盈利模式</vt:lpstr>
      <vt:lpstr>11/ 关于AA</vt:lpstr>
      <vt:lpstr>12/ 企业资质</vt:lpstr>
      <vt:lpstr>13/ AAA —— 战略支持</vt:lpstr>
      <vt:lpstr>14/ 关于AAA科技 —— 团队介绍</vt:lpstr>
      <vt:lpstr>关于AAA科技 —— 团队介绍</vt:lpstr>
      <vt:lpstr>15/ 发展规划</vt:lpstr>
      <vt:lpstr>16/ 市场拓展情况</vt:lpstr>
      <vt:lpstr>17/ 财务预测( 2020-2022年利润核算表 )</vt:lpstr>
      <vt:lpstr>18/ 融资需求（天使轮）</vt:lpstr>
      <vt:lpstr>19/ 资金使用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Tom Wong</dc:creator>
  <cp:lastModifiedBy>Microsoft 帳戶</cp:lastModifiedBy>
  <cp:revision>7</cp:revision>
  <dcterms:modified xsi:type="dcterms:W3CDTF">2023-03-02T09:20:06Z</dcterms:modified>
</cp:coreProperties>
</file>